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3"/>
  </p:notesMasterIdLst>
  <p:handoutMasterIdLst>
    <p:handoutMasterId r:id="rId34"/>
  </p:handoutMasterIdLst>
  <p:sldIdLst>
    <p:sldId id="480" r:id="rId2"/>
    <p:sldId id="432" r:id="rId3"/>
    <p:sldId id="466" r:id="rId4"/>
    <p:sldId id="279" r:id="rId5"/>
    <p:sldId id="482" r:id="rId6"/>
    <p:sldId id="475" r:id="rId7"/>
    <p:sldId id="468" r:id="rId8"/>
    <p:sldId id="465" r:id="rId9"/>
    <p:sldId id="473" r:id="rId10"/>
    <p:sldId id="483" r:id="rId11"/>
    <p:sldId id="472" r:id="rId12"/>
    <p:sldId id="486" r:id="rId13"/>
    <p:sldId id="487" r:id="rId14"/>
    <p:sldId id="485" r:id="rId15"/>
    <p:sldId id="490" r:id="rId16"/>
    <p:sldId id="489" r:id="rId17"/>
    <p:sldId id="470" r:id="rId18"/>
    <p:sldId id="494" r:id="rId19"/>
    <p:sldId id="493" r:id="rId20"/>
    <p:sldId id="496" r:id="rId21"/>
    <p:sldId id="497" r:id="rId22"/>
    <p:sldId id="498" r:id="rId23"/>
    <p:sldId id="495" r:id="rId24"/>
    <p:sldId id="488" r:id="rId25"/>
    <p:sldId id="500" r:id="rId26"/>
    <p:sldId id="501" r:id="rId27"/>
    <p:sldId id="484" r:id="rId28"/>
    <p:sldId id="481" r:id="rId29"/>
    <p:sldId id="476" r:id="rId30"/>
    <p:sldId id="491" r:id="rId31"/>
    <p:sldId id="469" r:id="rId32"/>
  </p:sldIdLst>
  <p:sldSz cx="9144000" cy="5143500" type="screen16x9"/>
  <p:notesSz cx="6858000" cy="9144000"/>
  <p:defaultTextStyle>
    <a:defPPr>
      <a:defRPr lang="zh-CN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94">
          <p15:clr>
            <a:srgbClr val="A4A3A4"/>
          </p15:clr>
        </p15:guide>
        <p15:guide id="2" pos="317">
          <p15:clr>
            <a:srgbClr val="A4A3A4"/>
          </p15:clr>
        </p15:guide>
        <p15:guide id="3" orient="horz" pos="146">
          <p15:clr>
            <a:srgbClr val="A4A3A4"/>
          </p15:clr>
        </p15:guide>
        <p15:guide id="4" pos="2880">
          <p15:clr>
            <a:srgbClr val="A4A3A4"/>
          </p15:clr>
        </p15:guide>
        <p15:guide id="5" orient="horz" pos="1620">
          <p15:clr>
            <a:srgbClr val="A4A3A4"/>
          </p15:clr>
        </p15:guide>
        <p15:guide id="6" pos="5443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F90C1"/>
    <a:srgbClr val="7D58BD"/>
    <a:srgbClr val="E5DFF1"/>
    <a:srgbClr val="7E68AE"/>
    <a:srgbClr val="E2E3E5"/>
    <a:srgbClr val="D2CCE4"/>
    <a:srgbClr val="9A99B6"/>
    <a:srgbClr val="C8BBE2"/>
    <a:srgbClr val="9B99BC"/>
    <a:srgbClr val="877BB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278" autoAdjust="0"/>
    <p:restoredTop sz="94303" autoAdjust="0"/>
  </p:normalViewPr>
  <p:slideViewPr>
    <p:cSldViewPr snapToGrid="0" showGuides="1">
      <p:cViewPr varScale="1">
        <p:scale>
          <a:sx n="97" d="100"/>
          <a:sy n="97" d="100"/>
        </p:scale>
        <p:origin x="86" y="230"/>
      </p:cViewPr>
      <p:guideLst>
        <p:guide orient="horz" pos="3094"/>
        <p:guide pos="317"/>
        <p:guide orient="horz" pos="146"/>
        <p:guide pos="2880"/>
        <p:guide orient="horz" pos="1620"/>
        <p:guide pos="5443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5" d="100"/>
          <a:sy n="65" d="100"/>
        </p:scale>
        <p:origin x="2227" y="4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黄启彬" userId="3d69e23b-75bb-4627-9346-ae1174a63399" providerId="ADAL" clId="{92C8501D-F291-43AD-8F63-3692569A7E17}"/>
    <pc:docChg chg="undo custSel modSld">
      <pc:chgData name="黄启彬" userId="3d69e23b-75bb-4627-9346-ae1174a63399" providerId="ADAL" clId="{92C8501D-F291-43AD-8F63-3692569A7E17}" dt="2023-07-02T01:02:19.293" v="15" actId="478"/>
      <pc:docMkLst>
        <pc:docMk/>
      </pc:docMkLst>
      <pc:sldChg chg="addSp delSp mod">
        <pc:chgData name="黄启彬" userId="3d69e23b-75bb-4627-9346-ae1174a63399" providerId="ADAL" clId="{92C8501D-F291-43AD-8F63-3692569A7E17}" dt="2023-07-02T01:01:30.423" v="10" actId="478"/>
        <pc:sldMkLst>
          <pc:docMk/>
          <pc:sldMk cId="2772314606" sldId="468"/>
        </pc:sldMkLst>
        <pc:spChg chg="add del">
          <ac:chgData name="黄启彬" userId="3d69e23b-75bb-4627-9346-ae1174a63399" providerId="ADAL" clId="{92C8501D-F291-43AD-8F63-3692569A7E17}" dt="2023-07-02T01:01:30.423" v="10" actId="478"/>
          <ac:spMkLst>
            <pc:docMk/>
            <pc:sldMk cId="2772314606" sldId="468"/>
            <ac:spMk id="33" creationId="{100A714C-FA09-42E4-9975-65B9D61BC226}"/>
          </ac:spMkLst>
        </pc:spChg>
      </pc:sldChg>
      <pc:sldChg chg="delSp modSp mod">
        <pc:chgData name="黄启彬" userId="3d69e23b-75bb-4627-9346-ae1174a63399" providerId="ADAL" clId="{92C8501D-F291-43AD-8F63-3692569A7E17}" dt="2023-07-02T01:01:07.349" v="8"/>
        <pc:sldMkLst>
          <pc:docMk/>
          <pc:sldMk cId="3233263612" sldId="480"/>
        </pc:sldMkLst>
        <pc:spChg chg="del mod">
          <ac:chgData name="黄启彬" userId="3d69e23b-75bb-4627-9346-ae1174a63399" providerId="ADAL" clId="{92C8501D-F291-43AD-8F63-3692569A7E17}" dt="2023-07-02T01:01:07.349" v="8"/>
          <ac:spMkLst>
            <pc:docMk/>
            <pc:sldMk cId="3233263612" sldId="480"/>
            <ac:spMk id="21" creationId="{BD709FC3-F4F8-443B-9E98-B73A947C16E4}"/>
          </ac:spMkLst>
        </pc:spChg>
      </pc:sldChg>
      <pc:sldChg chg="delSp mod">
        <pc:chgData name="黄启彬" userId="3d69e23b-75bb-4627-9346-ae1174a63399" providerId="ADAL" clId="{92C8501D-F291-43AD-8F63-3692569A7E17}" dt="2023-07-02T01:02:06.568" v="14" actId="478"/>
        <pc:sldMkLst>
          <pc:docMk/>
          <pc:sldMk cId="3815678656" sldId="481"/>
        </pc:sldMkLst>
        <pc:spChg chg="del">
          <ac:chgData name="黄启彬" userId="3d69e23b-75bb-4627-9346-ae1174a63399" providerId="ADAL" clId="{92C8501D-F291-43AD-8F63-3692569A7E17}" dt="2023-07-02T01:02:03.800" v="11" actId="478"/>
          <ac:spMkLst>
            <pc:docMk/>
            <pc:sldMk cId="3815678656" sldId="481"/>
            <ac:spMk id="25" creationId="{3C92208E-4B7A-4506-B051-5DE3DA5D7E05}"/>
          </ac:spMkLst>
        </pc:spChg>
        <pc:spChg chg="del">
          <ac:chgData name="黄启彬" userId="3d69e23b-75bb-4627-9346-ae1174a63399" providerId="ADAL" clId="{92C8501D-F291-43AD-8F63-3692569A7E17}" dt="2023-07-02T01:02:05.671" v="12" actId="478"/>
          <ac:spMkLst>
            <pc:docMk/>
            <pc:sldMk cId="3815678656" sldId="481"/>
            <ac:spMk id="26" creationId="{8CD00C9E-245A-4BBE-A5E4-4CE52CEDBC86}"/>
          </ac:spMkLst>
        </pc:spChg>
        <pc:picChg chg="del">
          <ac:chgData name="黄启彬" userId="3d69e23b-75bb-4627-9346-ae1174a63399" providerId="ADAL" clId="{92C8501D-F291-43AD-8F63-3692569A7E17}" dt="2023-07-02T01:02:06.183" v="13" actId="478"/>
          <ac:picMkLst>
            <pc:docMk/>
            <pc:sldMk cId="3815678656" sldId="481"/>
            <ac:picMk id="2" creationId="{B78A0D8D-817E-A213-B1E3-FD655C0100FF}"/>
          </ac:picMkLst>
        </pc:picChg>
        <pc:picChg chg="del">
          <ac:chgData name="黄启彬" userId="3d69e23b-75bb-4627-9346-ae1174a63399" providerId="ADAL" clId="{92C8501D-F291-43AD-8F63-3692569A7E17}" dt="2023-07-02T01:02:06.568" v="14" actId="478"/>
          <ac:picMkLst>
            <pc:docMk/>
            <pc:sldMk cId="3815678656" sldId="481"/>
            <ac:picMk id="23" creationId="{4499BDB1-6F46-8F21-838D-E99D7D32FDA6}"/>
          </ac:picMkLst>
        </pc:picChg>
      </pc:sldChg>
      <pc:sldChg chg="delSp mod">
        <pc:chgData name="黄启彬" userId="3d69e23b-75bb-4627-9346-ae1174a63399" providerId="ADAL" clId="{92C8501D-F291-43AD-8F63-3692569A7E17}" dt="2023-07-02T01:02:19.293" v="15" actId="478"/>
        <pc:sldMkLst>
          <pc:docMk/>
          <pc:sldMk cId="782955145" sldId="491"/>
        </pc:sldMkLst>
        <pc:spChg chg="del">
          <ac:chgData name="黄启彬" userId="3d69e23b-75bb-4627-9346-ae1174a63399" providerId="ADAL" clId="{92C8501D-F291-43AD-8F63-3692569A7E17}" dt="2023-07-02T01:02:19.293" v="15" actId="478"/>
          <ac:spMkLst>
            <pc:docMk/>
            <pc:sldMk cId="782955145" sldId="491"/>
            <ac:spMk id="16" creationId="{131FD5A9-57E5-43B4-993A-AB4D30875CD9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DC7E0A-FE25-4298-B2A5-F81E4409DC3D}" type="datetimeFigureOut">
              <a:rPr lang="zh-CN" altLang="en-US" smtClean="0"/>
              <a:t>2023/7/2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404E8C-F5F4-4E78-B894-8ABE74AB9AB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DB2BC2-E36F-4014-826D-67C3AA5D550C}" type="datetimeFigureOut">
              <a:rPr lang="zh-CN" altLang="en-US" smtClean="0"/>
              <a:t>2023/7/2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64EC1F-4C1A-4575-A29E-535B091AA91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b6025db5-c174-4420-b642-91ea59084fd9.source.default.zh-Hans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35503-9D21-443F-BC18-5459550EB72F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13458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b6025db5-c174-4420-b642-91ea59084fd9.source.default.zh-Hans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35503-9D21-443F-BC18-5459550EB72F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2197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/>
        </p:nvGrpSpPr>
        <p:grpSpPr>
          <a:xfrm>
            <a:off x="337511" y="183664"/>
            <a:ext cx="528375" cy="484787"/>
            <a:chOff x="1417110" y="1933669"/>
            <a:chExt cx="1827515" cy="1676757"/>
          </a:xfrm>
        </p:grpSpPr>
        <p:sp>
          <p:nvSpPr>
            <p:cNvPr id="8" name="椭圆 7"/>
            <p:cNvSpPr/>
            <p:nvPr/>
          </p:nvSpPr>
          <p:spPr>
            <a:xfrm>
              <a:off x="1491775" y="1933669"/>
              <a:ext cx="1676757" cy="1676757"/>
            </a:xfrm>
            <a:prstGeom prst="ellips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9" name="椭圆 8"/>
            <p:cNvSpPr/>
            <p:nvPr/>
          </p:nvSpPr>
          <p:spPr>
            <a:xfrm>
              <a:off x="1686851" y="2118291"/>
              <a:ext cx="1307513" cy="1307513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75000"/>
                  </a:schemeClr>
                </a:gs>
                <a:gs pos="0">
                  <a:srgbClr val="27506E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2772931" y="1944597"/>
              <a:ext cx="390517" cy="390517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75000"/>
                  </a:schemeClr>
                </a:gs>
                <a:gs pos="0">
                  <a:srgbClr val="27506E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11" name="椭圆 10"/>
            <p:cNvSpPr/>
            <p:nvPr/>
          </p:nvSpPr>
          <p:spPr>
            <a:xfrm>
              <a:off x="1417110" y="2261397"/>
              <a:ext cx="286781" cy="286781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75000"/>
                  </a:schemeClr>
                </a:gs>
                <a:gs pos="0">
                  <a:srgbClr val="27506E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>
              <a:off x="1686851" y="3308201"/>
              <a:ext cx="220530" cy="220530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75000"/>
                  </a:schemeClr>
                </a:gs>
                <a:gs pos="0">
                  <a:srgbClr val="27506E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13" name="椭圆 12"/>
            <p:cNvSpPr/>
            <p:nvPr/>
          </p:nvSpPr>
          <p:spPr>
            <a:xfrm>
              <a:off x="3016329" y="2979248"/>
              <a:ext cx="228296" cy="228296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75000"/>
                  </a:schemeClr>
                </a:gs>
                <a:gs pos="0">
                  <a:srgbClr val="27506E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</p:grpSp>
      <p:grpSp>
        <p:nvGrpSpPr>
          <p:cNvPr id="19" name="组合 18"/>
          <p:cNvGrpSpPr/>
          <p:nvPr userDrawn="1"/>
        </p:nvGrpSpPr>
        <p:grpSpPr>
          <a:xfrm>
            <a:off x="4327620" y="4992118"/>
            <a:ext cx="519193" cy="94600"/>
            <a:chOff x="3510366" y="-2733"/>
            <a:chExt cx="1300959" cy="237042"/>
          </a:xfrm>
        </p:grpSpPr>
        <p:sp>
          <p:nvSpPr>
            <p:cNvPr id="20" name="椭圆 19"/>
            <p:cNvSpPr/>
            <p:nvPr userDrawn="1"/>
          </p:nvSpPr>
          <p:spPr>
            <a:xfrm>
              <a:off x="3510366" y="-2733"/>
              <a:ext cx="237042" cy="237042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21" name="椭圆 20"/>
            <p:cNvSpPr/>
            <p:nvPr userDrawn="1"/>
          </p:nvSpPr>
          <p:spPr>
            <a:xfrm>
              <a:off x="3865005" y="-2733"/>
              <a:ext cx="237042" cy="237042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22" name="椭圆 21"/>
            <p:cNvSpPr/>
            <p:nvPr userDrawn="1"/>
          </p:nvSpPr>
          <p:spPr>
            <a:xfrm>
              <a:off x="4219644" y="-2733"/>
              <a:ext cx="237042" cy="237042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23" name="椭圆 22"/>
            <p:cNvSpPr/>
            <p:nvPr userDrawn="1"/>
          </p:nvSpPr>
          <p:spPr>
            <a:xfrm>
              <a:off x="4574283" y="-2733"/>
              <a:ext cx="237042" cy="237042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</p:grpSp>
    </p:spTree>
  </p:cSld>
  <p:clrMapOvr>
    <a:masterClrMapping/>
  </p:clrMapOvr>
  <p:transition spd="slow"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7F3F094D-4F92-8DA1-97CC-10A0498CC7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95301" y="4829175"/>
            <a:ext cx="2994128" cy="1619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zh-CN" altLang="en-US" sz="7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CDEFE1-A2BE-29F2-D9B7-DBD7A1F76F2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128492" y="4829175"/>
            <a:ext cx="1352193" cy="1619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zh-CN" altLang="en-US" sz="750" smtClean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CCFDE30C-18EA-4774-9EE2-06A2032AE512}" type="datetime1">
              <a:rPr lang="zh-CN" altLang="en-US" smtClean="0"/>
              <a:t>2023/7/2</a:t>
            </a:fld>
            <a:endParaRPr lang="en-US" altLang="zh-CN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21CA2AD-9532-7FDE-3160-2B877C663D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643089" y="4829175"/>
            <a:ext cx="1996086" cy="1619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zh-CN" altLang="en-US" sz="750" smtClean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7F65B630-C7FF-41C0-9923-C5E5E29EED81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670485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6743700" y="1706880"/>
            <a:ext cx="1531620" cy="2667000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华文细黑" panose="02010600040101010101" pitchFamily="2" charset="-122"/>
              </a:defRPr>
            </a:lvl1pPr>
          </a:lstStyle>
          <a:p>
            <a:pPr marL="0" lvl="0" algn="ctr"/>
            <a:endParaRPr lang="en-US" dirty="0"/>
          </a:p>
        </p:txBody>
      </p:sp>
      <p:grpSp>
        <p:nvGrpSpPr>
          <p:cNvPr id="7" name="组合 6"/>
          <p:cNvGrpSpPr/>
          <p:nvPr userDrawn="1"/>
        </p:nvGrpSpPr>
        <p:grpSpPr>
          <a:xfrm>
            <a:off x="337511" y="183664"/>
            <a:ext cx="528375" cy="484787"/>
            <a:chOff x="1417110" y="1933669"/>
            <a:chExt cx="1827515" cy="1676757"/>
          </a:xfrm>
        </p:grpSpPr>
        <p:sp>
          <p:nvSpPr>
            <p:cNvPr id="8" name="椭圆 7"/>
            <p:cNvSpPr/>
            <p:nvPr/>
          </p:nvSpPr>
          <p:spPr>
            <a:xfrm>
              <a:off x="1491775" y="1933669"/>
              <a:ext cx="1676757" cy="1676757"/>
            </a:xfrm>
            <a:prstGeom prst="ellips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9" name="椭圆 8"/>
            <p:cNvSpPr/>
            <p:nvPr/>
          </p:nvSpPr>
          <p:spPr>
            <a:xfrm>
              <a:off x="1686851" y="2118291"/>
              <a:ext cx="1307513" cy="1307513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75000"/>
                  </a:schemeClr>
                </a:gs>
                <a:gs pos="0">
                  <a:srgbClr val="27506E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2772931" y="1944597"/>
              <a:ext cx="390517" cy="390517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75000"/>
                  </a:schemeClr>
                </a:gs>
                <a:gs pos="0">
                  <a:srgbClr val="27506E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11" name="椭圆 10"/>
            <p:cNvSpPr/>
            <p:nvPr/>
          </p:nvSpPr>
          <p:spPr>
            <a:xfrm>
              <a:off x="1417110" y="2261397"/>
              <a:ext cx="286781" cy="286781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75000"/>
                  </a:schemeClr>
                </a:gs>
                <a:gs pos="0">
                  <a:srgbClr val="27506E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>
              <a:off x="1686851" y="3308201"/>
              <a:ext cx="220530" cy="220530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75000"/>
                  </a:schemeClr>
                </a:gs>
                <a:gs pos="0">
                  <a:srgbClr val="27506E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13" name="椭圆 12"/>
            <p:cNvSpPr/>
            <p:nvPr/>
          </p:nvSpPr>
          <p:spPr>
            <a:xfrm>
              <a:off x="3016329" y="2979248"/>
              <a:ext cx="228296" cy="228296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75000"/>
                  </a:schemeClr>
                </a:gs>
                <a:gs pos="0">
                  <a:srgbClr val="27506E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</p:grpSp>
      <p:grpSp>
        <p:nvGrpSpPr>
          <p:cNvPr id="19" name="组合 18"/>
          <p:cNvGrpSpPr/>
          <p:nvPr userDrawn="1"/>
        </p:nvGrpSpPr>
        <p:grpSpPr>
          <a:xfrm>
            <a:off x="4327620" y="4992118"/>
            <a:ext cx="519193" cy="94600"/>
            <a:chOff x="3510366" y="-2733"/>
            <a:chExt cx="1300959" cy="237042"/>
          </a:xfrm>
        </p:grpSpPr>
        <p:sp>
          <p:nvSpPr>
            <p:cNvPr id="20" name="椭圆 19"/>
            <p:cNvSpPr/>
            <p:nvPr userDrawn="1"/>
          </p:nvSpPr>
          <p:spPr>
            <a:xfrm>
              <a:off x="3510366" y="-2733"/>
              <a:ext cx="237042" cy="237042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21" name="椭圆 20"/>
            <p:cNvSpPr/>
            <p:nvPr userDrawn="1"/>
          </p:nvSpPr>
          <p:spPr>
            <a:xfrm>
              <a:off x="3865005" y="-2733"/>
              <a:ext cx="237042" cy="237042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22" name="椭圆 21"/>
            <p:cNvSpPr/>
            <p:nvPr userDrawn="1"/>
          </p:nvSpPr>
          <p:spPr>
            <a:xfrm>
              <a:off x="4219644" y="-2733"/>
              <a:ext cx="237042" cy="237042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23" name="椭圆 22"/>
            <p:cNvSpPr/>
            <p:nvPr userDrawn="1"/>
          </p:nvSpPr>
          <p:spPr>
            <a:xfrm>
              <a:off x="4574283" y="-2733"/>
              <a:ext cx="237042" cy="237042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</p:grpSp>
    </p:spTree>
  </p:cSld>
  <p:clrMapOvr>
    <a:masterClrMapping/>
  </p:clrMapOvr>
  <p:transition spd="slow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940009" y="1808779"/>
            <a:ext cx="993436" cy="993436"/>
          </a:xfrm>
          <a:prstGeom prst="flowChartConnector">
            <a:avLst/>
          </a:prstGeom>
          <a:noFill/>
          <a:ln>
            <a:noFill/>
          </a:ln>
          <a:effectLst>
            <a:outerShdw blurRad="127000" dist="762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华文细黑" panose="02010600040101010101" pitchFamily="2" charset="-122"/>
              </a:defRPr>
            </a:lvl1pPr>
          </a:lstStyle>
          <a:p>
            <a:pPr marL="0" lvl="0" algn="ctr"/>
            <a:endParaRPr lang="en-US" dirty="0"/>
          </a:p>
        </p:txBody>
      </p:sp>
      <p:sp>
        <p:nvSpPr>
          <p:cNvPr id="26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4974769" y="1808779"/>
            <a:ext cx="993436" cy="993436"/>
          </a:xfrm>
          <a:prstGeom prst="flowChartConnector">
            <a:avLst/>
          </a:prstGeom>
          <a:noFill/>
          <a:ln>
            <a:noFill/>
          </a:ln>
          <a:effectLst>
            <a:outerShdw blurRad="127000" dist="762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华文细黑" panose="02010600040101010101" pitchFamily="2" charset="-122"/>
              </a:defRPr>
            </a:lvl1pPr>
          </a:lstStyle>
          <a:p>
            <a:pPr marL="0" lvl="0" algn="ctr"/>
            <a:endParaRPr lang="en-US" dirty="0"/>
          </a:p>
        </p:txBody>
      </p:sp>
      <p:sp>
        <p:nvSpPr>
          <p:cNvPr id="25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3141322" y="1808779"/>
            <a:ext cx="993436" cy="993436"/>
          </a:xfrm>
          <a:prstGeom prst="flowChartConnector">
            <a:avLst/>
          </a:prstGeom>
          <a:noFill/>
          <a:ln>
            <a:noFill/>
          </a:ln>
          <a:effectLst>
            <a:outerShdw blurRad="127000" dist="762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华文细黑" panose="02010600040101010101" pitchFamily="2" charset="-122"/>
              </a:defRPr>
            </a:lvl1pPr>
          </a:lstStyle>
          <a:p>
            <a:pPr marL="0" lvl="0" algn="ctr"/>
            <a:endParaRPr lang="en-US" dirty="0"/>
          </a:p>
        </p:txBody>
      </p:sp>
      <p:sp>
        <p:nvSpPr>
          <p:cNvPr id="18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1220277" y="1808779"/>
            <a:ext cx="993436" cy="993436"/>
          </a:xfrm>
          <a:prstGeom prst="flowChartConnector">
            <a:avLst/>
          </a:prstGeom>
          <a:noFill/>
          <a:ln>
            <a:noFill/>
          </a:ln>
          <a:effectLst>
            <a:outerShdw blurRad="127000" dist="762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华文细黑" panose="02010600040101010101" pitchFamily="2" charset="-122"/>
              </a:defRPr>
            </a:lvl1pPr>
          </a:lstStyle>
          <a:p>
            <a:pPr marL="0" lvl="0" algn="ctr"/>
            <a:endParaRPr lang="en-US" dirty="0"/>
          </a:p>
        </p:txBody>
      </p:sp>
      <p:grpSp>
        <p:nvGrpSpPr>
          <p:cNvPr id="7" name="组合 6"/>
          <p:cNvGrpSpPr/>
          <p:nvPr userDrawn="1"/>
        </p:nvGrpSpPr>
        <p:grpSpPr>
          <a:xfrm>
            <a:off x="337511" y="183664"/>
            <a:ext cx="528375" cy="484787"/>
            <a:chOff x="1417110" y="1933669"/>
            <a:chExt cx="1827515" cy="1676757"/>
          </a:xfrm>
        </p:grpSpPr>
        <p:sp>
          <p:nvSpPr>
            <p:cNvPr id="8" name="椭圆 7"/>
            <p:cNvSpPr/>
            <p:nvPr/>
          </p:nvSpPr>
          <p:spPr>
            <a:xfrm>
              <a:off x="1491775" y="1933669"/>
              <a:ext cx="1676757" cy="1676757"/>
            </a:xfrm>
            <a:prstGeom prst="ellips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9" name="椭圆 8"/>
            <p:cNvSpPr/>
            <p:nvPr/>
          </p:nvSpPr>
          <p:spPr>
            <a:xfrm>
              <a:off x="1686851" y="2118291"/>
              <a:ext cx="1307513" cy="1307513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75000"/>
                  </a:schemeClr>
                </a:gs>
                <a:gs pos="0">
                  <a:srgbClr val="27506E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2772931" y="1944597"/>
              <a:ext cx="390517" cy="390517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75000"/>
                  </a:schemeClr>
                </a:gs>
                <a:gs pos="0">
                  <a:srgbClr val="27506E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11" name="椭圆 10"/>
            <p:cNvSpPr/>
            <p:nvPr/>
          </p:nvSpPr>
          <p:spPr>
            <a:xfrm>
              <a:off x="1417110" y="2261397"/>
              <a:ext cx="286781" cy="286781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75000"/>
                  </a:schemeClr>
                </a:gs>
                <a:gs pos="0">
                  <a:srgbClr val="27506E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>
              <a:off x="1686851" y="3308201"/>
              <a:ext cx="220530" cy="220530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75000"/>
                  </a:schemeClr>
                </a:gs>
                <a:gs pos="0">
                  <a:srgbClr val="27506E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13" name="椭圆 12"/>
            <p:cNvSpPr/>
            <p:nvPr/>
          </p:nvSpPr>
          <p:spPr>
            <a:xfrm>
              <a:off x="3016329" y="2979248"/>
              <a:ext cx="228296" cy="228296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75000"/>
                  </a:schemeClr>
                </a:gs>
                <a:gs pos="0">
                  <a:srgbClr val="27506E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</p:grpSp>
      <p:grpSp>
        <p:nvGrpSpPr>
          <p:cNvPr id="19" name="组合 18"/>
          <p:cNvGrpSpPr/>
          <p:nvPr userDrawn="1"/>
        </p:nvGrpSpPr>
        <p:grpSpPr>
          <a:xfrm>
            <a:off x="4327620" y="4992118"/>
            <a:ext cx="519193" cy="94600"/>
            <a:chOff x="3510366" y="-2733"/>
            <a:chExt cx="1300959" cy="237042"/>
          </a:xfrm>
        </p:grpSpPr>
        <p:sp>
          <p:nvSpPr>
            <p:cNvPr id="20" name="椭圆 19"/>
            <p:cNvSpPr/>
            <p:nvPr userDrawn="1"/>
          </p:nvSpPr>
          <p:spPr>
            <a:xfrm>
              <a:off x="3510366" y="-2733"/>
              <a:ext cx="237042" cy="237042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21" name="椭圆 20"/>
            <p:cNvSpPr/>
            <p:nvPr userDrawn="1"/>
          </p:nvSpPr>
          <p:spPr>
            <a:xfrm>
              <a:off x="3865005" y="-2733"/>
              <a:ext cx="237042" cy="237042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22" name="椭圆 21"/>
            <p:cNvSpPr/>
            <p:nvPr userDrawn="1"/>
          </p:nvSpPr>
          <p:spPr>
            <a:xfrm>
              <a:off x="4219644" y="-2733"/>
              <a:ext cx="237042" cy="237042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23" name="椭圆 22"/>
            <p:cNvSpPr/>
            <p:nvPr userDrawn="1"/>
          </p:nvSpPr>
          <p:spPr>
            <a:xfrm>
              <a:off x="4574283" y="-2733"/>
              <a:ext cx="237042" cy="237042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</p:grpSp>
    </p:spTree>
  </p:cSld>
  <p:clrMapOvr>
    <a:masterClrMapping/>
  </p:clrMapOvr>
  <p:transition spd="slow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/>
        </p:nvGrpSpPr>
        <p:grpSpPr>
          <a:xfrm>
            <a:off x="337511" y="183664"/>
            <a:ext cx="528375" cy="484787"/>
            <a:chOff x="1417110" y="1933669"/>
            <a:chExt cx="1827515" cy="1676757"/>
          </a:xfrm>
        </p:grpSpPr>
        <p:sp>
          <p:nvSpPr>
            <p:cNvPr id="8" name="椭圆 7"/>
            <p:cNvSpPr/>
            <p:nvPr/>
          </p:nvSpPr>
          <p:spPr>
            <a:xfrm>
              <a:off x="1491775" y="1933669"/>
              <a:ext cx="1676757" cy="1676757"/>
            </a:xfrm>
            <a:prstGeom prst="ellips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9" name="椭圆 8"/>
            <p:cNvSpPr/>
            <p:nvPr/>
          </p:nvSpPr>
          <p:spPr>
            <a:xfrm>
              <a:off x="1686851" y="2118291"/>
              <a:ext cx="1307513" cy="1307513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75000"/>
                  </a:schemeClr>
                </a:gs>
                <a:gs pos="0">
                  <a:srgbClr val="27506E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2772931" y="1944597"/>
              <a:ext cx="390517" cy="390517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75000"/>
                  </a:schemeClr>
                </a:gs>
                <a:gs pos="0">
                  <a:srgbClr val="27506E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11" name="椭圆 10"/>
            <p:cNvSpPr/>
            <p:nvPr/>
          </p:nvSpPr>
          <p:spPr>
            <a:xfrm>
              <a:off x="1417110" y="2261397"/>
              <a:ext cx="286781" cy="286781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75000"/>
                  </a:schemeClr>
                </a:gs>
                <a:gs pos="0">
                  <a:srgbClr val="27506E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>
              <a:off x="1686851" y="3308201"/>
              <a:ext cx="220530" cy="220530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75000"/>
                  </a:schemeClr>
                </a:gs>
                <a:gs pos="0">
                  <a:srgbClr val="27506E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13" name="椭圆 12"/>
            <p:cNvSpPr/>
            <p:nvPr/>
          </p:nvSpPr>
          <p:spPr>
            <a:xfrm>
              <a:off x="3016329" y="2979248"/>
              <a:ext cx="228296" cy="228296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75000"/>
                  </a:schemeClr>
                </a:gs>
                <a:gs pos="0">
                  <a:srgbClr val="27506E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</p:grpSp>
      <p:grpSp>
        <p:nvGrpSpPr>
          <p:cNvPr id="18" name="组合 17"/>
          <p:cNvGrpSpPr/>
          <p:nvPr userDrawn="1"/>
        </p:nvGrpSpPr>
        <p:grpSpPr>
          <a:xfrm>
            <a:off x="4327620" y="4992118"/>
            <a:ext cx="519193" cy="94600"/>
            <a:chOff x="3510366" y="-2733"/>
            <a:chExt cx="1300959" cy="237042"/>
          </a:xfrm>
        </p:grpSpPr>
        <p:sp>
          <p:nvSpPr>
            <p:cNvPr id="14" name="椭圆 13"/>
            <p:cNvSpPr/>
            <p:nvPr userDrawn="1"/>
          </p:nvSpPr>
          <p:spPr>
            <a:xfrm>
              <a:off x="3510366" y="-2733"/>
              <a:ext cx="237042" cy="237042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15" name="椭圆 14"/>
            <p:cNvSpPr/>
            <p:nvPr userDrawn="1"/>
          </p:nvSpPr>
          <p:spPr>
            <a:xfrm>
              <a:off x="3865005" y="-2733"/>
              <a:ext cx="237042" cy="237042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16" name="椭圆 15"/>
            <p:cNvSpPr/>
            <p:nvPr userDrawn="1"/>
          </p:nvSpPr>
          <p:spPr>
            <a:xfrm>
              <a:off x="4219644" y="-2733"/>
              <a:ext cx="237042" cy="237042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17" name="椭圆 16"/>
            <p:cNvSpPr/>
            <p:nvPr userDrawn="1"/>
          </p:nvSpPr>
          <p:spPr>
            <a:xfrm>
              <a:off x="4574283" y="-2733"/>
              <a:ext cx="237042" cy="237042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</p:grpSp>
      <p:sp>
        <p:nvSpPr>
          <p:cNvPr id="19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337511" y="1088314"/>
            <a:ext cx="8499413" cy="2734860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华文细黑" panose="02010600040101010101" pitchFamily="2" charset="-122"/>
              </a:defRPr>
            </a:lvl1pPr>
          </a:lstStyle>
          <a:p>
            <a:pPr marL="0" lvl="0" algn="ctr"/>
            <a:endParaRPr lang="en-US" dirty="0"/>
          </a:p>
        </p:txBody>
      </p:sp>
    </p:spTree>
  </p:cSld>
  <p:clrMapOvr>
    <a:masterClrMapping/>
  </p:clrMapOvr>
  <p:transition spd="slow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/>
        </p:nvGrpSpPr>
        <p:grpSpPr>
          <a:xfrm>
            <a:off x="337511" y="183664"/>
            <a:ext cx="528375" cy="484787"/>
            <a:chOff x="1417110" y="1933669"/>
            <a:chExt cx="1827515" cy="1676757"/>
          </a:xfrm>
        </p:grpSpPr>
        <p:sp>
          <p:nvSpPr>
            <p:cNvPr id="8" name="椭圆 7"/>
            <p:cNvSpPr/>
            <p:nvPr/>
          </p:nvSpPr>
          <p:spPr>
            <a:xfrm>
              <a:off x="1491775" y="1933669"/>
              <a:ext cx="1676757" cy="1676757"/>
            </a:xfrm>
            <a:prstGeom prst="ellips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9" name="椭圆 8"/>
            <p:cNvSpPr/>
            <p:nvPr/>
          </p:nvSpPr>
          <p:spPr>
            <a:xfrm>
              <a:off x="1686851" y="2118291"/>
              <a:ext cx="1307513" cy="1307513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75000"/>
                  </a:schemeClr>
                </a:gs>
                <a:gs pos="0">
                  <a:srgbClr val="27506E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2772931" y="1944597"/>
              <a:ext cx="390517" cy="390517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75000"/>
                  </a:schemeClr>
                </a:gs>
                <a:gs pos="0">
                  <a:srgbClr val="27506E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11" name="椭圆 10"/>
            <p:cNvSpPr/>
            <p:nvPr/>
          </p:nvSpPr>
          <p:spPr>
            <a:xfrm>
              <a:off x="1417110" y="2261397"/>
              <a:ext cx="286781" cy="286781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75000"/>
                  </a:schemeClr>
                </a:gs>
                <a:gs pos="0">
                  <a:srgbClr val="27506E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>
              <a:off x="1686851" y="3308201"/>
              <a:ext cx="220530" cy="220530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75000"/>
                  </a:schemeClr>
                </a:gs>
                <a:gs pos="0">
                  <a:srgbClr val="27506E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13" name="椭圆 12"/>
            <p:cNvSpPr/>
            <p:nvPr/>
          </p:nvSpPr>
          <p:spPr>
            <a:xfrm>
              <a:off x="3016329" y="2979248"/>
              <a:ext cx="228296" cy="228296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75000"/>
                  </a:schemeClr>
                </a:gs>
                <a:gs pos="0">
                  <a:srgbClr val="27506E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</p:grpSp>
      <p:grpSp>
        <p:nvGrpSpPr>
          <p:cNvPr id="18" name="组合 17"/>
          <p:cNvGrpSpPr/>
          <p:nvPr userDrawn="1"/>
        </p:nvGrpSpPr>
        <p:grpSpPr>
          <a:xfrm>
            <a:off x="4327620" y="4992118"/>
            <a:ext cx="519193" cy="94600"/>
            <a:chOff x="3510366" y="-2733"/>
            <a:chExt cx="1300959" cy="237042"/>
          </a:xfrm>
        </p:grpSpPr>
        <p:sp>
          <p:nvSpPr>
            <p:cNvPr id="14" name="椭圆 13"/>
            <p:cNvSpPr/>
            <p:nvPr userDrawn="1"/>
          </p:nvSpPr>
          <p:spPr>
            <a:xfrm>
              <a:off x="3510366" y="-2733"/>
              <a:ext cx="237042" cy="237042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15" name="椭圆 14"/>
            <p:cNvSpPr/>
            <p:nvPr userDrawn="1"/>
          </p:nvSpPr>
          <p:spPr>
            <a:xfrm>
              <a:off x="3865005" y="-2733"/>
              <a:ext cx="237042" cy="237042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16" name="椭圆 15"/>
            <p:cNvSpPr/>
            <p:nvPr userDrawn="1"/>
          </p:nvSpPr>
          <p:spPr>
            <a:xfrm>
              <a:off x="4219644" y="-2733"/>
              <a:ext cx="237042" cy="237042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17" name="椭圆 16"/>
            <p:cNvSpPr/>
            <p:nvPr userDrawn="1"/>
          </p:nvSpPr>
          <p:spPr>
            <a:xfrm>
              <a:off x="4574283" y="-2733"/>
              <a:ext cx="237042" cy="237042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</p:grpSp>
      <p:sp>
        <p:nvSpPr>
          <p:cNvPr id="21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4921458" y="781003"/>
            <a:ext cx="1836773" cy="2046173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华文细黑" panose="02010600040101010101" pitchFamily="2" charset="-122"/>
              </a:defRPr>
            </a:lvl1pPr>
          </a:lstStyle>
          <a:p>
            <a:pPr marL="0" lvl="0" algn="ctr"/>
            <a:endParaRPr lang="en-US" dirty="0"/>
          </a:p>
        </p:txBody>
      </p:sp>
      <p:sp>
        <p:nvSpPr>
          <p:cNvPr id="22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6824904" y="2328028"/>
            <a:ext cx="1836773" cy="2519065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华文细黑" panose="02010600040101010101" pitchFamily="2" charset="-122"/>
              </a:defRPr>
            </a:lvl1pPr>
          </a:lstStyle>
          <a:p>
            <a:pPr marL="0" lvl="0" algn="ctr"/>
            <a:endParaRPr lang="en-US" dirty="0"/>
          </a:p>
        </p:txBody>
      </p:sp>
      <p:sp>
        <p:nvSpPr>
          <p:cNvPr id="23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6824904" y="777552"/>
            <a:ext cx="1836773" cy="1473306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华文细黑" panose="02010600040101010101" pitchFamily="2" charset="-122"/>
              </a:defRPr>
            </a:lvl1pPr>
          </a:lstStyle>
          <a:p>
            <a:pPr marL="0" lvl="0" algn="ctr"/>
            <a:endParaRPr lang="en-US" dirty="0"/>
          </a:p>
        </p:txBody>
      </p:sp>
      <p:sp>
        <p:nvSpPr>
          <p:cNvPr id="24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921458" y="2911151"/>
            <a:ext cx="1836773" cy="1935942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华文细黑" panose="02010600040101010101" pitchFamily="2" charset="-122"/>
              </a:defRPr>
            </a:lvl1pPr>
          </a:lstStyle>
          <a:p>
            <a:pPr marL="0" lvl="0" algn="ctr"/>
            <a:endParaRPr lang="en-US" dirty="0"/>
          </a:p>
        </p:txBody>
      </p:sp>
    </p:spTree>
  </p:cSld>
  <p:clrMapOvr>
    <a:masterClrMapping/>
  </p:clrMapOvr>
  <p:transition spd="slow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/>
        </p:nvGrpSpPr>
        <p:grpSpPr>
          <a:xfrm>
            <a:off x="337511" y="183664"/>
            <a:ext cx="528375" cy="484787"/>
            <a:chOff x="1417110" y="1933669"/>
            <a:chExt cx="1827515" cy="1676757"/>
          </a:xfrm>
        </p:grpSpPr>
        <p:sp>
          <p:nvSpPr>
            <p:cNvPr id="8" name="椭圆 7"/>
            <p:cNvSpPr/>
            <p:nvPr/>
          </p:nvSpPr>
          <p:spPr>
            <a:xfrm>
              <a:off x="1491775" y="1933669"/>
              <a:ext cx="1676757" cy="1676757"/>
            </a:xfrm>
            <a:prstGeom prst="ellips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9" name="椭圆 8"/>
            <p:cNvSpPr/>
            <p:nvPr/>
          </p:nvSpPr>
          <p:spPr>
            <a:xfrm>
              <a:off x="1686851" y="2118291"/>
              <a:ext cx="1307513" cy="1307513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75000"/>
                  </a:schemeClr>
                </a:gs>
                <a:gs pos="0">
                  <a:srgbClr val="27506E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2772931" y="1944597"/>
              <a:ext cx="390517" cy="390517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75000"/>
                  </a:schemeClr>
                </a:gs>
                <a:gs pos="0">
                  <a:srgbClr val="27506E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11" name="椭圆 10"/>
            <p:cNvSpPr/>
            <p:nvPr/>
          </p:nvSpPr>
          <p:spPr>
            <a:xfrm>
              <a:off x="1417110" y="2261397"/>
              <a:ext cx="286781" cy="286781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75000"/>
                  </a:schemeClr>
                </a:gs>
                <a:gs pos="0">
                  <a:srgbClr val="27506E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>
              <a:off x="1686851" y="3308201"/>
              <a:ext cx="220530" cy="220530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75000"/>
                  </a:schemeClr>
                </a:gs>
                <a:gs pos="0">
                  <a:srgbClr val="27506E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13" name="椭圆 12"/>
            <p:cNvSpPr/>
            <p:nvPr/>
          </p:nvSpPr>
          <p:spPr>
            <a:xfrm>
              <a:off x="3016329" y="2979248"/>
              <a:ext cx="228296" cy="228296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75000"/>
                  </a:schemeClr>
                </a:gs>
                <a:gs pos="0">
                  <a:srgbClr val="27506E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</p:grpSp>
      <p:grpSp>
        <p:nvGrpSpPr>
          <p:cNvPr id="18" name="组合 17"/>
          <p:cNvGrpSpPr/>
          <p:nvPr userDrawn="1"/>
        </p:nvGrpSpPr>
        <p:grpSpPr>
          <a:xfrm>
            <a:off x="4327620" y="4992118"/>
            <a:ext cx="519193" cy="94600"/>
            <a:chOff x="3510366" y="-2733"/>
            <a:chExt cx="1300959" cy="237042"/>
          </a:xfrm>
        </p:grpSpPr>
        <p:sp>
          <p:nvSpPr>
            <p:cNvPr id="14" name="椭圆 13"/>
            <p:cNvSpPr/>
            <p:nvPr userDrawn="1"/>
          </p:nvSpPr>
          <p:spPr>
            <a:xfrm>
              <a:off x="3510366" y="-2733"/>
              <a:ext cx="237042" cy="237042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15" name="椭圆 14"/>
            <p:cNvSpPr/>
            <p:nvPr userDrawn="1"/>
          </p:nvSpPr>
          <p:spPr>
            <a:xfrm>
              <a:off x="3865005" y="-2733"/>
              <a:ext cx="237042" cy="237042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16" name="椭圆 15"/>
            <p:cNvSpPr/>
            <p:nvPr userDrawn="1"/>
          </p:nvSpPr>
          <p:spPr>
            <a:xfrm>
              <a:off x="4219644" y="-2733"/>
              <a:ext cx="237042" cy="237042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17" name="椭圆 16"/>
            <p:cNvSpPr/>
            <p:nvPr userDrawn="1"/>
          </p:nvSpPr>
          <p:spPr>
            <a:xfrm>
              <a:off x="4574283" y="-2733"/>
              <a:ext cx="237042" cy="237042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</p:grpSp>
      <p:sp>
        <p:nvSpPr>
          <p:cNvPr id="19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842416" y="1443476"/>
            <a:ext cx="1836773" cy="2046173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华文细黑" panose="02010600040101010101" pitchFamily="2" charset="-122"/>
              </a:defRPr>
            </a:lvl1pPr>
          </a:lstStyle>
          <a:p>
            <a:pPr marL="0" lvl="0" algn="ctr"/>
            <a:endParaRPr lang="en-US" dirty="0"/>
          </a:p>
        </p:txBody>
      </p:sp>
      <p:sp>
        <p:nvSpPr>
          <p:cNvPr id="20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2773829" y="1443476"/>
            <a:ext cx="1836773" cy="2046173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华文细黑" panose="02010600040101010101" pitchFamily="2" charset="-122"/>
              </a:defRPr>
            </a:lvl1pPr>
          </a:lstStyle>
          <a:p>
            <a:pPr marL="0" lvl="0" algn="ctr"/>
            <a:endParaRPr lang="en-US" dirty="0"/>
          </a:p>
        </p:txBody>
      </p:sp>
      <p:sp>
        <p:nvSpPr>
          <p:cNvPr id="25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4705242" y="1443476"/>
            <a:ext cx="1836773" cy="2046173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华文细黑" panose="02010600040101010101" pitchFamily="2" charset="-122"/>
              </a:defRPr>
            </a:lvl1pPr>
          </a:lstStyle>
          <a:p>
            <a:pPr marL="0" lvl="0" algn="ctr"/>
            <a:endParaRPr lang="en-US" dirty="0"/>
          </a:p>
        </p:txBody>
      </p:sp>
      <p:sp>
        <p:nvSpPr>
          <p:cNvPr id="26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636655" y="1443475"/>
            <a:ext cx="1836773" cy="2046173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华文细黑" panose="02010600040101010101" pitchFamily="2" charset="-122"/>
              </a:defRPr>
            </a:lvl1pPr>
          </a:lstStyle>
          <a:p>
            <a:pPr marL="0" lvl="0" algn="ctr"/>
            <a:endParaRPr lang="en-US" dirty="0"/>
          </a:p>
        </p:txBody>
      </p:sp>
    </p:spTree>
  </p:cSld>
  <p:clrMapOvr>
    <a:masterClrMapping/>
  </p:clrMapOvr>
  <p:transition spd="slow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100000">
                <a:schemeClr val="accent1">
                  <a:lumMod val="75000"/>
                </a:schemeClr>
              </a:gs>
              <a:gs pos="0">
                <a:srgbClr val="27506E"/>
              </a:gs>
            </a:gsLst>
            <a:path path="circle">
              <a:fillToRect l="50000" t="50000" r="50000" b="50000"/>
            </a:path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400" b="1" spc="600">
              <a:solidFill>
                <a:srgbClr val="E1FFFF"/>
              </a:solidFill>
              <a:latin typeface="方正宋刻本秀楷简体" panose="02000000000000000000" pitchFamily="2" charset="-122"/>
              <a:ea typeface="方正宋刻本秀楷简体" panose="02000000000000000000" pitchFamily="2" charset="-122"/>
            </a:endParaRPr>
          </a:p>
        </p:txBody>
      </p:sp>
    </p:spTree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35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3F4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华文细黑" panose="02010600040101010101" pitchFamily="2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ransition spd="slow">
    <p:wipe/>
  </p:transition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3.svg"/><Relationship Id="rId7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3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3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6.png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image" Target="../media/image25.jpe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8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.xml"/><Relationship Id="rId6" Type="http://schemas.openxmlformats.org/officeDocument/2006/relationships/image" Target="../media/image31.png"/><Relationship Id="rId5" Type="http://schemas.openxmlformats.org/officeDocument/2006/relationships/image" Target="../media/image30.jpeg"/><Relationship Id="rId4" Type="http://schemas.openxmlformats.org/officeDocument/2006/relationships/image" Target="../media/image3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1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2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>
            <a:extLst>
              <a:ext uri="{FF2B5EF4-FFF2-40B4-BE49-F238E27FC236}">
                <a16:creationId xmlns:a16="http://schemas.microsoft.com/office/drawing/2014/main" id="{AA6D33BA-D921-46C4-8445-76675C8E8C7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5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37" y="0"/>
            <a:ext cx="9130063" cy="5143500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C5800CD1-0C39-46AA-9946-350ECBAC3D55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0">
                <a:srgbClr val="D2CCE4"/>
              </a:gs>
              <a:gs pos="75000">
                <a:srgbClr val="8F90C1">
                  <a:alpha val="60000"/>
                </a:srgbClr>
              </a:gs>
              <a:gs pos="100000">
                <a:srgbClr val="C8BBE2">
                  <a:alpha val="61000"/>
                </a:srgb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61E2B2EC-3FAA-449D-9F39-76931153B2B9}"/>
              </a:ext>
            </a:extLst>
          </p:cNvPr>
          <p:cNvSpPr txBox="1"/>
          <p:nvPr/>
        </p:nvSpPr>
        <p:spPr>
          <a:xfrm>
            <a:off x="1221791" y="1537131"/>
            <a:ext cx="71006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b="1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畅玩乒乓，韵动亚运</a:t>
            </a:r>
          </a:p>
        </p:txBody>
      </p:sp>
      <p:pic>
        <p:nvPicPr>
          <p:cNvPr id="23" name="图形 22">
            <a:extLst>
              <a:ext uri="{FF2B5EF4-FFF2-40B4-BE49-F238E27FC236}">
                <a16:creationId xmlns:a16="http://schemas.microsoft.com/office/drawing/2014/main" id="{601B6C68-A1B7-467C-86CF-5E2FDEBAE4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02531" y="4504587"/>
            <a:ext cx="1538937" cy="426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263612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5">
            <a:extLst>
              <a:ext uri="{FF2B5EF4-FFF2-40B4-BE49-F238E27FC236}">
                <a16:creationId xmlns:a16="http://schemas.microsoft.com/office/drawing/2014/main" id="{C54EC501-4EB3-4DED-B568-06BCF1A0D9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4511" y="183664"/>
            <a:ext cx="212269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fontAlgn="base">
              <a:spcBef>
                <a:spcPct val="0"/>
              </a:spcBef>
              <a:spcAft>
                <a:spcPct val="0"/>
              </a:spcAft>
              <a:defRPr sz="1800" b="1" spc="3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r>
              <a:rPr lang="zh-CN" altLang="en-US" dirty="0">
                <a:solidFill>
                  <a:srgbClr val="7D58BD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总体状态转换图</a:t>
            </a: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FB907395-A817-4FB0-8371-BD571ADC9EE9}"/>
              </a:ext>
            </a:extLst>
          </p:cNvPr>
          <p:cNvCxnSpPr/>
          <p:nvPr/>
        </p:nvCxnSpPr>
        <p:spPr>
          <a:xfrm>
            <a:off x="1032788" y="522218"/>
            <a:ext cx="310126" cy="0"/>
          </a:xfrm>
          <a:prstGeom prst="line">
            <a:avLst/>
          </a:prstGeom>
          <a:ln w="19050">
            <a:solidFill>
              <a:srgbClr val="877B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6">
            <a:extLst>
              <a:ext uri="{FF2B5EF4-FFF2-40B4-BE49-F238E27FC236}">
                <a16:creationId xmlns:a16="http://schemas.microsoft.com/office/drawing/2014/main" id="{69E54191-4E4B-4C2B-90A6-2289533E3E08}"/>
              </a:ext>
            </a:extLst>
          </p:cNvPr>
          <p:cNvGrpSpPr/>
          <p:nvPr/>
        </p:nvGrpSpPr>
        <p:grpSpPr>
          <a:xfrm>
            <a:off x="337511" y="183664"/>
            <a:ext cx="528375" cy="484787"/>
            <a:chOff x="1417110" y="1933669"/>
            <a:chExt cx="1827515" cy="1676757"/>
          </a:xfrm>
        </p:grpSpPr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4127E8CC-F3EE-4B08-A3E3-C9B558DFBD3C}"/>
                </a:ext>
              </a:extLst>
            </p:cNvPr>
            <p:cNvSpPr/>
            <p:nvPr/>
          </p:nvSpPr>
          <p:spPr>
            <a:xfrm>
              <a:off x="1491775" y="1933669"/>
              <a:ext cx="1676757" cy="1676757"/>
            </a:xfrm>
            <a:prstGeom prst="ellips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58DBBF9F-C2DB-45C4-AFB7-0D3640961647}"/>
                </a:ext>
              </a:extLst>
            </p:cNvPr>
            <p:cNvSpPr/>
            <p:nvPr/>
          </p:nvSpPr>
          <p:spPr>
            <a:xfrm>
              <a:off x="1686851" y="2118291"/>
              <a:ext cx="1307513" cy="1307513"/>
            </a:xfrm>
            <a:prstGeom prst="ellipse">
              <a:avLst/>
            </a:prstGeom>
            <a:gradFill>
              <a:gsLst>
                <a:gs pos="100000">
                  <a:srgbClr val="9B99BC"/>
                </a:gs>
                <a:gs pos="0">
                  <a:srgbClr val="9A99B6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7DB8D72D-7729-4057-899D-5F10A0BD2822}"/>
                </a:ext>
              </a:extLst>
            </p:cNvPr>
            <p:cNvSpPr/>
            <p:nvPr/>
          </p:nvSpPr>
          <p:spPr>
            <a:xfrm>
              <a:off x="2772931" y="1944597"/>
              <a:ext cx="390517" cy="390517"/>
            </a:xfrm>
            <a:prstGeom prst="ellipse">
              <a:avLst/>
            </a:prstGeom>
            <a:gradFill>
              <a:gsLst>
                <a:gs pos="100000">
                  <a:srgbClr val="9A99B6"/>
                </a:gs>
                <a:gs pos="0">
                  <a:srgbClr val="9A99B6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E16DC0E1-D513-4E9C-BF8F-BB7D105EB814}"/>
                </a:ext>
              </a:extLst>
            </p:cNvPr>
            <p:cNvSpPr/>
            <p:nvPr/>
          </p:nvSpPr>
          <p:spPr>
            <a:xfrm>
              <a:off x="1417110" y="2261397"/>
              <a:ext cx="286781" cy="286781"/>
            </a:xfrm>
            <a:prstGeom prst="ellipse">
              <a:avLst/>
            </a:prstGeom>
            <a:gradFill>
              <a:gsLst>
                <a:gs pos="100000">
                  <a:srgbClr val="9B99BC"/>
                </a:gs>
                <a:gs pos="0">
                  <a:srgbClr val="9A99B6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674A605B-6C69-47E1-BEF8-D6FEB639F0A3}"/>
                </a:ext>
              </a:extLst>
            </p:cNvPr>
            <p:cNvSpPr/>
            <p:nvPr/>
          </p:nvSpPr>
          <p:spPr>
            <a:xfrm>
              <a:off x="1686851" y="3308201"/>
              <a:ext cx="220530" cy="220530"/>
            </a:xfrm>
            <a:prstGeom prst="ellipse">
              <a:avLst/>
            </a:prstGeom>
            <a:gradFill>
              <a:gsLst>
                <a:gs pos="100000">
                  <a:srgbClr val="9A99B6"/>
                </a:gs>
                <a:gs pos="0">
                  <a:srgbClr val="9A99B6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B0C82E02-B6A1-457C-88E9-0EE279122391}"/>
                </a:ext>
              </a:extLst>
            </p:cNvPr>
            <p:cNvSpPr/>
            <p:nvPr/>
          </p:nvSpPr>
          <p:spPr>
            <a:xfrm>
              <a:off x="3016329" y="2979248"/>
              <a:ext cx="228296" cy="228296"/>
            </a:xfrm>
            <a:prstGeom prst="ellipse">
              <a:avLst/>
            </a:prstGeom>
            <a:gradFill>
              <a:gsLst>
                <a:gs pos="100000">
                  <a:srgbClr val="9B99BC"/>
                </a:gs>
                <a:gs pos="0">
                  <a:srgbClr val="9A99B6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</p:grpSp>
      <p:sp>
        <p:nvSpPr>
          <p:cNvPr id="14" name="文本框 5">
            <a:extLst>
              <a:ext uri="{FF2B5EF4-FFF2-40B4-BE49-F238E27FC236}">
                <a16:creationId xmlns:a16="http://schemas.microsoft.com/office/drawing/2014/main" id="{56F637D2-888C-4A6B-A782-980DB16BC4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0024" y="278417"/>
            <a:ext cx="36420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0" name="图形 19">
            <a:extLst>
              <a:ext uri="{FF2B5EF4-FFF2-40B4-BE49-F238E27FC236}">
                <a16:creationId xmlns:a16="http://schemas.microsoft.com/office/drawing/2014/main" id="{7433DA54-9F86-495A-8DEE-AC8829150F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67396" y="229955"/>
            <a:ext cx="1538937" cy="426815"/>
          </a:xfrm>
          <a:prstGeom prst="rect">
            <a:avLst/>
          </a:prstGeom>
        </p:spPr>
      </p:pic>
      <p:grpSp>
        <p:nvGrpSpPr>
          <p:cNvPr id="38" name="组合 37">
            <a:extLst>
              <a:ext uri="{FF2B5EF4-FFF2-40B4-BE49-F238E27FC236}">
                <a16:creationId xmlns:a16="http://schemas.microsoft.com/office/drawing/2014/main" id="{15F782E2-5D05-C238-EFF5-A471C5920A2E}"/>
              </a:ext>
            </a:extLst>
          </p:cNvPr>
          <p:cNvGrpSpPr/>
          <p:nvPr/>
        </p:nvGrpSpPr>
        <p:grpSpPr>
          <a:xfrm>
            <a:off x="273626" y="1557401"/>
            <a:ext cx="8153402" cy="3307682"/>
            <a:chOff x="660399" y="1226260"/>
            <a:chExt cx="10871202" cy="4410242"/>
          </a:xfrm>
        </p:grpSpPr>
        <p:sp>
          <p:nvSpPr>
            <p:cNvPr id="39" name="平行四边形 38">
              <a:extLst>
                <a:ext uri="{FF2B5EF4-FFF2-40B4-BE49-F238E27FC236}">
                  <a16:creationId xmlns:a16="http://schemas.microsoft.com/office/drawing/2014/main" id="{B32FB15D-8F36-0DC6-E1E7-A30F5AE83198}"/>
                </a:ext>
              </a:extLst>
            </p:cNvPr>
            <p:cNvSpPr/>
            <p:nvPr/>
          </p:nvSpPr>
          <p:spPr>
            <a:xfrm>
              <a:off x="1683592" y="1980098"/>
              <a:ext cx="8885685" cy="3162850"/>
            </a:xfrm>
            <a:prstGeom prst="parallelogram">
              <a:avLst/>
            </a:prstGeom>
            <a:noFill/>
            <a:ln>
              <a:solidFill>
                <a:schemeClr val="tx1">
                  <a:lumMod val="50000"/>
                  <a:lumOff val="50000"/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altLang="zh-CN" sz="900" dirty="0">
                <a:solidFill>
                  <a:schemeClr val="tx1"/>
                </a:solidFill>
              </a:endParaRPr>
            </a:p>
          </p:txBody>
        </p:sp>
        <p:grpSp>
          <p:nvGrpSpPr>
            <p:cNvPr id="41" name="组合 40">
              <a:extLst>
                <a:ext uri="{FF2B5EF4-FFF2-40B4-BE49-F238E27FC236}">
                  <a16:creationId xmlns:a16="http://schemas.microsoft.com/office/drawing/2014/main" id="{33EEAB09-F857-442E-0A36-9A32F3FBD537}"/>
                </a:ext>
              </a:extLst>
            </p:cNvPr>
            <p:cNvGrpSpPr/>
            <p:nvPr/>
          </p:nvGrpSpPr>
          <p:grpSpPr>
            <a:xfrm>
              <a:off x="5083879" y="1226260"/>
              <a:ext cx="2880898" cy="1228186"/>
              <a:chOff x="7495183" y="1379409"/>
              <a:chExt cx="2188569" cy="1228186"/>
            </a:xfrm>
          </p:grpSpPr>
          <p:sp>
            <p:nvSpPr>
              <p:cNvPr id="56" name="平行四边形 55">
                <a:extLst>
                  <a:ext uri="{FF2B5EF4-FFF2-40B4-BE49-F238E27FC236}">
                    <a16:creationId xmlns:a16="http://schemas.microsoft.com/office/drawing/2014/main" id="{9D2C52E2-FD6B-2619-BE47-B7C063DB2896}"/>
                  </a:ext>
                </a:extLst>
              </p:cNvPr>
              <p:cNvSpPr/>
              <p:nvPr/>
            </p:nvSpPr>
            <p:spPr>
              <a:xfrm>
                <a:off x="7495183" y="1798642"/>
                <a:ext cx="2188569" cy="808953"/>
              </a:xfrm>
              <a:prstGeom prst="parallelogram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lang="en-US" altLang="zh-CN" sz="900" dirty="0">
                    <a:noFill/>
                    <a:latin typeface="Calibri Light" panose="020F0302020204030204" pitchFamily="34" charset="0"/>
                    <a:ea typeface="微软雅黑 Light" panose="020B0502040204020203" pitchFamily="34" charset="-122"/>
                  </a:rPr>
                  <a:t>Theme color makes PPT more convenient to change. </a:t>
                </a:r>
              </a:p>
            </p:txBody>
          </p:sp>
          <p:sp>
            <p:nvSpPr>
              <p:cNvPr id="57" name="平行四边形 56">
                <a:extLst>
                  <a:ext uri="{FF2B5EF4-FFF2-40B4-BE49-F238E27FC236}">
                    <a16:creationId xmlns:a16="http://schemas.microsoft.com/office/drawing/2014/main" id="{FC7DF86F-B373-4491-1B3F-F7F3A095049F}"/>
                  </a:ext>
                </a:extLst>
              </p:cNvPr>
              <p:cNvSpPr/>
              <p:nvPr/>
            </p:nvSpPr>
            <p:spPr>
              <a:xfrm>
                <a:off x="7495183" y="1793879"/>
                <a:ext cx="2188569" cy="808953"/>
              </a:xfrm>
              <a:prstGeom prst="parallelogram">
                <a:avLst/>
              </a:prstGeom>
              <a:solidFill>
                <a:srgbClr val="C8BBE2"/>
              </a:solidFill>
              <a:ln>
                <a:solidFill>
                  <a:srgbClr val="7D58B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lang="zh-CN" altLang="en-US" sz="1800" b="1" dirty="0">
                    <a:solidFill>
                      <a:schemeClr val="tx1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游戏初始化</a:t>
                </a:r>
                <a:endParaRPr lang="en-US" altLang="zh-CN" sz="1800" b="1" dirty="0">
                  <a:solidFill>
                    <a:schemeClr val="tx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endParaRPr>
              </a:p>
              <a:p>
                <a:pPr algn="ctr"/>
                <a:r>
                  <a:rPr lang="zh-CN" altLang="en-US" sz="900" dirty="0">
                    <a:solidFill>
                      <a:schemeClr val="tx1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画面初始化</a:t>
                </a:r>
                <a:r>
                  <a:rPr lang="en-US" altLang="zh-CN" sz="900" dirty="0">
                    <a:solidFill>
                      <a:schemeClr val="tx1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+</a:t>
                </a:r>
                <a:r>
                  <a:rPr lang="zh-CN" altLang="en-US" sz="900" dirty="0">
                    <a:solidFill>
                      <a:schemeClr val="tx1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体感设备初始化</a:t>
                </a:r>
                <a:endParaRPr lang="en-US" altLang="zh-CN" sz="900" dirty="0">
                  <a:solidFill>
                    <a:schemeClr val="tx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endParaRPr>
              </a:p>
            </p:txBody>
          </p:sp>
          <p:sp>
            <p:nvSpPr>
              <p:cNvPr id="58" name="平行四边形 57">
                <a:extLst>
                  <a:ext uri="{FF2B5EF4-FFF2-40B4-BE49-F238E27FC236}">
                    <a16:creationId xmlns:a16="http://schemas.microsoft.com/office/drawing/2014/main" id="{356CBE62-D0B7-DCC6-BC33-031686DA6DB9}"/>
                  </a:ext>
                </a:extLst>
              </p:cNvPr>
              <p:cNvSpPr/>
              <p:nvPr/>
            </p:nvSpPr>
            <p:spPr>
              <a:xfrm>
                <a:off x="8226242" y="1379409"/>
                <a:ext cx="936000" cy="414470"/>
              </a:xfrm>
              <a:prstGeom prst="parallelogram">
                <a:avLst/>
              </a:prstGeom>
              <a:solidFill>
                <a:srgbClr val="C8BBE2"/>
              </a:solidFill>
              <a:ln>
                <a:solidFill>
                  <a:srgbClr val="7D58B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 defTabSz="685324"/>
                <a:r>
                  <a:rPr lang="en-US" altLang="zh-CN" sz="1500" b="1" i="1" dirty="0">
                    <a:solidFill>
                      <a:srgbClr val="7D58BD"/>
                    </a:solidFill>
                    <a:latin typeface="Calibri Light" panose="020F0302020204030204" pitchFamily="34" charset="0"/>
                    <a:ea typeface="微软雅黑 Light" panose="020B0502040204020203" pitchFamily="34" charset="-122"/>
                  </a:rPr>
                  <a:t>S01</a:t>
                </a:r>
                <a:endParaRPr lang="zh-CN" altLang="en-US" sz="1500" b="1" i="1" dirty="0">
                  <a:solidFill>
                    <a:srgbClr val="7D58BD"/>
                  </a:solidFill>
                  <a:latin typeface="Calibri Light" panose="020F0302020204030204" pitchFamily="34" charset="0"/>
                  <a:ea typeface="微软雅黑 Light" panose="020B0502040204020203" pitchFamily="34" charset="-122"/>
                </a:endParaRPr>
              </a:p>
            </p:txBody>
          </p:sp>
        </p:grpSp>
        <p:grpSp>
          <p:nvGrpSpPr>
            <p:cNvPr id="42" name="组合 41">
              <a:extLst>
                <a:ext uri="{FF2B5EF4-FFF2-40B4-BE49-F238E27FC236}">
                  <a16:creationId xmlns:a16="http://schemas.microsoft.com/office/drawing/2014/main" id="{E63FDECF-4BF6-8662-A09B-CFE7A13EE71E}"/>
                </a:ext>
              </a:extLst>
            </p:cNvPr>
            <p:cNvGrpSpPr/>
            <p:nvPr/>
          </p:nvGrpSpPr>
          <p:grpSpPr>
            <a:xfrm>
              <a:off x="4345659" y="4408316"/>
              <a:ext cx="2880898" cy="1228186"/>
              <a:chOff x="6756963" y="4561465"/>
              <a:chExt cx="2188569" cy="1228186"/>
            </a:xfrm>
          </p:grpSpPr>
          <p:sp>
            <p:nvSpPr>
              <p:cNvPr id="53" name="平行四边形 52">
                <a:extLst>
                  <a:ext uri="{FF2B5EF4-FFF2-40B4-BE49-F238E27FC236}">
                    <a16:creationId xmlns:a16="http://schemas.microsoft.com/office/drawing/2014/main" id="{33A834F6-5040-E9A9-5E3F-CE56CAF71D48}"/>
                  </a:ext>
                </a:extLst>
              </p:cNvPr>
              <p:cNvSpPr/>
              <p:nvPr/>
            </p:nvSpPr>
            <p:spPr>
              <a:xfrm>
                <a:off x="6756963" y="4980698"/>
                <a:ext cx="2188569" cy="808953"/>
              </a:xfrm>
              <a:prstGeom prst="parallelogram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lang="en-US" altLang="zh-CN" sz="900" dirty="0">
                    <a:noFill/>
                    <a:latin typeface="Calibri Light" panose="020F0302020204030204" pitchFamily="34" charset="0"/>
                    <a:ea typeface="微软雅黑 Light" panose="020B0502040204020203" pitchFamily="34" charset="-122"/>
                  </a:rPr>
                  <a:t>Theme color makes PPT more convenient to change. </a:t>
                </a:r>
              </a:p>
            </p:txBody>
          </p:sp>
          <p:sp>
            <p:nvSpPr>
              <p:cNvPr id="54" name="平行四边形 53">
                <a:extLst>
                  <a:ext uri="{FF2B5EF4-FFF2-40B4-BE49-F238E27FC236}">
                    <a16:creationId xmlns:a16="http://schemas.microsoft.com/office/drawing/2014/main" id="{A752C4BD-461A-036D-EB62-F890D7711002}"/>
                  </a:ext>
                </a:extLst>
              </p:cNvPr>
              <p:cNvSpPr/>
              <p:nvPr/>
            </p:nvSpPr>
            <p:spPr>
              <a:xfrm>
                <a:off x="6756963" y="4975936"/>
                <a:ext cx="2188569" cy="808953"/>
              </a:xfrm>
              <a:prstGeom prst="parallelogram">
                <a:avLst/>
              </a:prstGeom>
              <a:solidFill>
                <a:srgbClr val="C8BBE2"/>
              </a:solidFill>
              <a:ln>
                <a:solidFill>
                  <a:srgbClr val="7D58B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lang="zh-CN" altLang="en-US" sz="1800" b="1" dirty="0">
                    <a:solidFill>
                      <a:schemeClr val="tx1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游戏检测</a:t>
                </a:r>
                <a:endParaRPr lang="en-US" altLang="zh-CN" sz="1800" b="1" dirty="0">
                  <a:solidFill>
                    <a:schemeClr val="tx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endParaRPr>
              </a:p>
              <a:p>
                <a:pPr algn="ctr"/>
                <a:r>
                  <a:rPr lang="zh-CN" altLang="en-US" sz="900" dirty="0">
                    <a:solidFill>
                      <a:schemeClr val="tx1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挥拍时的球拍坐标和球的坐标重合检测</a:t>
                </a:r>
                <a:endParaRPr lang="en-US" altLang="zh-CN" sz="900" dirty="0">
                  <a:solidFill>
                    <a:schemeClr val="tx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endParaRPr>
              </a:p>
            </p:txBody>
          </p:sp>
          <p:sp>
            <p:nvSpPr>
              <p:cNvPr id="55" name="平行四边形 54">
                <a:extLst>
                  <a:ext uri="{FF2B5EF4-FFF2-40B4-BE49-F238E27FC236}">
                    <a16:creationId xmlns:a16="http://schemas.microsoft.com/office/drawing/2014/main" id="{1A0CF6DB-6E44-CF6A-5FC3-0F630F16B760}"/>
                  </a:ext>
                </a:extLst>
              </p:cNvPr>
              <p:cNvSpPr/>
              <p:nvPr/>
            </p:nvSpPr>
            <p:spPr>
              <a:xfrm>
                <a:off x="7488022" y="4561465"/>
                <a:ext cx="936000" cy="414470"/>
              </a:xfrm>
              <a:prstGeom prst="parallelogram">
                <a:avLst/>
              </a:prstGeom>
              <a:solidFill>
                <a:srgbClr val="C8BBE2"/>
              </a:solidFill>
              <a:ln>
                <a:solidFill>
                  <a:srgbClr val="7D58B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 defTabSz="685324"/>
                <a:r>
                  <a:rPr lang="en-US" altLang="zh-CN" sz="1500" b="1" i="1" dirty="0">
                    <a:solidFill>
                      <a:srgbClr val="7D58BD"/>
                    </a:solidFill>
                    <a:latin typeface="Calibri Light" panose="020F0302020204030204" pitchFamily="34" charset="0"/>
                    <a:ea typeface="微软雅黑 Light" panose="020B0502040204020203" pitchFamily="34" charset="-122"/>
                  </a:rPr>
                  <a:t>S03</a:t>
                </a:r>
                <a:endParaRPr lang="zh-CN" altLang="en-US" sz="1500" b="1" i="1" dirty="0">
                  <a:solidFill>
                    <a:srgbClr val="7D58BD"/>
                  </a:solidFill>
                  <a:latin typeface="Calibri Light" panose="020F0302020204030204" pitchFamily="34" charset="0"/>
                  <a:ea typeface="微软雅黑 Light" panose="020B0502040204020203" pitchFamily="34" charset="-122"/>
                </a:endParaRPr>
              </a:p>
            </p:txBody>
          </p:sp>
        </p:grpSp>
        <p:grpSp>
          <p:nvGrpSpPr>
            <p:cNvPr id="43" name="组合 42">
              <a:extLst>
                <a:ext uri="{FF2B5EF4-FFF2-40B4-BE49-F238E27FC236}">
                  <a16:creationId xmlns:a16="http://schemas.microsoft.com/office/drawing/2014/main" id="{73209F46-A4A2-3E23-1E95-0C1793D6F179}"/>
                </a:ext>
              </a:extLst>
            </p:cNvPr>
            <p:cNvGrpSpPr>
              <a:grpSpLocks/>
            </p:cNvGrpSpPr>
            <p:nvPr/>
          </p:nvGrpSpPr>
          <p:grpSpPr>
            <a:xfrm>
              <a:off x="660399" y="2794710"/>
              <a:ext cx="2880898" cy="1228186"/>
              <a:chOff x="7495183" y="1379409"/>
              <a:chExt cx="2188569" cy="1228186"/>
            </a:xfrm>
          </p:grpSpPr>
          <p:sp>
            <p:nvSpPr>
              <p:cNvPr id="49" name="平行四边形 48">
                <a:extLst>
                  <a:ext uri="{FF2B5EF4-FFF2-40B4-BE49-F238E27FC236}">
                    <a16:creationId xmlns:a16="http://schemas.microsoft.com/office/drawing/2014/main" id="{C84A4988-1B1F-17A7-6C97-070479480C96}"/>
                  </a:ext>
                </a:extLst>
              </p:cNvPr>
              <p:cNvSpPr/>
              <p:nvPr/>
            </p:nvSpPr>
            <p:spPr>
              <a:xfrm>
                <a:off x="7495183" y="1798642"/>
                <a:ext cx="2188569" cy="808953"/>
              </a:xfrm>
              <a:prstGeom prst="parallelogram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lang="en-US" altLang="zh-CN" sz="900" dirty="0">
                    <a:noFill/>
                    <a:latin typeface="Calibri Light" panose="020F0302020204030204" pitchFamily="34" charset="0"/>
                    <a:ea typeface="微软雅黑 Light" panose="020B0502040204020203" pitchFamily="34" charset="-122"/>
                  </a:rPr>
                  <a:t>Theme color makes PPT more convenient to change. </a:t>
                </a:r>
              </a:p>
            </p:txBody>
          </p:sp>
          <p:sp>
            <p:nvSpPr>
              <p:cNvPr id="50" name="平行四边形 49">
                <a:extLst>
                  <a:ext uri="{FF2B5EF4-FFF2-40B4-BE49-F238E27FC236}">
                    <a16:creationId xmlns:a16="http://schemas.microsoft.com/office/drawing/2014/main" id="{3E6C0534-8EA8-3243-9CA2-D34531440A7B}"/>
                  </a:ext>
                </a:extLst>
              </p:cNvPr>
              <p:cNvSpPr/>
              <p:nvPr/>
            </p:nvSpPr>
            <p:spPr>
              <a:xfrm>
                <a:off x="7495183" y="1793879"/>
                <a:ext cx="2188569" cy="808953"/>
              </a:xfrm>
              <a:prstGeom prst="parallelogram">
                <a:avLst/>
              </a:prstGeom>
              <a:solidFill>
                <a:srgbClr val="7D58BD">
                  <a:alpha val="10000"/>
                </a:srgbClr>
              </a:solidFill>
              <a:ln>
                <a:solidFill>
                  <a:srgbClr val="C8BBE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lang="zh-CN" altLang="en-US" sz="1800" b="1" dirty="0">
                    <a:solidFill>
                      <a:schemeClr val="tx1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游戏结果</a:t>
                </a:r>
                <a:endParaRPr lang="en-US" altLang="zh-CN" sz="1800" b="1" dirty="0">
                  <a:solidFill>
                    <a:schemeClr val="tx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endParaRPr>
              </a:p>
              <a:p>
                <a:pPr algn="ctr"/>
                <a:r>
                  <a:rPr lang="zh-CN" altLang="en-US" sz="900" dirty="0">
                    <a:solidFill>
                      <a:schemeClr val="tx1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根据判断进行结果分类</a:t>
                </a:r>
                <a:endParaRPr lang="en-US" altLang="zh-CN" sz="900" dirty="0">
                  <a:solidFill>
                    <a:schemeClr val="tx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endParaRPr>
              </a:p>
              <a:p>
                <a:pPr algn="ctr"/>
                <a:r>
                  <a:rPr lang="zh-CN" altLang="en-US" sz="900" dirty="0">
                    <a:solidFill>
                      <a:schemeClr val="tx1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数码管显示</a:t>
                </a:r>
                <a:r>
                  <a:rPr lang="en-US" altLang="zh-CN" sz="900" dirty="0">
                    <a:solidFill>
                      <a:schemeClr val="tx1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+</a:t>
                </a:r>
                <a:r>
                  <a:rPr lang="zh-CN" altLang="en-US" sz="900" dirty="0">
                    <a:solidFill>
                      <a:schemeClr val="tx1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显示屏反馈</a:t>
                </a:r>
                <a:endParaRPr lang="en-US" altLang="zh-CN" sz="900" dirty="0">
                  <a:solidFill>
                    <a:schemeClr val="tx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endParaRPr>
              </a:p>
            </p:txBody>
          </p:sp>
          <p:sp>
            <p:nvSpPr>
              <p:cNvPr id="51" name="平行四边形 50">
                <a:extLst>
                  <a:ext uri="{FF2B5EF4-FFF2-40B4-BE49-F238E27FC236}">
                    <a16:creationId xmlns:a16="http://schemas.microsoft.com/office/drawing/2014/main" id="{1DF1EE18-C103-FB1E-499B-B8601E20C0A4}"/>
                  </a:ext>
                </a:extLst>
              </p:cNvPr>
              <p:cNvSpPr/>
              <p:nvPr/>
            </p:nvSpPr>
            <p:spPr>
              <a:xfrm>
                <a:off x="8226242" y="1379409"/>
                <a:ext cx="936000" cy="414470"/>
              </a:xfrm>
              <a:prstGeom prst="parallelogram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 defTabSz="685324"/>
                <a:r>
                  <a:rPr lang="en-US" altLang="zh-CN" sz="1500" b="1" i="1" dirty="0">
                    <a:noFill/>
                    <a:latin typeface="Calibri Light" panose="020F0302020204030204" pitchFamily="34" charset="0"/>
                    <a:ea typeface="微软雅黑 Light" panose="020B0502040204020203" pitchFamily="34" charset="-122"/>
                  </a:rPr>
                  <a:t>04</a:t>
                </a:r>
                <a:endParaRPr lang="zh-CN" altLang="en-US" sz="1500" b="1" i="1" dirty="0">
                  <a:noFill/>
                  <a:latin typeface="Calibri Light" panose="020F0302020204030204" pitchFamily="34" charset="0"/>
                  <a:ea typeface="微软雅黑 Light" panose="020B0502040204020203" pitchFamily="34" charset="-122"/>
                </a:endParaRPr>
              </a:p>
            </p:txBody>
          </p:sp>
          <p:sp>
            <p:nvSpPr>
              <p:cNvPr id="52" name="平行四边形 51">
                <a:extLst>
                  <a:ext uri="{FF2B5EF4-FFF2-40B4-BE49-F238E27FC236}">
                    <a16:creationId xmlns:a16="http://schemas.microsoft.com/office/drawing/2014/main" id="{EBA939B5-04E5-1B4D-8646-3EBCA7F10A34}"/>
                  </a:ext>
                </a:extLst>
              </p:cNvPr>
              <p:cNvSpPr/>
              <p:nvPr/>
            </p:nvSpPr>
            <p:spPr>
              <a:xfrm>
                <a:off x="8226242" y="1379409"/>
                <a:ext cx="936000" cy="414470"/>
              </a:xfrm>
              <a:prstGeom prst="parallelogram">
                <a:avLst/>
              </a:prstGeom>
              <a:solidFill>
                <a:srgbClr val="C8BBE2">
                  <a:alpha val="20000"/>
                </a:srgbClr>
              </a:solidFill>
              <a:ln>
                <a:solidFill>
                  <a:srgbClr val="C8BBE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 defTabSz="685324"/>
                <a:r>
                  <a:rPr lang="en-US" altLang="zh-CN" sz="1500" b="1" i="1" dirty="0">
                    <a:solidFill>
                      <a:srgbClr val="C8BBE2"/>
                    </a:solidFill>
                    <a:latin typeface="Calibri Light" panose="020F0302020204030204" pitchFamily="34" charset="0"/>
                    <a:ea typeface="微软雅黑 Light" panose="020B0502040204020203" pitchFamily="34" charset="-122"/>
                  </a:rPr>
                  <a:t>S04</a:t>
                </a:r>
                <a:endParaRPr lang="zh-CN" altLang="en-US" sz="1500" b="1" i="1" dirty="0">
                  <a:solidFill>
                    <a:srgbClr val="C8BBE2"/>
                  </a:solidFill>
                  <a:latin typeface="Calibri Light" panose="020F0302020204030204" pitchFamily="34" charset="0"/>
                  <a:ea typeface="微软雅黑 Light" panose="020B0502040204020203" pitchFamily="34" charset="-122"/>
                </a:endParaRPr>
              </a:p>
            </p:txBody>
          </p:sp>
        </p:grpSp>
        <p:grpSp>
          <p:nvGrpSpPr>
            <p:cNvPr id="44" name="组合 43">
              <a:extLst>
                <a:ext uri="{FF2B5EF4-FFF2-40B4-BE49-F238E27FC236}">
                  <a16:creationId xmlns:a16="http://schemas.microsoft.com/office/drawing/2014/main" id="{FDEFED07-8A93-9E03-9834-C92D0A8B008A}"/>
                </a:ext>
              </a:extLst>
            </p:cNvPr>
            <p:cNvGrpSpPr>
              <a:grpSpLocks/>
            </p:cNvGrpSpPr>
            <p:nvPr/>
          </p:nvGrpSpPr>
          <p:grpSpPr>
            <a:xfrm>
              <a:off x="8650703" y="2794710"/>
              <a:ext cx="2880898" cy="1228186"/>
              <a:chOff x="6756963" y="4561465"/>
              <a:chExt cx="2188569" cy="1228186"/>
            </a:xfrm>
          </p:grpSpPr>
          <p:sp>
            <p:nvSpPr>
              <p:cNvPr id="45" name="平行四边形 44">
                <a:extLst>
                  <a:ext uri="{FF2B5EF4-FFF2-40B4-BE49-F238E27FC236}">
                    <a16:creationId xmlns:a16="http://schemas.microsoft.com/office/drawing/2014/main" id="{8F986B77-71FF-D187-00EF-E68FEABC89A7}"/>
                  </a:ext>
                </a:extLst>
              </p:cNvPr>
              <p:cNvSpPr/>
              <p:nvPr/>
            </p:nvSpPr>
            <p:spPr>
              <a:xfrm>
                <a:off x="6756963" y="4980698"/>
                <a:ext cx="2188569" cy="808953"/>
              </a:xfrm>
              <a:prstGeom prst="parallelogram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lang="en-US" altLang="zh-CN" sz="900" dirty="0">
                    <a:noFill/>
                    <a:latin typeface="Calibri Light" panose="020F0302020204030204" pitchFamily="34" charset="0"/>
                    <a:ea typeface="微软雅黑 Light" panose="020B0502040204020203" pitchFamily="34" charset="-122"/>
                  </a:rPr>
                  <a:t>Theme color makes PPT more convenient to change. </a:t>
                </a:r>
              </a:p>
            </p:txBody>
          </p:sp>
          <p:sp>
            <p:nvSpPr>
              <p:cNvPr id="46" name="平行四边形 45">
                <a:extLst>
                  <a:ext uri="{FF2B5EF4-FFF2-40B4-BE49-F238E27FC236}">
                    <a16:creationId xmlns:a16="http://schemas.microsoft.com/office/drawing/2014/main" id="{BEF14DF0-3239-2A63-4FA5-8061223D5201}"/>
                  </a:ext>
                </a:extLst>
              </p:cNvPr>
              <p:cNvSpPr/>
              <p:nvPr/>
            </p:nvSpPr>
            <p:spPr>
              <a:xfrm>
                <a:off x="6756963" y="4975935"/>
                <a:ext cx="2188569" cy="808953"/>
              </a:xfrm>
              <a:prstGeom prst="parallelogram">
                <a:avLst/>
              </a:prstGeom>
              <a:solidFill>
                <a:srgbClr val="7D58BD">
                  <a:alpha val="10000"/>
                </a:srgbClr>
              </a:solidFill>
              <a:ln>
                <a:solidFill>
                  <a:srgbClr val="C8BBE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lang="zh-CN" altLang="en-US" sz="1800" b="1" dirty="0">
                    <a:solidFill>
                      <a:schemeClr val="tx1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游戏开始</a:t>
                </a:r>
                <a:endParaRPr lang="en-US" altLang="zh-CN" sz="1800" b="1" dirty="0">
                  <a:solidFill>
                    <a:schemeClr val="tx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endParaRPr>
              </a:p>
              <a:p>
                <a:pPr algn="ctr"/>
                <a:r>
                  <a:rPr lang="zh-CN" altLang="en-US" sz="900" dirty="0">
                    <a:solidFill>
                      <a:schemeClr val="tx1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界面显示</a:t>
                </a:r>
                <a:r>
                  <a:rPr lang="en-US" altLang="zh-CN" sz="900" dirty="0">
                    <a:solidFill>
                      <a:schemeClr val="tx1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+</a:t>
                </a:r>
                <a:r>
                  <a:rPr lang="zh-CN" altLang="en-US" sz="900" dirty="0">
                    <a:solidFill>
                      <a:schemeClr val="tx1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手动拍动</a:t>
                </a:r>
                <a:r>
                  <a:rPr lang="en-US" altLang="zh-CN" sz="900" dirty="0">
                    <a:solidFill>
                      <a:schemeClr val="tx1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+</a:t>
                </a:r>
                <a:r>
                  <a:rPr lang="zh-CN" altLang="en-US" sz="900" dirty="0">
                    <a:solidFill>
                      <a:schemeClr val="tx1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球随机线路发射</a:t>
                </a:r>
                <a:endParaRPr lang="en-US" altLang="zh-CN" sz="900" dirty="0">
                  <a:solidFill>
                    <a:schemeClr val="tx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endParaRPr>
              </a:p>
            </p:txBody>
          </p:sp>
          <p:sp>
            <p:nvSpPr>
              <p:cNvPr id="47" name="平行四边形 46">
                <a:extLst>
                  <a:ext uri="{FF2B5EF4-FFF2-40B4-BE49-F238E27FC236}">
                    <a16:creationId xmlns:a16="http://schemas.microsoft.com/office/drawing/2014/main" id="{B492AE33-99D0-CA8C-AD33-D7458EF50E6E}"/>
                  </a:ext>
                </a:extLst>
              </p:cNvPr>
              <p:cNvSpPr/>
              <p:nvPr/>
            </p:nvSpPr>
            <p:spPr>
              <a:xfrm>
                <a:off x="7488022" y="4561465"/>
                <a:ext cx="936000" cy="414470"/>
              </a:xfrm>
              <a:prstGeom prst="parallelogram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 defTabSz="685324"/>
                <a:r>
                  <a:rPr lang="en-US" altLang="zh-CN" sz="1500" b="1" i="1" dirty="0">
                    <a:noFill/>
                    <a:latin typeface="Calibri Light" panose="020F0302020204030204" pitchFamily="34" charset="0"/>
                    <a:ea typeface="微软雅黑 Light" panose="020B0502040204020203" pitchFamily="34" charset="-122"/>
                  </a:rPr>
                  <a:t>02</a:t>
                </a:r>
                <a:endParaRPr lang="zh-CN" altLang="en-US" sz="1500" b="1" i="1" dirty="0">
                  <a:noFill/>
                  <a:latin typeface="Calibri Light" panose="020F0302020204030204" pitchFamily="34" charset="0"/>
                  <a:ea typeface="微软雅黑 Light" panose="020B0502040204020203" pitchFamily="34" charset="-122"/>
                </a:endParaRPr>
              </a:p>
            </p:txBody>
          </p:sp>
          <p:sp>
            <p:nvSpPr>
              <p:cNvPr id="48" name="平行四边形 47">
                <a:extLst>
                  <a:ext uri="{FF2B5EF4-FFF2-40B4-BE49-F238E27FC236}">
                    <a16:creationId xmlns:a16="http://schemas.microsoft.com/office/drawing/2014/main" id="{1F34EAEB-3DFA-B1EE-7BF0-FDD47ACF763E}"/>
                  </a:ext>
                </a:extLst>
              </p:cNvPr>
              <p:cNvSpPr/>
              <p:nvPr/>
            </p:nvSpPr>
            <p:spPr>
              <a:xfrm>
                <a:off x="7488022" y="4561465"/>
                <a:ext cx="936000" cy="414470"/>
              </a:xfrm>
              <a:prstGeom prst="parallelogram">
                <a:avLst/>
              </a:prstGeom>
              <a:solidFill>
                <a:srgbClr val="C8BBE2">
                  <a:alpha val="20000"/>
                </a:srgbClr>
              </a:solidFill>
              <a:ln>
                <a:solidFill>
                  <a:srgbClr val="C8BBE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 defTabSz="685324"/>
                <a:r>
                  <a:rPr lang="en-US" altLang="zh-CN" sz="1500" b="1" i="1" dirty="0">
                    <a:solidFill>
                      <a:srgbClr val="C8BBE2"/>
                    </a:solidFill>
                    <a:latin typeface="Calibri Light" panose="020F0302020204030204" pitchFamily="34" charset="0"/>
                    <a:ea typeface="微软雅黑 Light" panose="020B0502040204020203" pitchFamily="34" charset="-122"/>
                  </a:rPr>
                  <a:t>S02</a:t>
                </a:r>
                <a:endParaRPr lang="zh-CN" altLang="en-US" sz="1500" b="1" i="1" dirty="0">
                  <a:solidFill>
                    <a:srgbClr val="C8BBE2"/>
                  </a:solidFill>
                  <a:latin typeface="Calibri Light" panose="020F0302020204030204" pitchFamily="34" charset="0"/>
                  <a:ea typeface="微软雅黑 Light" panose="020B0502040204020203" pitchFamily="34" charset="-122"/>
                </a:endParaRPr>
              </a:p>
            </p:txBody>
          </p:sp>
        </p:grpSp>
      </p:grpSp>
      <p:sp>
        <p:nvSpPr>
          <p:cNvPr id="60" name="任意多边形: 形状 59">
            <a:extLst>
              <a:ext uri="{FF2B5EF4-FFF2-40B4-BE49-F238E27FC236}">
                <a16:creationId xmlns:a16="http://schemas.microsoft.com/office/drawing/2014/main" id="{BBCBDAF6-E6D9-8F11-7839-01820002F2DD}"/>
              </a:ext>
            </a:extLst>
          </p:cNvPr>
          <p:cNvSpPr/>
          <p:nvPr/>
        </p:nvSpPr>
        <p:spPr>
          <a:xfrm rot="11057509">
            <a:off x="5144713" y="4191860"/>
            <a:ext cx="392139" cy="609685"/>
          </a:xfrm>
          <a:custGeom>
            <a:avLst/>
            <a:gdLst>
              <a:gd name="T0" fmla="*/ 377 w 1707"/>
              <a:gd name="T1" fmla="*/ 2659 h 2659"/>
              <a:gd name="T2" fmla="*/ 1707 w 1707"/>
              <a:gd name="T3" fmla="*/ 1329 h 2659"/>
              <a:gd name="T4" fmla="*/ 377 w 1707"/>
              <a:gd name="T5" fmla="*/ 0 h 2659"/>
              <a:gd name="T6" fmla="*/ 0 w 1707"/>
              <a:gd name="T7" fmla="*/ 377 h 2659"/>
              <a:gd name="T8" fmla="*/ 952 w 1707"/>
              <a:gd name="T9" fmla="*/ 1329 h 2659"/>
              <a:gd name="T10" fmla="*/ 0 w 1707"/>
              <a:gd name="T11" fmla="*/ 2282 h 2659"/>
              <a:gd name="T12" fmla="*/ 377 w 1707"/>
              <a:gd name="T13" fmla="*/ 2659 h 26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707" h="2659">
                <a:moveTo>
                  <a:pt x="377" y="2659"/>
                </a:moveTo>
                <a:lnTo>
                  <a:pt x="1707" y="1329"/>
                </a:lnTo>
                <a:lnTo>
                  <a:pt x="377" y="0"/>
                </a:lnTo>
                <a:lnTo>
                  <a:pt x="0" y="377"/>
                </a:lnTo>
                <a:lnTo>
                  <a:pt x="952" y="1329"/>
                </a:lnTo>
                <a:lnTo>
                  <a:pt x="0" y="2282"/>
                </a:lnTo>
                <a:lnTo>
                  <a:pt x="377" y="2659"/>
                </a:lnTo>
                <a:close/>
              </a:path>
            </a:pathLst>
          </a:custGeom>
          <a:solidFill>
            <a:srgbClr val="D2CC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任意多边形: 形状 61">
            <a:extLst>
              <a:ext uri="{FF2B5EF4-FFF2-40B4-BE49-F238E27FC236}">
                <a16:creationId xmlns:a16="http://schemas.microsoft.com/office/drawing/2014/main" id="{53CC8C2B-11AB-7EFE-D7F8-53FD30C86A3C}"/>
              </a:ext>
            </a:extLst>
          </p:cNvPr>
          <p:cNvSpPr/>
          <p:nvPr/>
        </p:nvSpPr>
        <p:spPr>
          <a:xfrm rot="6368617">
            <a:off x="7411542" y="2225651"/>
            <a:ext cx="392139" cy="609685"/>
          </a:xfrm>
          <a:custGeom>
            <a:avLst/>
            <a:gdLst>
              <a:gd name="T0" fmla="*/ 377 w 1707"/>
              <a:gd name="T1" fmla="*/ 2659 h 2659"/>
              <a:gd name="T2" fmla="*/ 1707 w 1707"/>
              <a:gd name="T3" fmla="*/ 1329 h 2659"/>
              <a:gd name="T4" fmla="*/ 377 w 1707"/>
              <a:gd name="T5" fmla="*/ 0 h 2659"/>
              <a:gd name="T6" fmla="*/ 0 w 1707"/>
              <a:gd name="T7" fmla="*/ 377 h 2659"/>
              <a:gd name="T8" fmla="*/ 952 w 1707"/>
              <a:gd name="T9" fmla="*/ 1329 h 2659"/>
              <a:gd name="T10" fmla="*/ 0 w 1707"/>
              <a:gd name="T11" fmla="*/ 2282 h 2659"/>
              <a:gd name="T12" fmla="*/ 377 w 1707"/>
              <a:gd name="T13" fmla="*/ 2659 h 26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707" h="2659">
                <a:moveTo>
                  <a:pt x="377" y="2659"/>
                </a:moveTo>
                <a:lnTo>
                  <a:pt x="1707" y="1329"/>
                </a:lnTo>
                <a:lnTo>
                  <a:pt x="377" y="0"/>
                </a:lnTo>
                <a:lnTo>
                  <a:pt x="0" y="377"/>
                </a:lnTo>
                <a:lnTo>
                  <a:pt x="952" y="1329"/>
                </a:lnTo>
                <a:lnTo>
                  <a:pt x="0" y="2282"/>
                </a:lnTo>
                <a:lnTo>
                  <a:pt x="377" y="2659"/>
                </a:lnTo>
                <a:close/>
              </a:path>
            </a:pathLst>
          </a:custGeom>
          <a:solidFill>
            <a:srgbClr val="D2CC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任意多边形: 形状 62">
            <a:extLst>
              <a:ext uri="{FF2B5EF4-FFF2-40B4-BE49-F238E27FC236}">
                <a16:creationId xmlns:a16="http://schemas.microsoft.com/office/drawing/2014/main" id="{4378975F-FD02-570F-D9B6-CCB6936F1B57}"/>
              </a:ext>
            </a:extLst>
          </p:cNvPr>
          <p:cNvSpPr/>
          <p:nvPr/>
        </p:nvSpPr>
        <p:spPr>
          <a:xfrm>
            <a:off x="3286436" y="1817936"/>
            <a:ext cx="392139" cy="609685"/>
          </a:xfrm>
          <a:custGeom>
            <a:avLst/>
            <a:gdLst>
              <a:gd name="T0" fmla="*/ 377 w 1707"/>
              <a:gd name="T1" fmla="*/ 2659 h 2659"/>
              <a:gd name="T2" fmla="*/ 1707 w 1707"/>
              <a:gd name="T3" fmla="*/ 1329 h 2659"/>
              <a:gd name="T4" fmla="*/ 377 w 1707"/>
              <a:gd name="T5" fmla="*/ 0 h 2659"/>
              <a:gd name="T6" fmla="*/ 0 w 1707"/>
              <a:gd name="T7" fmla="*/ 377 h 2659"/>
              <a:gd name="T8" fmla="*/ 952 w 1707"/>
              <a:gd name="T9" fmla="*/ 1329 h 2659"/>
              <a:gd name="T10" fmla="*/ 0 w 1707"/>
              <a:gd name="T11" fmla="*/ 2282 h 2659"/>
              <a:gd name="T12" fmla="*/ 377 w 1707"/>
              <a:gd name="T13" fmla="*/ 2659 h 26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707" h="2659">
                <a:moveTo>
                  <a:pt x="377" y="2659"/>
                </a:moveTo>
                <a:lnTo>
                  <a:pt x="1707" y="1329"/>
                </a:lnTo>
                <a:lnTo>
                  <a:pt x="377" y="0"/>
                </a:lnTo>
                <a:lnTo>
                  <a:pt x="0" y="377"/>
                </a:lnTo>
                <a:lnTo>
                  <a:pt x="952" y="1329"/>
                </a:lnTo>
                <a:lnTo>
                  <a:pt x="0" y="2282"/>
                </a:lnTo>
                <a:lnTo>
                  <a:pt x="377" y="2659"/>
                </a:lnTo>
                <a:close/>
              </a:path>
            </a:pathLst>
          </a:custGeom>
          <a:solidFill>
            <a:srgbClr val="D2CC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任意多边形: 形状 63">
            <a:extLst>
              <a:ext uri="{FF2B5EF4-FFF2-40B4-BE49-F238E27FC236}">
                <a16:creationId xmlns:a16="http://schemas.microsoft.com/office/drawing/2014/main" id="{ABD05116-A994-ED93-A6F7-D329D23F628C}"/>
              </a:ext>
            </a:extLst>
          </p:cNvPr>
          <p:cNvSpPr/>
          <p:nvPr/>
        </p:nvSpPr>
        <p:spPr>
          <a:xfrm rot="17203098">
            <a:off x="986431" y="3529761"/>
            <a:ext cx="392139" cy="609685"/>
          </a:xfrm>
          <a:custGeom>
            <a:avLst/>
            <a:gdLst>
              <a:gd name="T0" fmla="*/ 377 w 1707"/>
              <a:gd name="T1" fmla="*/ 2659 h 2659"/>
              <a:gd name="T2" fmla="*/ 1707 w 1707"/>
              <a:gd name="T3" fmla="*/ 1329 h 2659"/>
              <a:gd name="T4" fmla="*/ 377 w 1707"/>
              <a:gd name="T5" fmla="*/ 0 h 2659"/>
              <a:gd name="T6" fmla="*/ 0 w 1707"/>
              <a:gd name="T7" fmla="*/ 377 h 2659"/>
              <a:gd name="T8" fmla="*/ 952 w 1707"/>
              <a:gd name="T9" fmla="*/ 1329 h 2659"/>
              <a:gd name="T10" fmla="*/ 0 w 1707"/>
              <a:gd name="T11" fmla="*/ 2282 h 2659"/>
              <a:gd name="T12" fmla="*/ 377 w 1707"/>
              <a:gd name="T13" fmla="*/ 2659 h 26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707" h="2659">
                <a:moveTo>
                  <a:pt x="377" y="2659"/>
                </a:moveTo>
                <a:lnTo>
                  <a:pt x="1707" y="1329"/>
                </a:lnTo>
                <a:lnTo>
                  <a:pt x="377" y="0"/>
                </a:lnTo>
                <a:lnTo>
                  <a:pt x="0" y="377"/>
                </a:lnTo>
                <a:lnTo>
                  <a:pt x="952" y="1329"/>
                </a:lnTo>
                <a:lnTo>
                  <a:pt x="0" y="2282"/>
                </a:lnTo>
                <a:lnTo>
                  <a:pt x="377" y="2659"/>
                </a:lnTo>
                <a:close/>
              </a:path>
            </a:pathLst>
          </a:custGeom>
          <a:solidFill>
            <a:srgbClr val="D2CC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6" name="直接连接符 65">
            <a:extLst>
              <a:ext uri="{FF2B5EF4-FFF2-40B4-BE49-F238E27FC236}">
                <a16:creationId xmlns:a16="http://schemas.microsoft.com/office/drawing/2014/main" id="{E555828E-3286-9473-04CA-2022E2C6D5C7}"/>
              </a:ext>
            </a:extLst>
          </p:cNvPr>
          <p:cNvCxnSpPr>
            <a:cxnSpLocks/>
            <a:stCxn id="50" idx="2"/>
            <a:endCxn id="46" idx="5"/>
          </p:cNvCxnSpPr>
          <p:nvPr/>
        </p:nvCxnSpPr>
        <p:spPr>
          <a:xfrm>
            <a:off x="2358461" y="3347950"/>
            <a:ext cx="3983732" cy="0"/>
          </a:xfrm>
          <a:prstGeom prst="line">
            <a:avLst/>
          </a:prstGeom>
          <a:ln w="22225">
            <a:solidFill>
              <a:srgbClr val="E2E3E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任意多边形: 形状 67">
            <a:extLst>
              <a:ext uri="{FF2B5EF4-FFF2-40B4-BE49-F238E27FC236}">
                <a16:creationId xmlns:a16="http://schemas.microsoft.com/office/drawing/2014/main" id="{6DD9A67C-8097-71C5-D74F-B1A89B43CE07}"/>
              </a:ext>
            </a:extLst>
          </p:cNvPr>
          <p:cNvSpPr/>
          <p:nvPr/>
        </p:nvSpPr>
        <p:spPr>
          <a:xfrm>
            <a:off x="5950054" y="3058817"/>
            <a:ext cx="392139" cy="609685"/>
          </a:xfrm>
          <a:custGeom>
            <a:avLst/>
            <a:gdLst>
              <a:gd name="T0" fmla="*/ 377 w 1707"/>
              <a:gd name="T1" fmla="*/ 2659 h 2659"/>
              <a:gd name="T2" fmla="*/ 1707 w 1707"/>
              <a:gd name="T3" fmla="*/ 1329 h 2659"/>
              <a:gd name="T4" fmla="*/ 377 w 1707"/>
              <a:gd name="T5" fmla="*/ 0 h 2659"/>
              <a:gd name="T6" fmla="*/ 0 w 1707"/>
              <a:gd name="T7" fmla="*/ 377 h 2659"/>
              <a:gd name="T8" fmla="*/ 952 w 1707"/>
              <a:gd name="T9" fmla="*/ 1329 h 2659"/>
              <a:gd name="T10" fmla="*/ 0 w 1707"/>
              <a:gd name="T11" fmla="*/ 2282 h 2659"/>
              <a:gd name="T12" fmla="*/ 377 w 1707"/>
              <a:gd name="T13" fmla="*/ 2659 h 26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707" h="2659">
                <a:moveTo>
                  <a:pt x="377" y="2659"/>
                </a:moveTo>
                <a:lnTo>
                  <a:pt x="1707" y="1329"/>
                </a:lnTo>
                <a:lnTo>
                  <a:pt x="377" y="0"/>
                </a:lnTo>
                <a:lnTo>
                  <a:pt x="0" y="377"/>
                </a:lnTo>
                <a:lnTo>
                  <a:pt x="952" y="1329"/>
                </a:lnTo>
                <a:lnTo>
                  <a:pt x="0" y="2282"/>
                </a:lnTo>
                <a:lnTo>
                  <a:pt x="377" y="2659"/>
                </a:lnTo>
                <a:close/>
              </a:path>
            </a:pathLst>
          </a:custGeom>
          <a:solidFill>
            <a:srgbClr val="D2CC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A5CCB5F1-5DB5-D151-2B5F-F633D1FEEEDD}"/>
              </a:ext>
            </a:extLst>
          </p:cNvPr>
          <p:cNvSpPr txBox="1"/>
          <p:nvPr/>
        </p:nvSpPr>
        <p:spPr>
          <a:xfrm>
            <a:off x="1822402" y="1756185"/>
            <a:ext cx="121516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（</a:t>
            </a:r>
            <a:r>
              <a:rPr lang="en-US" altLang="zh-CN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RESET = 1 </a:t>
            </a:r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）</a:t>
            </a:r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999276DA-368D-D32A-0056-73364744DAFE}"/>
              </a:ext>
            </a:extLst>
          </p:cNvPr>
          <p:cNvSpPr txBox="1"/>
          <p:nvPr/>
        </p:nvSpPr>
        <p:spPr>
          <a:xfrm>
            <a:off x="3668161" y="3014612"/>
            <a:ext cx="121516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（</a:t>
            </a:r>
            <a:r>
              <a:rPr lang="en-US" altLang="zh-CN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RESET = 0 </a:t>
            </a:r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）</a:t>
            </a:r>
          </a:p>
        </p:txBody>
      </p:sp>
      <p:sp>
        <p:nvSpPr>
          <p:cNvPr id="73" name="文本框 72">
            <a:extLst>
              <a:ext uri="{FF2B5EF4-FFF2-40B4-BE49-F238E27FC236}">
                <a16:creationId xmlns:a16="http://schemas.microsoft.com/office/drawing/2014/main" id="{4BF65874-AF9F-389B-06DC-FE0E4EEE39E5}"/>
              </a:ext>
            </a:extLst>
          </p:cNvPr>
          <p:cNvSpPr txBox="1"/>
          <p:nvPr/>
        </p:nvSpPr>
        <p:spPr>
          <a:xfrm>
            <a:off x="6056710" y="1761809"/>
            <a:ext cx="121516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（</a:t>
            </a:r>
            <a:r>
              <a:rPr lang="en-US" altLang="zh-CN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BEGIN = 1 </a:t>
            </a:r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）</a:t>
            </a:r>
          </a:p>
        </p:txBody>
      </p:sp>
      <p:cxnSp>
        <p:nvCxnSpPr>
          <p:cNvPr id="75" name="连接符: 曲线 74">
            <a:extLst>
              <a:ext uri="{FF2B5EF4-FFF2-40B4-BE49-F238E27FC236}">
                <a16:creationId xmlns:a16="http://schemas.microsoft.com/office/drawing/2014/main" id="{F985AFE2-1A63-A32A-00CB-EBAA556FF04B}"/>
              </a:ext>
            </a:extLst>
          </p:cNvPr>
          <p:cNvCxnSpPr>
            <a:cxnSpLocks/>
            <a:stCxn id="58" idx="5"/>
            <a:endCxn id="58" idx="2"/>
          </p:cNvCxnSpPr>
          <p:nvPr/>
        </p:nvCxnSpPr>
        <p:spPr>
          <a:xfrm rot="10800000" flipH="1">
            <a:off x="4351834" y="1712828"/>
            <a:ext cx="846356" cy="12700"/>
          </a:xfrm>
          <a:prstGeom prst="curvedConnector5">
            <a:avLst>
              <a:gd name="adj1" fmla="val -27010"/>
              <a:gd name="adj2" fmla="val 8151102"/>
              <a:gd name="adj3" fmla="val 127010"/>
            </a:avLst>
          </a:prstGeom>
          <a:ln w="22225">
            <a:solidFill>
              <a:srgbClr val="E2E3E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任意多边形: 形状 77">
            <a:extLst>
              <a:ext uri="{FF2B5EF4-FFF2-40B4-BE49-F238E27FC236}">
                <a16:creationId xmlns:a16="http://schemas.microsoft.com/office/drawing/2014/main" id="{B4CD6698-7F97-7910-AE47-BBD04A19C7EE}"/>
              </a:ext>
            </a:extLst>
          </p:cNvPr>
          <p:cNvSpPr/>
          <p:nvPr/>
        </p:nvSpPr>
        <p:spPr>
          <a:xfrm rot="7965031">
            <a:off x="5124056" y="1281867"/>
            <a:ext cx="392139" cy="609685"/>
          </a:xfrm>
          <a:custGeom>
            <a:avLst/>
            <a:gdLst>
              <a:gd name="T0" fmla="*/ 377 w 1707"/>
              <a:gd name="T1" fmla="*/ 2659 h 2659"/>
              <a:gd name="T2" fmla="*/ 1707 w 1707"/>
              <a:gd name="T3" fmla="*/ 1329 h 2659"/>
              <a:gd name="T4" fmla="*/ 377 w 1707"/>
              <a:gd name="T5" fmla="*/ 0 h 2659"/>
              <a:gd name="T6" fmla="*/ 0 w 1707"/>
              <a:gd name="T7" fmla="*/ 377 h 2659"/>
              <a:gd name="T8" fmla="*/ 952 w 1707"/>
              <a:gd name="T9" fmla="*/ 1329 h 2659"/>
              <a:gd name="T10" fmla="*/ 0 w 1707"/>
              <a:gd name="T11" fmla="*/ 2282 h 2659"/>
              <a:gd name="T12" fmla="*/ 377 w 1707"/>
              <a:gd name="T13" fmla="*/ 2659 h 26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707" h="2659">
                <a:moveTo>
                  <a:pt x="377" y="2659"/>
                </a:moveTo>
                <a:lnTo>
                  <a:pt x="1707" y="1329"/>
                </a:lnTo>
                <a:lnTo>
                  <a:pt x="377" y="0"/>
                </a:lnTo>
                <a:lnTo>
                  <a:pt x="0" y="377"/>
                </a:lnTo>
                <a:lnTo>
                  <a:pt x="952" y="1329"/>
                </a:lnTo>
                <a:lnTo>
                  <a:pt x="0" y="2282"/>
                </a:lnTo>
                <a:lnTo>
                  <a:pt x="377" y="2659"/>
                </a:lnTo>
                <a:close/>
              </a:path>
            </a:pathLst>
          </a:custGeom>
          <a:solidFill>
            <a:srgbClr val="D2CC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文本框 78">
            <a:extLst>
              <a:ext uri="{FF2B5EF4-FFF2-40B4-BE49-F238E27FC236}">
                <a16:creationId xmlns:a16="http://schemas.microsoft.com/office/drawing/2014/main" id="{D1F2F441-E293-4D2B-290A-DF812C3DE3B3}"/>
              </a:ext>
            </a:extLst>
          </p:cNvPr>
          <p:cNvSpPr txBox="1"/>
          <p:nvPr/>
        </p:nvSpPr>
        <p:spPr>
          <a:xfrm>
            <a:off x="4117908" y="415819"/>
            <a:ext cx="121516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（</a:t>
            </a:r>
            <a:r>
              <a:rPr lang="en-US" altLang="zh-CN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BEGIN = 0 </a:t>
            </a:r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936708034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文本框 5">
            <a:extLst>
              <a:ext uri="{FF2B5EF4-FFF2-40B4-BE49-F238E27FC236}">
                <a16:creationId xmlns:a16="http://schemas.microsoft.com/office/drawing/2014/main" id="{F4DB33D8-94E7-4D34-9A8E-7A43BEDF7E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4511" y="183664"/>
            <a:ext cx="395492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fontAlgn="base">
              <a:spcBef>
                <a:spcPct val="0"/>
              </a:spcBef>
              <a:spcAft>
                <a:spcPct val="0"/>
              </a:spcAft>
              <a:defRPr sz="1800" b="1" spc="3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r>
              <a:rPr lang="zh-CN" altLang="en-US" dirty="0">
                <a:solidFill>
                  <a:srgbClr val="7D58BD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分而治之：显示模块与音乐模块</a:t>
            </a:r>
          </a:p>
        </p:txBody>
      </p: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F2EAA10C-B440-49A2-A87A-F05D436D6346}"/>
              </a:ext>
            </a:extLst>
          </p:cNvPr>
          <p:cNvCxnSpPr/>
          <p:nvPr/>
        </p:nvCxnSpPr>
        <p:spPr>
          <a:xfrm>
            <a:off x="1032788" y="522218"/>
            <a:ext cx="310126" cy="0"/>
          </a:xfrm>
          <a:prstGeom prst="line">
            <a:avLst/>
          </a:prstGeom>
          <a:ln w="19050">
            <a:solidFill>
              <a:srgbClr val="7E68A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2ECBA49A-48B3-4836-84D9-97E23F103B14}"/>
              </a:ext>
            </a:extLst>
          </p:cNvPr>
          <p:cNvGrpSpPr/>
          <p:nvPr/>
        </p:nvGrpSpPr>
        <p:grpSpPr>
          <a:xfrm>
            <a:off x="337511" y="183664"/>
            <a:ext cx="528375" cy="484787"/>
            <a:chOff x="1417110" y="1933669"/>
            <a:chExt cx="1827515" cy="1676757"/>
          </a:xfrm>
        </p:grpSpPr>
        <p:sp>
          <p:nvSpPr>
            <p:cNvPr id="32" name="椭圆 31">
              <a:extLst>
                <a:ext uri="{FF2B5EF4-FFF2-40B4-BE49-F238E27FC236}">
                  <a16:creationId xmlns:a16="http://schemas.microsoft.com/office/drawing/2014/main" id="{0C1F1D15-204C-40B7-868A-50AC4809589A}"/>
                </a:ext>
              </a:extLst>
            </p:cNvPr>
            <p:cNvSpPr/>
            <p:nvPr/>
          </p:nvSpPr>
          <p:spPr>
            <a:xfrm>
              <a:off x="1491775" y="1933669"/>
              <a:ext cx="1676757" cy="1676757"/>
            </a:xfrm>
            <a:prstGeom prst="ellips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33" name="椭圆 32">
              <a:extLst>
                <a:ext uri="{FF2B5EF4-FFF2-40B4-BE49-F238E27FC236}">
                  <a16:creationId xmlns:a16="http://schemas.microsoft.com/office/drawing/2014/main" id="{C91E9ED6-DA11-4782-967B-6753CDEB66FB}"/>
                </a:ext>
              </a:extLst>
            </p:cNvPr>
            <p:cNvSpPr/>
            <p:nvPr/>
          </p:nvSpPr>
          <p:spPr>
            <a:xfrm>
              <a:off x="1686851" y="2118291"/>
              <a:ext cx="1307513" cy="1307513"/>
            </a:xfrm>
            <a:prstGeom prst="ellipse">
              <a:avLst/>
            </a:prstGeom>
            <a:gradFill>
              <a:gsLst>
                <a:gs pos="100000">
                  <a:srgbClr val="9B99BC"/>
                </a:gs>
                <a:gs pos="0">
                  <a:srgbClr val="9A99B6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34" name="椭圆 33">
              <a:extLst>
                <a:ext uri="{FF2B5EF4-FFF2-40B4-BE49-F238E27FC236}">
                  <a16:creationId xmlns:a16="http://schemas.microsoft.com/office/drawing/2014/main" id="{3F95948F-771D-424B-B3AF-3DCDF86CB452}"/>
                </a:ext>
              </a:extLst>
            </p:cNvPr>
            <p:cNvSpPr/>
            <p:nvPr/>
          </p:nvSpPr>
          <p:spPr>
            <a:xfrm>
              <a:off x="2772931" y="1944597"/>
              <a:ext cx="390517" cy="390517"/>
            </a:xfrm>
            <a:prstGeom prst="ellipse">
              <a:avLst/>
            </a:prstGeom>
            <a:gradFill>
              <a:gsLst>
                <a:gs pos="100000">
                  <a:srgbClr val="9A99B6"/>
                </a:gs>
                <a:gs pos="0">
                  <a:srgbClr val="9A99B6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35" name="椭圆 34">
              <a:extLst>
                <a:ext uri="{FF2B5EF4-FFF2-40B4-BE49-F238E27FC236}">
                  <a16:creationId xmlns:a16="http://schemas.microsoft.com/office/drawing/2014/main" id="{ED69A2CE-885F-436F-872F-72FC49F21F94}"/>
                </a:ext>
              </a:extLst>
            </p:cNvPr>
            <p:cNvSpPr/>
            <p:nvPr/>
          </p:nvSpPr>
          <p:spPr>
            <a:xfrm>
              <a:off x="1417110" y="2261397"/>
              <a:ext cx="286781" cy="286781"/>
            </a:xfrm>
            <a:prstGeom prst="ellipse">
              <a:avLst/>
            </a:prstGeom>
            <a:gradFill>
              <a:gsLst>
                <a:gs pos="100000">
                  <a:srgbClr val="9B99BC"/>
                </a:gs>
                <a:gs pos="0">
                  <a:srgbClr val="9A99B6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36" name="椭圆 35">
              <a:extLst>
                <a:ext uri="{FF2B5EF4-FFF2-40B4-BE49-F238E27FC236}">
                  <a16:creationId xmlns:a16="http://schemas.microsoft.com/office/drawing/2014/main" id="{67D9309D-C037-47BF-8349-8095AC64DF52}"/>
                </a:ext>
              </a:extLst>
            </p:cNvPr>
            <p:cNvSpPr/>
            <p:nvPr/>
          </p:nvSpPr>
          <p:spPr>
            <a:xfrm>
              <a:off x="1686851" y="3308201"/>
              <a:ext cx="220530" cy="220530"/>
            </a:xfrm>
            <a:prstGeom prst="ellipse">
              <a:avLst/>
            </a:prstGeom>
            <a:gradFill>
              <a:gsLst>
                <a:gs pos="100000">
                  <a:srgbClr val="9A99B6"/>
                </a:gs>
                <a:gs pos="0">
                  <a:srgbClr val="9A99B6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717A318C-4776-4E7A-A645-0671A63B39D0}"/>
                </a:ext>
              </a:extLst>
            </p:cNvPr>
            <p:cNvSpPr/>
            <p:nvPr/>
          </p:nvSpPr>
          <p:spPr>
            <a:xfrm>
              <a:off x="3016329" y="2979248"/>
              <a:ext cx="228296" cy="228296"/>
            </a:xfrm>
            <a:prstGeom prst="ellipse">
              <a:avLst/>
            </a:prstGeom>
            <a:gradFill>
              <a:gsLst>
                <a:gs pos="100000">
                  <a:srgbClr val="9B99BC"/>
                </a:gs>
                <a:gs pos="0">
                  <a:srgbClr val="9A99B6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</p:grpSp>
      <p:sp>
        <p:nvSpPr>
          <p:cNvPr id="38" name="文本框 5">
            <a:extLst>
              <a:ext uri="{FF2B5EF4-FFF2-40B4-BE49-F238E27FC236}">
                <a16:creationId xmlns:a16="http://schemas.microsoft.com/office/drawing/2014/main" id="{2BC42D78-6956-4567-9E0A-754BE15D3F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0024" y="278417"/>
            <a:ext cx="36420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2" name="图形 51">
            <a:extLst>
              <a:ext uri="{FF2B5EF4-FFF2-40B4-BE49-F238E27FC236}">
                <a16:creationId xmlns:a16="http://schemas.microsoft.com/office/drawing/2014/main" id="{2E1788FF-1BD3-4EA7-9C6F-847D2BDCDF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67396" y="229955"/>
            <a:ext cx="1538937" cy="426815"/>
          </a:xfrm>
          <a:prstGeom prst="rect">
            <a:avLst/>
          </a:prstGeom>
        </p:spPr>
      </p:pic>
      <p:grpSp>
        <p:nvGrpSpPr>
          <p:cNvPr id="51" name="组合 50">
            <a:extLst>
              <a:ext uri="{FF2B5EF4-FFF2-40B4-BE49-F238E27FC236}">
                <a16:creationId xmlns:a16="http://schemas.microsoft.com/office/drawing/2014/main" id="{4A0FB45C-A40C-6EC5-73C9-776A83971182}"/>
              </a:ext>
            </a:extLst>
          </p:cNvPr>
          <p:cNvGrpSpPr/>
          <p:nvPr/>
        </p:nvGrpSpPr>
        <p:grpSpPr>
          <a:xfrm>
            <a:off x="1032788" y="806023"/>
            <a:ext cx="8143875" cy="4048241"/>
            <a:chOff x="1710425" y="562983"/>
            <a:chExt cx="10858500" cy="5397652"/>
          </a:xfrm>
        </p:grpSpPr>
        <p:grpSp>
          <p:nvGrpSpPr>
            <p:cNvPr id="53" name="组合 52">
              <a:extLst>
                <a:ext uri="{FF2B5EF4-FFF2-40B4-BE49-F238E27FC236}">
                  <a16:creationId xmlns:a16="http://schemas.microsoft.com/office/drawing/2014/main" id="{9FF20490-A245-C2AE-FB9F-845CDA8CFFCF}"/>
                </a:ext>
              </a:extLst>
            </p:cNvPr>
            <p:cNvGrpSpPr/>
            <p:nvPr/>
          </p:nvGrpSpPr>
          <p:grpSpPr>
            <a:xfrm>
              <a:off x="3151696" y="1236188"/>
              <a:ext cx="7997462" cy="4724447"/>
              <a:chOff x="3660146" y="1204710"/>
              <a:chExt cx="7997462" cy="4724447"/>
            </a:xfrm>
          </p:grpSpPr>
          <p:grpSp>
            <p:nvGrpSpPr>
              <p:cNvPr id="55" name="组合 54">
                <a:extLst>
                  <a:ext uri="{FF2B5EF4-FFF2-40B4-BE49-F238E27FC236}">
                    <a16:creationId xmlns:a16="http://schemas.microsoft.com/office/drawing/2014/main" id="{E53708DB-E387-B120-2235-1457E5DEF740}"/>
                  </a:ext>
                </a:extLst>
              </p:cNvPr>
              <p:cNvGrpSpPr/>
              <p:nvPr/>
            </p:nvGrpSpPr>
            <p:grpSpPr>
              <a:xfrm>
                <a:off x="4813453" y="1204710"/>
                <a:ext cx="6770260" cy="711696"/>
                <a:chOff x="4813453" y="1204710"/>
                <a:chExt cx="6770260" cy="711696"/>
              </a:xfrm>
            </p:grpSpPr>
            <p:sp>
              <p:nvSpPr>
                <p:cNvPr id="73" name="矩形: 圆角 72">
                  <a:extLst>
                    <a:ext uri="{FF2B5EF4-FFF2-40B4-BE49-F238E27FC236}">
                      <a16:creationId xmlns:a16="http://schemas.microsoft.com/office/drawing/2014/main" id="{2F2524A2-97B6-52E1-0C16-613D500BBCCC}"/>
                    </a:ext>
                  </a:extLst>
                </p:cNvPr>
                <p:cNvSpPr/>
                <p:nvPr/>
              </p:nvSpPr>
              <p:spPr bwMode="auto">
                <a:xfrm>
                  <a:off x="4813453" y="1272287"/>
                  <a:ext cx="1893945" cy="644119"/>
                </a:xfrm>
                <a:prstGeom prst="roundRect">
                  <a:avLst/>
                </a:prstGeom>
                <a:solidFill>
                  <a:srgbClr val="7D58BD"/>
                </a:solidFill>
                <a:ln w="19050">
                  <a:noFill/>
                  <a:round/>
                  <a:headEnd/>
                  <a:tailEnd/>
                </a:ln>
              </p:spPr>
              <p:txBody>
                <a:bodyPr vert="horz" wrap="square" lIns="68580" tIns="34290" rIns="68580" bIns="34290" anchor="ctr" anchorCtr="1" compatLnSpc="1">
                  <a:prstTxWarp prst="textNoShape">
                    <a:avLst/>
                  </a:prstTxWarp>
                  <a:normAutofit/>
                </a:bodyPr>
                <a:lstStyle/>
                <a:p>
                  <a:pPr algn="ctr"/>
                  <a:r>
                    <a:rPr lang="en-US" altLang="zh-CN" sz="1013" b="1" dirty="0">
                      <a:solidFill>
                        <a:schemeClr val="bg1"/>
                      </a:solidFill>
                      <a:latin typeface="阿里巴巴普惠体" panose="00020600040101010101" pitchFamily="18" charset="-122"/>
                      <a:ea typeface="阿里巴巴普惠体" panose="00020600040101010101" pitchFamily="18" charset="-122"/>
                      <a:cs typeface="阿里巴巴普惠体" panose="00020600040101010101" pitchFamily="18" charset="-122"/>
                    </a:rPr>
                    <a:t>VGA</a:t>
                  </a:r>
                  <a:r>
                    <a:rPr lang="zh-CN" altLang="en-US" sz="1013" b="1" dirty="0">
                      <a:solidFill>
                        <a:schemeClr val="bg1"/>
                      </a:solidFill>
                      <a:latin typeface="阿里巴巴普惠体" panose="00020600040101010101" pitchFamily="18" charset="-122"/>
                      <a:ea typeface="阿里巴巴普惠体" panose="00020600040101010101" pitchFamily="18" charset="-122"/>
                      <a:cs typeface="阿里巴巴普惠体" panose="00020600040101010101" pitchFamily="18" charset="-122"/>
                    </a:rPr>
                    <a:t>传输原理</a:t>
                  </a:r>
                </a:p>
              </p:txBody>
            </p:sp>
            <p:sp>
              <p:nvSpPr>
                <p:cNvPr id="74" name="文本框 73">
                  <a:extLst>
                    <a:ext uri="{FF2B5EF4-FFF2-40B4-BE49-F238E27FC236}">
                      <a16:creationId xmlns:a16="http://schemas.microsoft.com/office/drawing/2014/main" id="{54DC741E-7F95-85D1-5F40-F93A908261B8}"/>
                    </a:ext>
                  </a:extLst>
                </p:cNvPr>
                <p:cNvSpPr txBox="1"/>
                <p:nvPr/>
              </p:nvSpPr>
              <p:spPr>
                <a:xfrm flipH="1">
                  <a:off x="6812280" y="1204710"/>
                  <a:ext cx="4771433" cy="633934"/>
                </a:xfrm>
                <a:prstGeom prst="rect">
                  <a:avLst/>
                </a:prstGeom>
                <a:noFill/>
              </p:spPr>
              <p:txBody>
                <a:bodyPr wrap="square" lIns="68580" tIns="34290" rIns="68580" bIns="34290" anchor="t" anchorCtr="0">
                  <a:sp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>
                    <a:lnSpc>
                      <a:spcPct val="130000"/>
                    </a:lnSpc>
                  </a:pPr>
                  <a:r>
                    <a:rPr kumimoji="1" lang="zh-CN" altLang="en-US" sz="1000" dirty="0">
                      <a:latin typeface="阿里巴巴普惠体" panose="00020600040101010101" pitchFamily="18" charset="-122"/>
                      <a:ea typeface="阿里巴巴普惠体" panose="00020600040101010101" pitchFamily="18" charset="-122"/>
                      <a:cs typeface="阿里巴巴普惠体" panose="00020600040101010101" pitchFamily="18" charset="-122"/>
                      <a:sym typeface="Arial" panose="020B0604020202020204" pitchFamily="34" charset="0"/>
                    </a:rPr>
                    <a:t>原理很简单，八字口诀，</a:t>
                  </a:r>
                  <a:r>
                    <a:rPr kumimoji="1" lang="zh-CN" altLang="en-US" sz="1100" dirty="0">
                      <a:solidFill>
                        <a:srgbClr val="7D58BD"/>
                      </a:solidFill>
                      <a:latin typeface="阿里巴巴普惠体" panose="00020600040101010101" pitchFamily="18" charset="-122"/>
                      <a:ea typeface="阿里巴巴普惠体" panose="00020600040101010101" pitchFamily="18" charset="-122"/>
                      <a:cs typeface="阿里巴巴普惠体" panose="00020600040101010101" pitchFamily="18" charset="-122"/>
                      <a:sym typeface="Arial" panose="020B0604020202020204" pitchFamily="34" charset="0"/>
                    </a:rPr>
                    <a:t>“从左到右，从上到下”</a:t>
                  </a:r>
                  <a:r>
                    <a:rPr kumimoji="1" lang="zh-CN" altLang="en-US" sz="1000" dirty="0">
                      <a:latin typeface="阿里巴巴普惠体" panose="00020600040101010101" pitchFamily="18" charset="-122"/>
                      <a:ea typeface="阿里巴巴普惠体" panose="00020600040101010101" pitchFamily="18" charset="-122"/>
                      <a:cs typeface="阿里巴巴普惠体" panose="00020600040101010101" pitchFamily="18" charset="-122"/>
                      <a:sym typeface="Arial" panose="020B0604020202020204" pitchFamily="34" charset="0"/>
                    </a:rPr>
                    <a:t>，通过遍历的手段对每个像素点进行颜色的赋值，最后得到整个画面。</a:t>
                  </a:r>
                  <a:endParaRPr kumimoji="1" lang="en-US" altLang="zh-CN" sz="1000" dirty="0"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  <a:sym typeface="Arial" panose="020B0604020202020204" pitchFamily="34" charset="0"/>
                  </a:endParaRPr>
                </a:p>
              </p:txBody>
            </p:sp>
          </p:grpSp>
          <p:grpSp>
            <p:nvGrpSpPr>
              <p:cNvPr id="56" name="组合 55">
                <a:extLst>
                  <a:ext uri="{FF2B5EF4-FFF2-40B4-BE49-F238E27FC236}">
                    <a16:creationId xmlns:a16="http://schemas.microsoft.com/office/drawing/2014/main" id="{BC29AA22-ADF1-BCF1-4380-6454B83BD27E}"/>
                  </a:ext>
                </a:extLst>
              </p:cNvPr>
              <p:cNvGrpSpPr/>
              <p:nvPr/>
            </p:nvGrpSpPr>
            <p:grpSpPr>
              <a:xfrm>
                <a:off x="4813453" y="2360949"/>
                <a:ext cx="6744190" cy="1167415"/>
                <a:chOff x="4813453" y="2360949"/>
                <a:chExt cx="6744190" cy="1167415"/>
              </a:xfrm>
            </p:grpSpPr>
            <p:sp>
              <p:nvSpPr>
                <p:cNvPr id="71" name="矩形: 圆角 70">
                  <a:extLst>
                    <a:ext uri="{FF2B5EF4-FFF2-40B4-BE49-F238E27FC236}">
                      <a16:creationId xmlns:a16="http://schemas.microsoft.com/office/drawing/2014/main" id="{827AE766-96FA-424C-F296-CD7AC4DB15D0}"/>
                    </a:ext>
                  </a:extLst>
                </p:cNvPr>
                <p:cNvSpPr/>
                <p:nvPr/>
              </p:nvSpPr>
              <p:spPr bwMode="auto">
                <a:xfrm>
                  <a:off x="4813453" y="2609870"/>
                  <a:ext cx="1893945" cy="644119"/>
                </a:xfrm>
                <a:prstGeom prst="roundRect">
                  <a:avLst/>
                </a:prstGeom>
                <a:solidFill>
                  <a:srgbClr val="C8BBE2"/>
                </a:solidFill>
                <a:ln w="19050">
                  <a:noFill/>
                  <a:round/>
                  <a:headEnd/>
                  <a:tailEnd/>
                </a:ln>
              </p:spPr>
              <p:txBody>
                <a:bodyPr vert="horz" wrap="square" lIns="68580" tIns="34290" rIns="68580" bIns="34290" anchor="ctr" anchorCtr="1" compatLnSpc="1">
                  <a:prstTxWarp prst="textNoShape">
                    <a:avLst/>
                  </a:prstTxWarp>
                  <a:normAutofit/>
                </a:bodyPr>
                <a:lstStyle/>
                <a:p>
                  <a:pPr algn="ctr"/>
                  <a:r>
                    <a:rPr lang="zh-CN" altLang="en-US" sz="1013" b="1" dirty="0">
                      <a:solidFill>
                        <a:srgbClr val="7D58BD"/>
                      </a:solidFill>
                      <a:latin typeface="阿里巴巴普惠体" panose="00020600040101010101" pitchFamily="18" charset="-122"/>
                      <a:ea typeface="阿里巴巴普惠体" panose="00020600040101010101" pitchFamily="18" charset="-122"/>
                      <a:cs typeface="阿里巴巴普惠体" panose="00020600040101010101" pitchFamily="18" charset="-122"/>
                    </a:rPr>
                    <a:t>刷新率频率匹配</a:t>
                  </a:r>
                </a:p>
              </p:txBody>
            </p:sp>
            <p:sp>
              <p:nvSpPr>
                <p:cNvPr id="72" name="文本框 71">
                  <a:extLst>
                    <a:ext uri="{FF2B5EF4-FFF2-40B4-BE49-F238E27FC236}">
                      <a16:creationId xmlns:a16="http://schemas.microsoft.com/office/drawing/2014/main" id="{283B6B21-BD42-2F1F-7238-42B47AB5FF86}"/>
                    </a:ext>
                  </a:extLst>
                </p:cNvPr>
                <p:cNvSpPr txBox="1"/>
                <p:nvPr/>
              </p:nvSpPr>
              <p:spPr>
                <a:xfrm flipH="1">
                  <a:off x="6786218" y="2360949"/>
                  <a:ext cx="4771425" cy="1167415"/>
                </a:xfrm>
                <a:prstGeom prst="rect">
                  <a:avLst/>
                </a:prstGeom>
                <a:noFill/>
              </p:spPr>
              <p:txBody>
                <a:bodyPr wrap="square" lIns="68580" tIns="34290" rIns="68580" bIns="34290" anchor="t" anchorCtr="0">
                  <a:sp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>
                    <a:lnSpc>
                      <a:spcPct val="130000"/>
                    </a:lnSpc>
                  </a:pPr>
                  <a:r>
                    <a:rPr kumimoji="1" lang="zh-CN" altLang="en-US" sz="1000" dirty="0">
                      <a:latin typeface="阿里巴巴普惠体" panose="00020600040101010101" pitchFamily="18" charset="-122"/>
                      <a:ea typeface="阿里巴巴普惠体" panose="00020600040101010101" pitchFamily="18" charset="-122"/>
                      <a:cs typeface="阿里巴巴普惠体" panose="00020600040101010101" pitchFamily="18" charset="-122"/>
                      <a:sym typeface="Arial" panose="020B0604020202020204" pitchFamily="34" charset="0"/>
                    </a:rPr>
                    <a:t>前期大部分的时间都花在了</a:t>
                  </a:r>
                  <a:r>
                    <a:rPr kumimoji="1" lang="zh-CN" altLang="en-US" sz="1100" dirty="0">
                      <a:solidFill>
                        <a:srgbClr val="7D58BD"/>
                      </a:solidFill>
                      <a:latin typeface="阿里巴巴普惠体" panose="00020600040101010101" pitchFamily="18" charset="-122"/>
                      <a:ea typeface="阿里巴巴普惠体" panose="00020600040101010101" pitchFamily="18" charset="-122"/>
                      <a:cs typeface="阿里巴巴普惠体" panose="00020600040101010101" pitchFamily="18" charset="-122"/>
                      <a:sym typeface="Arial" panose="020B0604020202020204" pitchFamily="34" charset="0"/>
                    </a:rPr>
                    <a:t>刷新率</a:t>
                  </a:r>
                  <a:r>
                    <a:rPr kumimoji="1" lang="zh-CN" altLang="en-US" sz="1000" dirty="0">
                      <a:latin typeface="阿里巴巴普惠体" panose="00020600040101010101" pitchFamily="18" charset="-122"/>
                      <a:ea typeface="阿里巴巴普惠体" panose="00020600040101010101" pitchFamily="18" charset="-122"/>
                      <a:cs typeface="阿里巴巴普惠体" panose="00020600040101010101" pitchFamily="18" charset="-122"/>
                      <a:sym typeface="Arial" panose="020B0604020202020204" pitchFamily="34" charset="0"/>
                    </a:rPr>
                    <a:t>和</a:t>
                  </a:r>
                  <a:r>
                    <a:rPr kumimoji="1" lang="zh-CN" altLang="en-US" sz="1100" dirty="0">
                      <a:solidFill>
                        <a:srgbClr val="7D58BD"/>
                      </a:solidFill>
                      <a:latin typeface="阿里巴巴普惠体" panose="00020600040101010101" pitchFamily="18" charset="-122"/>
                      <a:ea typeface="阿里巴巴普惠体" panose="00020600040101010101" pitchFamily="18" charset="-122"/>
                      <a:cs typeface="阿里巴巴普惠体" panose="00020600040101010101" pitchFamily="18" charset="-122"/>
                      <a:sym typeface="Arial" panose="020B0604020202020204" pitchFamily="34" charset="0"/>
                    </a:rPr>
                    <a:t>像素数</a:t>
                  </a:r>
                  <a:r>
                    <a:rPr kumimoji="1" lang="zh-CN" altLang="en-US" sz="1000" dirty="0">
                      <a:latin typeface="阿里巴巴普惠体" panose="00020600040101010101" pitchFamily="18" charset="-122"/>
                      <a:ea typeface="阿里巴巴普惠体" panose="00020600040101010101" pitchFamily="18" charset="-122"/>
                      <a:cs typeface="阿里巴巴普惠体" panose="00020600040101010101" pitchFamily="18" charset="-122"/>
                      <a:sym typeface="Arial" panose="020B0604020202020204" pitchFamily="34" charset="0"/>
                    </a:rPr>
                    <a:t>的匹配调整上面，匹配不好就会造成“</a:t>
                  </a:r>
                  <a:r>
                    <a:rPr kumimoji="1" lang="en-US" altLang="zh-CN" sz="1000" dirty="0">
                      <a:latin typeface="阿里巴巴普惠体" panose="00020600040101010101" pitchFamily="18" charset="-122"/>
                      <a:ea typeface="阿里巴巴普惠体" panose="00020600040101010101" pitchFamily="18" charset="-122"/>
                      <a:cs typeface="阿里巴巴普惠体" panose="00020600040101010101" pitchFamily="18" charset="-122"/>
                      <a:sym typeface="Arial" panose="020B0604020202020204" pitchFamily="34" charset="0"/>
                    </a:rPr>
                    <a:t>NO SIGNAL</a:t>
                  </a:r>
                  <a:r>
                    <a:rPr kumimoji="1" lang="zh-CN" altLang="en-US" sz="1000" dirty="0">
                      <a:latin typeface="阿里巴巴普惠体" panose="00020600040101010101" pitchFamily="18" charset="-122"/>
                      <a:ea typeface="阿里巴巴普惠体" panose="00020600040101010101" pitchFamily="18" charset="-122"/>
                      <a:cs typeface="阿里巴巴普惠体" panose="00020600040101010101" pitchFamily="18" charset="-122"/>
                      <a:sym typeface="Arial" panose="020B0604020202020204" pitchFamily="34" charset="0"/>
                    </a:rPr>
                    <a:t>”或者“</a:t>
                  </a:r>
                  <a:r>
                    <a:rPr kumimoji="1" lang="en-US" altLang="zh-CN" sz="1000" dirty="0">
                      <a:latin typeface="阿里巴巴普惠体" panose="00020600040101010101" pitchFamily="18" charset="-122"/>
                      <a:ea typeface="阿里巴巴普惠体" panose="00020600040101010101" pitchFamily="18" charset="-122"/>
                      <a:cs typeface="阿里巴巴普惠体" panose="00020600040101010101" pitchFamily="18" charset="-122"/>
                      <a:sym typeface="Arial" panose="020B0604020202020204" pitchFamily="34" charset="0"/>
                    </a:rPr>
                    <a:t>OUT OF RANGE</a:t>
                  </a:r>
                  <a:r>
                    <a:rPr kumimoji="1" lang="zh-CN" altLang="en-US" sz="1000" dirty="0">
                      <a:latin typeface="阿里巴巴普惠体" panose="00020600040101010101" pitchFamily="18" charset="-122"/>
                      <a:ea typeface="阿里巴巴普惠体" panose="00020600040101010101" pitchFamily="18" charset="-122"/>
                      <a:cs typeface="阿里巴巴普惠体" panose="00020600040101010101" pitchFamily="18" charset="-122"/>
                      <a:sym typeface="Arial" panose="020B0604020202020204" pitchFamily="34" charset="0"/>
                    </a:rPr>
                    <a:t>”。</a:t>
                  </a:r>
                  <a:endParaRPr kumimoji="1" lang="en-US" altLang="zh-CN" sz="1000" dirty="0"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  <a:sym typeface="Arial" panose="020B0604020202020204" pitchFamily="34" charset="0"/>
                  </a:endParaRPr>
                </a:p>
                <a:p>
                  <a:pPr>
                    <a:lnSpc>
                      <a:spcPct val="130000"/>
                    </a:lnSpc>
                  </a:pPr>
                  <a:r>
                    <a:rPr kumimoji="1" lang="zh-CN" altLang="en-US" sz="1000" dirty="0">
                      <a:latin typeface="阿里巴巴普惠体" panose="00020600040101010101" pitchFamily="18" charset="-122"/>
                      <a:ea typeface="阿里巴巴普惠体" panose="00020600040101010101" pitchFamily="18" charset="-122"/>
                      <a:cs typeface="阿里巴巴普惠体" panose="00020600040101010101" pitchFamily="18" charset="-122"/>
                      <a:sym typeface="Arial" panose="020B0604020202020204" pitchFamily="34" charset="0"/>
                    </a:rPr>
                    <a:t>并且如果直接采用</a:t>
                  </a:r>
                  <a:r>
                    <a:rPr kumimoji="1" lang="en-US" altLang="zh-CN" sz="1000" dirty="0">
                      <a:latin typeface="阿里巴巴普惠体" panose="00020600040101010101" pitchFamily="18" charset="-122"/>
                      <a:ea typeface="阿里巴巴普惠体" panose="00020600040101010101" pitchFamily="18" charset="-122"/>
                      <a:cs typeface="阿里巴巴普惠体" panose="00020600040101010101" pitchFamily="18" charset="-122"/>
                      <a:sym typeface="Arial" panose="020B0604020202020204" pitchFamily="34" charset="0"/>
                    </a:rPr>
                    <a:t>100MHz</a:t>
                  </a:r>
                  <a:r>
                    <a:rPr kumimoji="1" lang="zh-CN" altLang="en-US" sz="1000" dirty="0">
                      <a:latin typeface="阿里巴巴普惠体" panose="00020600040101010101" pitchFamily="18" charset="-122"/>
                      <a:ea typeface="阿里巴巴普惠体" panose="00020600040101010101" pitchFamily="18" charset="-122"/>
                      <a:cs typeface="阿里巴巴普惠体" panose="00020600040101010101" pitchFamily="18" charset="-122"/>
                      <a:sym typeface="Arial" panose="020B0604020202020204" pitchFamily="34" charset="0"/>
                    </a:rPr>
                    <a:t>，会造成很大的资源浪费，因此需要外加时钟。</a:t>
                  </a:r>
                  <a:endParaRPr kumimoji="1" lang="en-US" altLang="zh-CN" sz="1000" dirty="0"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  <a:sym typeface="Arial" panose="020B0604020202020204" pitchFamily="34" charset="0"/>
                  </a:endParaRPr>
                </a:p>
              </p:txBody>
            </p:sp>
          </p:grpSp>
          <p:grpSp>
            <p:nvGrpSpPr>
              <p:cNvPr id="57" name="组合 56">
                <a:extLst>
                  <a:ext uri="{FF2B5EF4-FFF2-40B4-BE49-F238E27FC236}">
                    <a16:creationId xmlns:a16="http://schemas.microsoft.com/office/drawing/2014/main" id="{11A785E8-D767-0878-7024-DEA773121CE1}"/>
                  </a:ext>
                </a:extLst>
              </p:cNvPr>
              <p:cNvGrpSpPr/>
              <p:nvPr/>
            </p:nvGrpSpPr>
            <p:grpSpPr>
              <a:xfrm>
                <a:off x="4813453" y="3912283"/>
                <a:ext cx="6616545" cy="679290"/>
                <a:chOff x="4813453" y="3912283"/>
                <a:chExt cx="6616545" cy="679290"/>
              </a:xfrm>
            </p:grpSpPr>
            <p:sp>
              <p:nvSpPr>
                <p:cNvPr id="69" name="矩形: 圆角 68">
                  <a:extLst>
                    <a:ext uri="{FF2B5EF4-FFF2-40B4-BE49-F238E27FC236}">
                      <a16:creationId xmlns:a16="http://schemas.microsoft.com/office/drawing/2014/main" id="{9BB876F0-4FB0-089D-5D23-C59CDABC4FA4}"/>
                    </a:ext>
                  </a:extLst>
                </p:cNvPr>
                <p:cNvSpPr/>
                <p:nvPr/>
              </p:nvSpPr>
              <p:spPr bwMode="auto">
                <a:xfrm>
                  <a:off x="4813453" y="3947454"/>
                  <a:ext cx="1893945" cy="644119"/>
                </a:xfrm>
                <a:prstGeom prst="roundRect">
                  <a:avLst/>
                </a:prstGeom>
                <a:solidFill>
                  <a:srgbClr val="877BB1"/>
                </a:solidFill>
                <a:ln w="19050">
                  <a:noFill/>
                  <a:round/>
                  <a:headEnd/>
                  <a:tailEnd/>
                </a:ln>
              </p:spPr>
              <p:txBody>
                <a:bodyPr vert="horz" wrap="square" lIns="68580" tIns="34290" rIns="68580" bIns="34290" anchor="ctr" anchorCtr="1" compatLnSpc="1">
                  <a:prstTxWarp prst="textNoShape">
                    <a:avLst/>
                  </a:prstTxWarp>
                  <a:normAutofit/>
                </a:bodyPr>
                <a:lstStyle/>
                <a:p>
                  <a:pPr algn="ctr"/>
                  <a:r>
                    <a:rPr lang="zh-CN" altLang="en-US" sz="1013" b="1" dirty="0">
                      <a:solidFill>
                        <a:schemeClr val="bg1"/>
                      </a:solidFill>
                      <a:latin typeface="阿里巴巴普惠体" panose="00020600040101010101" pitchFamily="18" charset="-122"/>
                      <a:ea typeface="阿里巴巴普惠体" panose="00020600040101010101" pitchFamily="18" charset="-122"/>
                      <a:cs typeface="阿里巴巴普惠体" panose="00020600040101010101" pitchFamily="18" charset="-122"/>
                    </a:rPr>
                    <a:t>绘制方法</a:t>
                  </a:r>
                </a:p>
              </p:txBody>
            </p:sp>
            <p:sp>
              <p:nvSpPr>
                <p:cNvPr id="70" name="文本框 69">
                  <a:extLst>
                    <a:ext uri="{FF2B5EF4-FFF2-40B4-BE49-F238E27FC236}">
                      <a16:creationId xmlns:a16="http://schemas.microsoft.com/office/drawing/2014/main" id="{F94F6084-F77B-312A-908B-7872E11F85E3}"/>
                    </a:ext>
                  </a:extLst>
                </p:cNvPr>
                <p:cNvSpPr txBox="1"/>
                <p:nvPr/>
              </p:nvSpPr>
              <p:spPr>
                <a:xfrm flipH="1">
                  <a:off x="6812280" y="3912283"/>
                  <a:ext cx="4617718" cy="633250"/>
                </a:xfrm>
                <a:prstGeom prst="rect">
                  <a:avLst/>
                </a:prstGeom>
                <a:noFill/>
              </p:spPr>
              <p:txBody>
                <a:bodyPr wrap="square" lIns="68580" tIns="34290" rIns="68580" bIns="34290" anchor="t" anchorCtr="0">
                  <a:sp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>
                    <a:lnSpc>
                      <a:spcPct val="130000"/>
                    </a:lnSpc>
                  </a:pPr>
                  <a:r>
                    <a:rPr kumimoji="1" lang="zh-CN" altLang="en-US" sz="1000" dirty="0">
                      <a:latin typeface="阿里巴巴普惠体" panose="00020600040101010101" pitchFamily="18" charset="-122"/>
                      <a:ea typeface="阿里巴巴普惠体" panose="00020600040101010101" pitchFamily="18" charset="-122"/>
                      <a:cs typeface="阿里巴巴普惠体" panose="00020600040101010101" pitchFamily="18" charset="-122"/>
                      <a:sym typeface="Arial" panose="020B0604020202020204" pitchFamily="34" charset="0"/>
                    </a:rPr>
                    <a:t>采用“</a:t>
                  </a:r>
                  <a:r>
                    <a:rPr kumimoji="1" lang="en-US" altLang="zh-CN" sz="1100" dirty="0">
                      <a:solidFill>
                        <a:srgbClr val="7D58BD"/>
                      </a:solidFill>
                      <a:latin typeface="阿里巴巴普惠体" panose="00020600040101010101" pitchFamily="18" charset="-122"/>
                      <a:ea typeface="阿里巴巴普惠体" panose="00020600040101010101" pitchFamily="18" charset="-122"/>
                      <a:cs typeface="阿里巴巴普惠体" panose="00020600040101010101" pitchFamily="18" charset="-122"/>
                      <a:sym typeface="Arial" panose="020B0604020202020204" pitchFamily="34" charset="0"/>
                    </a:rPr>
                    <a:t>if-else</a:t>
                  </a:r>
                  <a:r>
                    <a:rPr kumimoji="1" lang="zh-CN" altLang="en-US" sz="1000" dirty="0">
                      <a:latin typeface="阿里巴巴普惠体" panose="00020600040101010101" pitchFamily="18" charset="-122"/>
                      <a:ea typeface="阿里巴巴普惠体" panose="00020600040101010101" pitchFamily="18" charset="-122"/>
                      <a:cs typeface="阿里巴巴普惠体" panose="00020600040101010101" pitchFamily="18" charset="-122"/>
                      <a:sym typeface="Arial" panose="020B0604020202020204" pitchFamily="34" charset="0"/>
                    </a:rPr>
                    <a:t>”语句，通过</a:t>
                  </a:r>
                  <a:r>
                    <a:rPr kumimoji="1" lang="zh-CN" altLang="en-US" sz="1100" dirty="0">
                      <a:solidFill>
                        <a:srgbClr val="7D58BD"/>
                      </a:solidFill>
                      <a:latin typeface="阿里巴巴普惠体" panose="00020600040101010101" pitchFamily="18" charset="-122"/>
                      <a:ea typeface="阿里巴巴普惠体" panose="00020600040101010101" pitchFamily="18" charset="-122"/>
                      <a:cs typeface="阿里巴巴普惠体" panose="00020600040101010101" pitchFamily="18" charset="-122"/>
                      <a:sym typeface="Arial" panose="020B0604020202020204" pitchFamily="34" charset="0"/>
                    </a:rPr>
                    <a:t>像素点占点</a:t>
                  </a:r>
                  <a:r>
                    <a:rPr kumimoji="1" lang="zh-CN" altLang="en-US" sz="1000" dirty="0">
                      <a:latin typeface="阿里巴巴普惠体" panose="00020600040101010101" pitchFamily="18" charset="-122"/>
                      <a:ea typeface="阿里巴巴普惠体" panose="00020600040101010101" pitchFamily="18" charset="-122"/>
                      <a:cs typeface="阿里巴巴普惠体" panose="00020600040101010101" pitchFamily="18" charset="-122"/>
                      <a:sym typeface="Arial" panose="020B0604020202020204" pitchFamily="34" charset="0"/>
                    </a:rPr>
                    <a:t>的方式，来简化绘图的复杂程度，尽可能的消除了频闪的出现。</a:t>
                  </a:r>
                  <a:endParaRPr kumimoji="1" lang="en-US" altLang="zh-CN" sz="788" dirty="0">
                    <a:latin typeface="Calibri Light" panose="020F0302020204030204" pitchFamily="34" charset="0"/>
                    <a:ea typeface="微软雅黑 Light" panose="020B0502040204020203" pitchFamily="34" charset="-122"/>
                    <a:sym typeface="Arial" panose="020B0604020202020204" pitchFamily="34" charset="0"/>
                  </a:endParaRPr>
                </a:p>
              </p:txBody>
            </p:sp>
          </p:grpSp>
          <p:grpSp>
            <p:nvGrpSpPr>
              <p:cNvPr id="58" name="组合 57">
                <a:extLst>
                  <a:ext uri="{FF2B5EF4-FFF2-40B4-BE49-F238E27FC236}">
                    <a16:creationId xmlns:a16="http://schemas.microsoft.com/office/drawing/2014/main" id="{79F17200-1427-065D-D0FD-2E9F4F9FF662}"/>
                  </a:ext>
                </a:extLst>
              </p:cNvPr>
              <p:cNvGrpSpPr/>
              <p:nvPr/>
            </p:nvGrpSpPr>
            <p:grpSpPr>
              <a:xfrm>
                <a:off x="4813453" y="5240109"/>
                <a:ext cx="6844155" cy="689048"/>
                <a:chOff x="4813453" y="5240109"/>
                <a:chExt cx="6844155" cy="689048"/>
              </a:xfrm>
            </p:grpSpPr>
            <p:sp>
              <p:nvSpPr>
                <p:cNvPr id="67" name="矩形: 圆角 66">
                  <a:extLst>
                    <a:ext uri="{FF2B5EF4-FFF2-40B4-BE49-F238E27FC236}">
                      <a16:creationId xmlns:a16="http://schemas.microsoft.com/office/drawing/2014/main" id="{80156C0E-C3C5-DEA3-FF11-25CF316A67D2}"/>
                    </a:ext>
                  </a:extLst>
                </p:cNvPr>
                <p:cNvSpPr/>
                <p:nvPr/>
              </p:nvSpPr>
              <p:spPr bwMode="auto">
                <a:xfrm>
                  <a:off x="4813453" y="5285038"/>
                  <a:ext cx="1893945" cy="644119"/>
                </a:xfrm>
                <a:prstGeom prst="roundRect">
                  <a:avLst/>
                </a:prstGeom>
                <a:solidFill>
                  <a:srgbClr val="E5DFF1"/>
                </a:solidFill>
                <a:ln w="19050">
                  <a:noFill/>
                  <a:round/>
                  <a:headEnd/>
                  <a:tailEnd/>
                </a:ln>
              </p:spPr>
              <p:txBody>
                <a:bodyPr vert="horz" wrap="square" lIns="68580" tIns="34290" rIns="68580" bIns="34290" anchor="ctr" anchorCtr="1" compatLnSpc="1">
                  <a:prstTxWarp prst="textNoShape">
                    <a:avLst/>
                  </a:prstTxWarp>
                  <a:normAutofit/>
                </a:bodyPr>
                <a:lstStyle/>
                <a:p>
                  <a:pPr algn="ctr"/>
                  <a:r>
                    <a:rPr lang="zh-CN" altLang="en-US" sz="1013" b="1" dirty="0">
                      <a:solidFill>
                        <a:srgbClr val="7D58BD"/>
                      </a:solidFill>
                      <a:latin typeface="阿里巴巴普惠体" panose="00020600040101010101" pitchFamily="18" charset="-122"/>
                      <a:ea typeface="阿里巴巴普惠体" panose="00020600040101010101" pitchFamily="18" charset="-122"/>
                      <a:cs typeface="阿里巴巴普惠体" panose="00020600040101010101" pitchFamily="18" charset="-122"/>
                    </a:rPr>
                    <a:t>调试次序</a:t>
                  </a:r>
                </a:p>
              </p:txBody>
            </p:sp>
            <p:sp>
              <p:nvSpPr>
                <p:cNvPr id="68" name="文本框 67">
                  <a:extLst>
                    <a:ext uri="{FF2B5EF4-FFF2-40B4-BE49-F238E27FC236}">
                      <a16:creationId xmlns:a16="http://schemas.microsoft.com/office/drawing/2014/main" id="{83DC5475-F89F-EBF0-15C3-28E02B7FC504}"/>
                    </a:ext>
                  </a:extLst>
                </p:cNvPr>
                <p:cNvSpPr txBox="1"/>
                <p:nvPr/>
              </p:nvSpPr>
              <p:spPr>
                <a:xfrm flipH="1">
                  <a:off x="6812280" y="5240109"/>
                  <a:ext cx="4845328" cy="633250"/>
                </a:xfrm>
                <a:prstGeom prst="rect">
                  <a:avLst/>
                </a:prstGeom>
                <a:noFill/>
              </p:spPr>
              <p:txBody>
                <a:bodyPr wrap="square" lIns="68580" tIns="34290" rIns="68580" bIns="34290" anchor="t" anchorCtr="0">
                  <a:sp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>
                    <a:lnSpc>
                      <a:spcPct val="130000"/>
                    </a:lnSpc>
                  </a:pPr>
                  <a:r>
                    <a:rPr kumimoji="1" lang="zh-CN" altLang="en-US" sz="1000" dirty="0">
                      <a:latin typeface="阿里巴巴普惠体" panose="00020600040101010101" pitchFamily="18" charset="-122"/>
                      <a:ea typeface="阿里巴巴普惠体" panose="00020600040101010101" pitchFamily="18" charset="-122"/>
                      <a:cs typeface="阿里巴巴普惠体" panose="00020600040101010101" pitchFamily="18" charset="-122"/>
                      <a:sym typeface="Arial" panose="020B0604020202020204" pitchFamily="34" charset="0"/>
                    </a:rPr>
                    <a:t>采用“</a:t>
                  </a:r>
                  <a:r>
                    <a:rPr kumimoji="1" lang="zh-CN" altLang="en-US" sz="1100" dirty="0">
                      <a:solidFill>
                        <a:srgbClr val="7D58BD"/>
                      </a:solidFill>
                      <a:latin typeface="阿里巴巴普惠体" panose="00020600040101010101" pitchFamily="18" charset="-122"/>
                      <a:ea typeface="阿里巴巴普惠体" panose="00020600040101010101" pitchFamily="18" charset="-122"/>
                      <a:cs typeface="阿里巴巴普惠体" panose="00020600040101010101" pitchFamily="18" charset="-122"/>
                      <a:sym typeface="Arial" panose="020B0604020202020204" pitchFamily="34" charset="0"/>
                    </a:rPr>
                    <a:t>静止</a:t>
                  </a:r>
                  <a:r>
                    <a:rPr kumimoji="1" lang="en-US" altLang="zh-CN" sz="1100" dirty="0">
                      <a:solidFill>
                        <a:srgbClr val="7D58BD"/>
                      </a:solidFill>
                      <a:latin typeface="阿里巴巴普惠体" panose="00020600040101010101" pitchFamily="18" charset="-122"/>
                      <a:ea typeface="阿里巴巴普惠体" panose="00020600040101010101" pitchFamily="18" charset="-122"/>
                      <a:cs typeface="阿里巴巴普惠体" panose="00020600040101010101" pitchFamily="18" charset="-122"/>
                      <a:sym typeface="Wingdings" panose="05000000000000000000" pitchFamily="2" charset="2"/>
                    </a:rPr>
                    <a:t></a:t>
                  </a:r>
                  <a:r>
                    <a:rPr kumimoji="1" lang="zh-CN" altLang="en-US" sz="1100" dirty="0">
                      <a:solidFill>
                        <a:srgbClr val="7D58BD"/>
                      </a:solidFill>
                      <a:latin typeface="阿里巴巴普惠体" panose="00020600040101010101" pitchFamily="18" charset="-122"/>
                      <a:ea typeface="阿里巴巴普惠体" panose="00020600040101010101" pitchFamily="18" charset="-122"/>
                      <a:cs typeface="阿里巴巴普惠体" panose="00020600040101010101" pitchFamily="18" charset="-122"/>
                      <a:sym typeface="Wingdings" panose="05000000000000000000" pitchFamily="2" charset="2"/>
                    </a:rPr>
                    <a:t>自动变化</a:t>
                  </a:r>
                  <a:r>
                    <a:rPr kumimoji="1" lang="en-US" altLang="zh-CN" sz="1100" dirty="0">
                      <a:solidFill>
                        <a:srgbClr val="7D58BD"/>
                      </a:solidFill>
                      <a:latin typeface="阿里巴巴普惠体" panose="00020600040101010101" pitchFamily="18" charset="-122"/>
                      <a:ea typeface="阿里巴巴普惠体" panose="00020600040101010101" pitchFamily="18" charset="-122"/>
                      <a:cs typeface="阿里巴巴普惠体" panose="00020600040101010101" pitchFamily="18" charset="-122"/>
                      <a:sym typeface="Wingdings" panose="05000000000000000000" pitchFamily="2" charset="2"/>
                    </a:rPr>
                    <a:t></a:t>
                  </a:r>
                  <a:r>
                    <a:rPr kumimoji="1" lang="zh-CN" altLang="en-US" sz="1100" dirty="0">
                      <a:solidFill>
                        <a:srgbClr val="7D58BD"/>
                      </a:solidFill>
                      <a:latin typeface="阿里巴巴普惠体" panose="00020600040101010101" pitchFamily="18" charset="-122"/>
                      <a:ea typeface="阿里巴巴普惠体" panose="00020600040101010101" pitchFamily="18" charset="-122"/>
                      <a:cs typeface="阿里巴巴普惠体" panose="00020600040101010101" pitchFamily="18" charset="-122"/>
                      <a:sym typeface="Wingdings" panose="05000000000000000000" pitchFamily="2" charset="2"/>
                    </a:rPr>
                    <a:t>外接输入变化</a:t>
                  </a:r>
                  <a:r>
                    <a:rPr kumimoji="1" lang="zh-CN" altLang="en-US" sz="1000" dirty="0">
                      <a:latin typeface="阿里巴巴普惠体" panose="00020600040101010101" pitchFamily="18" charset="-122"/>
                      <a:ea typeface="阿里巴巴普惠体" panose="00020600040101010101" pitchFamily="18" charset="-122"/>
                      <a:cs typeface="阿里巴巴普惠体" panose="00020600040101010101" pitchFamily="18" charset="-122"/>
                      <a:sym typeface="Arial" panose="020B0604020202020204" pitchFamily="34" charset="0"/>
                    </a:rPr>
                    <a:t>”的方式进行逐步调试代码，最后用</a:t>
                  </a:r>
                  <a:r>
                    <a:rPr kumimoji="1" lang="en-US" altLang="zh-CN" sz="1000" dirty="0">
                      <a:latin typeface="阿里巴巴普惠体" panose="00020600040101010101" pitchFamily="18" charset="-122"/>
                      <a:ea typeface="阿里巴巴普惠体" panose="00020600040101010101" pitchFamily="18" charset="-122"/>
                      <a:cs typeface="阿里巴巴普惠体" panose="00020600040101010101" pitchFamily="18" charset="-122"/>
                      <a:sym typeface="Arial" panose="020B0604020202020204" pitchFamily="34" charset="0"/>
                    </a:rPr>
                    <a:t>EGO1</a:t>
                  </a:r>
                  <a:r>
                    <a:rPr kumimoji="1" lang="zh-CN" altLang="en-US" sz="1000" dirty="0">
                      <a:latin typeface="阿里巴巴普惠体" panose="00020600040101010101" pitchFamily="18" charset="-122"/>
                      <a:ea typeface="阿里巴巴普惠体" panose="00020600040101010101" pitchFamily="18" charset="-122"/>
                      <a:cs typeface="阿里巴巴普惠体" panose="00020600040101010101" pitchFamily="18" charset="-122"/>
                      <a:sym typeface="Arial" panose="020B0604020202020204" pitchFamily="34" charset="0"/>
                    </a:rPr>
                    <a:t>来进行输入，可做到非常好的实时变化。</a:t>
                  </a:r>
                  <a:endParaRPr kumimoji="1" lang="en-US" altLang="zh-CN" sz="788" dirty="0">
                    <a:latin typeface="Calibri Light" panose="020F0302020204030204" pitchFamily="34" charset="0"/>
                    <a:ea typeface="微软雅黑 Light" panose="020B0502040204020203" pitchFamily="34" charset="-122"/>
                    <a:sym typeface="Arial" panose="020B0604020202020204" pitchFamily="34" charset="0"/>
                  </a:endParaRPr>
                </a:p>
              </p:txBody>
            </p:sp>
          </p:grpSp>
          <p:grpSp>
            <p:nvGrpSpPr>
              <p:cNvPr id="60" name="组合 59">
                <a:extLst>
                  <a:ext uri="{FF2B5EF4-FFF2-40B4-BE49-F238E27FC236}">
                    <a16:creationId xmlns:a16="http://schemas.microsoft.com/office/drawing/2014/main" id="{320A14E9-6858-938D-4E8F-33A03B714113}"/>
                  </a:ext>
                </a:extLst>
              </p:cNvPr>
              <p:cNvGrpSpPr/>
              <p:nvPr/>
            </p:nvGrpSpPr>
            <p:grpSpPr>
              <a:xfrm>
                <a:off x="3660146" y="1600199"/>
                <a:ext cx="1153307" cy="3985513"/>
                <a:chOff x="3660146" y="1600199"/>
                <a:chExt cx="1153307" cy="3985513"/>
              </a:xfrm>
            </p:grpSpPr>
            <p:cxnSp>
              <p:nvCxnSpPr>
                <p:cNvPr id="61" name="直接箭头连接符 60">
                  <a:extLst>
                    <a:ext uri="{FF2B5EF4-FFF2-40B4-BE49-F238E27FC236}">
                      <a16:creationId xmlns:a16="http://schemas.microsoft.com/office/drawing/2014/main" id="{3F488641-2808-A2E4-60C9-E946DFE9105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660146" y="3592956"/>
                  <a:ext cx="571068" cy="0"/>
                </a:xfrm>
                <a:prstGeom prst="straightConnector1">
                  <a:avLst/>
                </a:prstGeom>
                <a:ln w="12700">
                  <a:solidFill>
                    <a:srgbClr val="9B99BC">
                      <a:alpha val="50000"/>
                    </a:srgbClr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直接箭头连接符 61">
                  <a:extLst>
                    <a:ext uri="{FF2B5EF4-FFF2-40B4-BE49-F238E27FC236}">
                      <a16:creationId xmlns:a16="http://schemas.microsoft.com/office/drawing/2014/main" id="{4B43DC37-576B-4BBB-0591-6554A7151DF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234585" y="1600199"/>
                  <a:ext cx="0" cy="3985513"/>
                </a:xfrm>
                <a:prstGeom prst="straightConnector1">
                  <a:avLst/>
                </a:prstGeom>
                <a:ln w="12700">
                  <a:solidFill>
                    <a:srgbClr val="9B99BC">
                      <a:alpha val="50000"/>
                    </a:srgbClr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直接箭头连接符 62">
                  <a:extLst>
                    <a:ext uri="{FF2B5EF4-FFF2-40B4-BE49-F238E27FC236}">
                      <a16:creationId xmlns:a16="http://schemas.microsoft.com/office/drawing/2014/main" id="{D6A2AF8F-7AA8-D8E4-14E9-E5505186C3E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231214" y="1600199"/>
                  <a:ext cx="582239" cy="0"/>
                </a:xfrm>
                <a:prstGeom prst="straightConnector1">
                  <a:avLst/>
                </a:prstGeom>
                <a:ln w="12700">
                  <a:solidFill>
                    <a:srgbClr val="9B99BC">
                      <a:alpha val="50000"/>
                    </a:srgbClr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直接箭头连接符 63">
                  <a:extLst>
                    <a:ext uri="{FF2B5EF4-FFF2-40B4-BE49-F238E27FC236}">
                      <a16:creationId xmlns:a16="http://schemas.microsoft.com/office/drawing/2014/main" id="{E0145B17-8B02-1214-A670-66CED46F915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231214" y="5585712"/>
                  <a:ext cx="582239" cy="0"/>
                </a:xfrm>
                <a:prstGeom prst="straightConnector1">
                  <a:avLst/>
                </a:prstGeom>
                <a:ln w="12700">
                  <a:solidFill>
                    <a:srgbClr val="9B99BC">
                      <a:alpha val="50000"/>
                    </a:srgbClr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直接连接符 64">
                  <a:extLst>
                    <a:ext uri="{FF2B5EF4-FFF2-40B4-BE49-F238E27FC236}">
                      <a16:creationId xmlns:a16="http://schemas.microsoft.com/office/drawing/2014/main" id="{D4184B60-90B8-4444-0612-074CA7F11B82}"/>
                    </a:ext>
                  </a:extLst>
                </p:cNvPr>
                <p:cNvCxnSpPr>
                  <a:stCxn id="71" idx="1"/>
                </p:cNvCxnSpPr>
                <p:nvPr/>
              </p:nvCxnSpPr>
              <p:spPr>
                <a:xfrm flipH="1">
                  <a:off x="4231214" y="2931930"/>
                  <a:ext cx="582239" cy="6533"/>
                </a:xfrm>
                <a:prstGeom prst="line">
                  <a:avLst/>
                </a:prstGeom>
                <a:ln w="12700">
                  <a:solidFill>
                    <a:srgbClr val="9B99BC">
                      <a:alpha val="50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直接连接符 65">
                  <a:extLst>
                    <a:ext uri="{FF2B5EF4-FFF2-40B4-BE49-F238E27FC236}">
                      <a16:creationId xmlns:a16="http://schemas.microsoft.com/office/drawing/2014/main" id="{5697C9A5-ABE9-7069-2E35-05D76F666314}"/>
                    </a:ext>
                  </a:extLst>
                </p:cNvPr>
                <p:cNvCxnSpPr>
                  <a:stCxn id="69" idx="1"/>
                </p:cNvCxnSpPr>
                <p:nvPr/>
              </p:nvCxnSpPr>
              <p:spPr>
                <a:xfrm flipH="1" flipV="1">
                  <a:off x="4231214" y="4267200"/>
                  <a:ext cx="582239" cy="2314"/>
                </a:xfrm>
                <a:prstGeom prst="line">
                  <a:avLst/>
                </a:prstGeom>
                <a:ln w="12700">
                  <a:solidFill>
                    <a:srgbClr val="9B99BC">
                      <a:alpha val="50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54" name="矩形 53">
              <a:extLst>
                <a:ext uri="{FF2B5EF4-FFF2-40B4-BE49-F238E27FC236}">
                  <a16:creationId xmlns:a16="http://schemas.microsoft.com/office/drawing/2014/main" id="{0A6D1250-53C4-66BB-EDA3-24CC5FCE9CB4}"/>
                </a:ext>
              </a:extLst>
            </p:cNvPr>
            <p:cNvSpPr>
              <a:spLocks/>
            </p:cNvSpPr>
            <p:nvPr/>
          </p:nvSpPr>
          <p:spPr>
            <a:xfrm>
              <a:off x="1710425" y="562983"/>
              <a:ext cx="10858500" cy="46166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68580" tIns="34290" rIns="68580" bIns="34290" rtlCol="0" anchor="b" anchorCtr="0">
              <a:spAutoFit/>
            </a:bodyPr>
            <a:lstStyle/>
            <a:p>
              <a:pPr>
                <a:buSzPct val="25000"/>
              </a:pPr>
              <a:r>
                <a:rPr lang="en-US" altLang="zh-CN" sz="1800" b="1" spc="300" dirty="0">
                  <a:solidFill>
                    <a:srgbClr val="7D58BD"/>
                  </a:solidFill>
                  <a:ea typeface="汉仪润圆-45简" panose="00020600040101010101" pitchFamily="18" charset="-122"/>
                  <a:sym typeface="Arial" panose="020B0604020202020204" pitchFamily="34" charset="0"/>
                </a:rPr>
                <a:t>VGA</a:t>
              </a:r>
              <a:r>
                <a:rPr lang="zh-CN" altLang="en-US" sz="1800" b="1" spc="300" dirty="0">
                  <a:solidFill>
                    <a:srgbClr val="7D58BD"/>
                  </a:solidFill>
                  <a:ea typeface="汉仪润圆-45简" panose="00020600040101010101" pitchFamily="18" charset="-122"/>
                  <a:sym typeface="Arial" panose="020B0604020202020204" pitchFamily="34" charset="0"/>
                </a:rPr>
                <a:t>显示屏模块</a:t>
              </a:r>
              <a:endParaRPr lang="en-US" altLang="zh-CN" sz="1800" b="1" spc="300" dirty="0">
                <a:solidFill>
                  <a:srgbClr val="7D58BD"/>
                </a:solidFill>
                <a:ea typeface="汉仪润圆-45简" panose="00020600040101010101" pitchFamily="18" charset="-122"/>
                <a:sym typeface="Arial" panose="020B0604020202020204" pitchFamily="34" charset="0"/>
              </a:endParaRPr>
            </a:p>
          </p:txBody>
        </p:sp>
      </p:grpSp>
      <p:sp>
        <p:nvSpPr>
          <p:cNvPr id="75" name="任意多边形: 形状 74">
            <a:extLst>
              <a:ext uri="{FF2B5EF4-FFF2-40B4-BE49-F238E27FC236}">
                <a16:creationId xmlns:a16="http://schemas.microsoft.com/office/drawing/2014/main" id="{E254B4BA-BF22-F4A9-5B11-955D39968CCC}"/>
              </a:ext>
            </a:extLst>
          </p:cNvPr>
          <p:cNvSpPr/>
          <p:nvPr/>
        </p:nvSpPr>
        <p:spPr>
          <a:xfrm>
            <a:off x="423116" y="777697"/>
            <a:ext cx="419967" cy="402900"/>
          </a:xfrm>
          <a:custGeom>
            <a:avLst/>
            <a:gdLst>
              <a:gd name="T0" fmla="*/ 3331 w 3454"/>
              <a:gd name="T1" fmla="*/ 3347 h 3920"/>
              <a:gd name="T2" fmla="*/ 3454 w 3454"/>
              <a:gd name="T3" fmla="*/ 3220 h 3920"/>
              <a:gd name="T4" fmla="*/ 3454 w 3454"/>
              <a:gd name="T5" fmla="*/ 3167 h 3920"/>
              <a:gd name="T6" fmla="*/ 3331 w 3454"/>
              <a:gd name="T7" fmla="*/ 3040 h 3920"/>
              <a:gd name="T8" fmla="*/ 3098 w 3454"/>
              <a:gd name="T9" fmla="*/ 3040 h 3920"/>
              <a:gd name="T10" fmla="*/ 3005 w 3454"/>
              <a:gd name="T11" fmla="*/ 2947 h 3920"/>
              <a:gd name="T12" fmla="*/ 2858 w 3454"/>
              <a:gd name="T13" fmla="*/ 2947 h 3920"/>
              <a:gd name="T14" fmla="*/ 2766 w 3454"/>
              <a:gd name="T15" fmla="*/ 3028 h 3920"/>
              <a:gd name="T16" fmla="*/ 2733 w 3454"/>
              <a:gd name="T17" fmla="*/ 3027 h 3920"/>
              <a:gd name="T18" fmla="*/ 2482 w 3454"/>
              <a:gd name="T19" fmla="*/ 3027 h 3920"/>
              <a:gd name="T20" fmla="*/ 2237 w 3454"/>
              <a:gd name="T21" fmla="*/ 3213 h 3920"/>
              <a:gd name="T22" fmla="*/ 1467 w 3454"/>
              <a:gd name="T23" fmla="*/ 3213 h 3920"/>
              <a:gd name="T24" fmla="*/ 1467 w 3454"/>
              <a:gd name="T25" fmla="*/ 2160 h 3920"/>
              <a:gd name="T26" fmla="*/ 2334 w 3454"/>
              <a:gd name="T27" fmla="*/ 2160 h 3920"/>
              <a:gd name="T28" fmla="*/ 2534 w 3454"/>
              <a:gd name="T29" fmla="*/ 1960 h 3920"/>
              <a:gd name="T30" fmla="*/ 2534 w 3454"/>
              <a:gd name="T31" fmla="*/ 1822 h 3920"/>
              <a:gd name="T32" fmla="*/ 2360 w 3454"/>
              <a:gd name="T33" fmla="*/ 1625 h 3920"/>
              <a:gd name="T34" fmla="*/ 2360 w 3454"/>
              <a:gd name="T35" fmla="*/ 205 h 3920"/>
              <a:gd name="T36" fmla="*/ 2169 w 3454"/>
              <a:gd name="T37" fmla="*/ 0 h 3920"/>
              <a:gd name="T38" fmla="*/ 363 w 3454"/>
              <a:gd name="T39" fmla="*/ 0 h 3920"/>
              <a:gd name="T40" fmla="*/ 160 w 3454"/>
              <a:gd name="T41" fmla="*/ 205 h 3920"/>
              <a:gd name="T42" fmla="*/ 160 w 3454"/>
              <a:gd name="T43" fmla="*/ 1625 h 3920"/>
              <a:gd name="T44" fmla="*/ 0 w 3454"/>
              <a:gd name="T45" fmla="*/ 1822 h 3920"/>
              <a:gd name="T46" fmla="*/ 0 w 3454"/>
              <a:gd name="T47" fmla="*/ 1960 h 3920"/>
              <a:gd name="T48" fmla="*/ 199 w 3454"/>
              <a:gd name="T49" fmla="*/ 2160 h 3920"/>
              <a:gd name="T50" fmla="*/ 1067 w 3454"/>
              <a:gd name="T51" fmla="*/ 2160 h 3920"/>
              <a:gd name="T52" fmla="*/ 1067 w 3454"/>
              <a:gd name="T53" fmla="*/ 3316 h 3920"/>
              <a:gd name="T54" fmla="*/ 1361 w 3454"/>
              <a:gd name="T55" fmla="*/ 3613 h 3920"/>
              <a:gd name="T56" fmla="*/ 2234 w 3454"/>
              <a:gd name="T57" fmla="*/ 3613 h 3920"/>
              <a:gd name="T58" fmla="*/ 2482 w 3454"/>
              <a:gd name="T59" fmla="*/ 3813 h 3920"/>
              <a:gd name="T60" fmla="*/ 2733 w 3454"/>
              <a:gd name="T61" fmla="*/ 3813 h 3920"/>
              <a:gd name="T62" fmla="*/ 2760 w 3454"/>
              <a:gd name="T63" fmla="*/ 3816 h 3920"/>
              <a:gd name="T64" fmla="*/ 2760 w 3454"/>
              <a:gd name="T65" fmla="*/ 3827 h 3920"/>
              <a:gd name="T66" fmla="*/ 2858 w 3454"/>
              <a:gd name="T67" fmla="*/ 3920 h 3920"/>
              <a:gd name="T68" fmla="*/ 3005 w 3454"/>
              <a:gd name="T69" fmla="*/ 3920 h 3920"/>
              <a:gd name="T70" fmla="*/ 3094 w 3454"/>
              <a:gd name="T71" fmla="*/ 3827 h 3920"/>
              <a:gd name="T72" fmla="*/ 3094 w 3454"/>
              <a:gd name="T73" fmla="*/ 3787 h 3920"/>
              <a:gd name="T74" fmla="*/ 3331 w 3454"/>
              <a:gd name="T75" fmla="*/ 3787 h 3920"/>
              <a:gd name="T76" fmla="*/ 3454 w 3454"/>
              <a:gd name="T77" fmla="*/ 3660 h 3920"/>
              <a:gd name="T78" fmla="*/ 3454 w 3454"/>
              <a:gd name="T79" fmla="*/ 3607 h 3920"/>
              <a:gd name="T80" fmla="*/ 3331 w 3454"/>
              <a:gd name="T81" fmla="*/ 3480 h 3920"/>
              <a:gd name="T82" fmla="*/ 3094 w 3454"/>
              <a:gd name="T83" fmla="*/ 3480 h 3920"/>
              <a:gd name="T84" fmla="*/ 3094 w 3454"/>
              <a:gd name="T85" fmla="*/ 3347 h 3920"/>
              <a:gd name="T86" fmla="*/ 3331 w 3454"/>
              <a:gd name="T87" fmla="*/ 3347 h 3920"/>
              <a:gd name="T88" fmla="*/ 507 w 3454"/>
              <a:gd name="T89" fmla="*/ 360 h 3920"/>
              <a:gd name="T90" fmla="*/ 2014 w 3454"/>
              <a:gd name="T91" fmla="*/ 360 h 3920"/>
              <a:gd name="T92" fmla="*/ 2014 w 3454"/>
              <a:gd name="T93" fmla="*/ 1533 h 3920"/>
              <a:gd name="T94" fmla="*/ 507 w 3454"/>
              <a:gd name="T95" fmla="*/ 1533 h 3920"/>
              <a:gd name="T96" fmla="*/ 507 w 3454"/>
              <a:gd name="T97" fmla="*/ 360 h 39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3454" h="3920">
                <a:moveTo>
                  <a:pt x="3331" y="3347"/>
                </a:moveTo>
                <a:cubicBezTo>
                  <a:pt x="3401" y="3347"/>
                  <a:pt x="3454" y="3290"/>
                  <a:pt x="3454" y="3220"/>
                </a:cubicBezTo>
                <a:lnTo>
                  <a:pt x="3454" y="3167"/>
                </a:lnTo>
                <a:cubicBezTo>
                  <a:pt x="3454" y="3097"/>
                  <a:pt x="3401" y="3040"/>
                  <a:pt x="3331" y="3040"/>
                </a:cubicBezTo>
                <a:lnTo>
                  <a:pt x="3098" y="3040"/>
                </a:lnTo>
                <a:cubicBezTo>
                  <a:pt x="3098" y="2988"/>
                  <a:pt x="3056" y="2947"/>
                  <a:pt x="3005" y="2947"/>
                </a:cubicBezTo>
                <a:lnTo>
                  <a:pt x="2858" y="2947"/>
                </a:lnTo>
                <a:cubicBezTo>
                  <a:pt x="2811" y="2947"/>
                  <a:pt x="2772" y="2983"/>
                  <a:pt x="2766" y="3028"/>
                </a:cubicBezTo>
                <a:cubicBezTo>
                  <a:pt x="2755" y="3027"/>
                  <a:pt x="2744" y="3027"/>
                  <a:pt x="2733" y="3027"/>
                </a:cubicBezTo>
                <a:lnTo>
                  <a:pt x="2482" y="3027"/>
                </a:lnTo>
                <a:cubicBezTo>
                  <a:pt x="2365" y="3027"/>
                  <a:pt x="2266" y="3105"/>
                  <a:pt x="2237" y="3213"/>
                </a:cubicBezTo>
                <a:lnTo>
                  <a:pt x="1467" y="3213"/>
                </a:lnTo>
                <a:lnTo>
                  <a:pt x="1467" y="2160"/>
                </a:lnTo>
                <a:lnTo>
                  <a:pt x="2334" y="2160"/>
                </a:lnTo>
                <a:cubicBezTo>
                  <a:pt x="2444" y="2160"/>
                  <a:pt x="2534" y="2070"/>
                  <a:pt x="2534" y="1960"/>
                </a:cubicBezTo>
                <a:lnTo>
                  <a:pt x="2534" y="1822"/>
                </a:lnTo>
                <a:cubicBezTo>
                  <a:pt x="2534" y="1724"/>
                  <a:pt x="2454" y="1642"/>
                  <a:pt x="2360" y="1625"/>
                </a:cubicBezTo>
                <a:lnTo>
                  <a:pt x="2360" y="205"/>
                </a:lnTo>
                <a:cubicBezTo>
                  <a:pt x="2360" y="94"/>
                  <a:pt x="2279" y="0"/>
                  <a:pt x="2169" y="0"/>
                </a:cubicBezTo>
                <a:lnTo>
                  <a:pt x="363" y="0"/>
                </a:lnTo>
                <a:cubicBezTo>
                  <a:pt x="253" y="0"/>
                  <a:pt x="160" y="94"/>
                  <a:pt x="160" y="205"/>
                </a:cubicBezTo>
                <a:lnTo>
                  <a:pt x="160" y="1625"/>
                </a:lnTo>
                <a:cubicBezTo>
                  <a:pt x="67" y="1642"/>
                  <a:pt x="0" y="1724"/>
                  <a:pt x="0" y="1822"/>
                </a:cubicBezTo>
                <a:lnTo>
                  <a:pt x="0" y="1960"/>
                </a:lnTo>
                <a:cubicBezTo>
                  <a:pt x="0" y="2070"/>
                  <a:pt x="88" y="2160"/>
                  <a:pt x="199" y="2160"/>
                </a:cubicBezTo>
                <a:lnTo>
                  <a:pt x="1067" y="2160"/>
                </a:lnTo>
                <a:lnTo>
                  <a:pt x="1067" y="3316"/>
                </a:lnTo>
                <a:cubicBezTo>
                  <a:pt x="1067" y="3480"/>
                  <a:pt x="1201" y="3613"/>
                  <a:pt x="1361" y="3613"/>
                </a:cubicBezTo>
                <a:lnTo>
                  <a:pt x="2234" y="3613"/>
                </a:lnTo>
                <a:cubicBezTo>
                  <a:pt x="2256" y="3730"/>
                  <a:pt x="2359" y="3813"/>
                  <a:pt x="2482" y="3813"/>
                </a:cubicBezTo>
                <a:lnTo>
                  <a:pt x="2733" y="3813"/>
                </a:lnTo>
                <a:cubicBezTo>
                  <a:pt x="2744" y="3813"/>
                  <a:pt x="2760" y="3817"/>
                  <a:pt x="2760" y="3816"/>
                </a:cubicBezTo>
                <a:lnTo>
                  <a:pt x="2760" y="3827"/>
                </a:lnTo>
                <a:cubicBezTo>
                  <a:pt x="2760" y="3878"/>
                  <a:pt x="2807" y="3920"/>
                  <a:pt x="2858" y="3920"/>
                </a:cubicBezTo>
                <a:lnTo>
                  <a:pt x="3005" y="3920"/>
                </a:lnTo>
                <a:cubicBezTo>
                  <a:pt x="3056" y="3920"/>
                  <a:pt x="3094" y="3878"/>
                  <a:pt x="3094" y="3827"/>
                </a:cubicBezTo>
                <a:lnTo>
                  <a:pt x="3094" y="3787"/>
                </a:lnTo>
                <a:lnTo>
                  <a:pt x="3331" y="3787"/>
                </a:lnTo>
                <a:cubicBezTo>
                  <a:pt x="3401" y="3787"/>
                  <a:pt x="3454" y="3730"/>
                  <a:pt x="3454" y="3660"/>
                </a:cubicBezTo>
                <a:lnTo>
                  <a:pt x="3454" y="3607"/>
                </a:lnTo>
                <a:cubicBezTo>
                  <a:pt x="3454" y="3537"/>
                  <a:pt x="3401" y="3480"/>
                  <a:pt x="3331" y="3480"/>
                </a:cubicBezTo>
                <a:lnTo>
                  <a:pt x="3094" y="3480"/>
                </a:lnTo>
                <a:lnTo>
                  <a:pt x="3094" y="3347"/>
                </a:lnTo>
                <a:lnTo>
                  <a:pt x="3331" y="3347"/>
                </a:lnTo>
                <a:close/>
                <a:moveTo>
                  <a:pt x="507" y="360"/>
                </a:moveTo>
                <a:lnTo>
                  <a:pt x="2014" y="360"/>
                </a:lnTo>
                <a:lnTo>
                  <a:pt x="2014" y="1533"/>
                </a:lnTo>
                <a:lnTo>
                  <a:pt x="507" y="1533"/>
                </a:lnTo>
                <a:lnTo>
                  <a:pt x="507" y="360"/>
                </a:lnTo>
                <a:close/>
              </a:path>
            </a:pathLst>
          </a:custGeom>
          <a:solidFill>
            <a:srgbClr val="7D58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6" name="图片 75">
            <a:extLst>
              <a:ext uri="{FF2B5EF4-FFF2-40B4-BE49-F238E27FC236}">
                <a16:creationId xmlns:a16="http://schemas.microsoft.com/office/drawing/2014/main" id="{43D1D6B8-BF24-569B-31DC-5279AC2768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937" y="2122688"/>
            <a:ext cx="1420457" cy="195884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651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586585901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文本框 5">
            <a:extLst>
              <a:ext uri="{FF2B5EF4-FFF2-40B4-BE49-F238E27FC236}">
                <a16:creationId xmlns:a16="http://schemas.microsoft.com/office/drawing/2014/main" id="{F4DB33D8-94E7-4D34-9A8E-7A43BEDF7E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4511" y="183664"/>
            <a:ext cx="395492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fontAlgn="base">
              <a:spcBef>
                <a:spcPct val="0"/>
              </a:spcBef>
              <a:spcAft>
                <a:spcPct val="0"/>
              </a:spcAft>
              <a:defRPr sz="1800" b="1" spc="3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r>
              <a:rPr lang="zh-CN" altLang="en-US" dirty="0">
                <a:solidFill>
                  <a:srgbClr val="7D58BD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分而治之：显示模块与音乐模块</a:t>
            </a:r>
          </a:p>
        </p:txBody>
      </p: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F2EAA10C-B440-49A2-A87A-F05D436D6346}"/>
              </a:ext>
            </a:extLst>
          </p:cNvPr>
          <p:cNvCxnSpPr/>
          <p:nvPr/>
        </p:nvCxnSpPr>
        <p:spPr>
          <a:xfrm>
            <a:off x="1032788" y="522218"/>
            <a:ext cx="310126" cy="0"/>
          </a:xfrm>
          <a:prstGeom prst="line">
            <a:avLst/>
          </a:prstGeom>
          <a:ln w="19050">
            <a:solidFill>
              <a:srgbClr val="7E68A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2ECBA49A-48B3-4836-84D9-97E23F103B14}"/>
              </a:ext>
            </a:extLst>
          </p:cNvPr>
          <p:cNvGrpSpPr/>
          <p:nvPr/>
        </p:nvGrpSpPr>
        <p:grpSpPr>
          <a:xfrm>
            <a:off x="337511" y="183664"/>
            <a:ext cx="528375" cy="484787"/>
            <a:chOff x="1417110" y="1933669"/>
            <a:chExt cx="1827515" cy="1676757"/>
          </a:xfrm>
        </p:grpSpPr>
        <p:sp>
          <p:nvSpPr>
            <p:cNvPr id="32" name="椭圆 31">
              <a:extLst>
                <a:ext uri="{FF2B5EF4-FFF2-40B4-BE49-F238E27FC236}">
                  <a16:creationId xmlns:a16="http://schemas.microsoft.com/office/drawing/2014/main" id="{0C1F1D15-204C-40B7-868A-50AC4809589A}"/>
                </a:ext>
              </a:extLst>
            </p:cNvPr>
            <p:cNvSpPr/>
            <p:nvPr/>
          </p:nvSpPr>
          <p:spPr>
            <a:xfrm>
              <a:off x="1491775" y="1933669"/>
              <a:ext cx="1676757" cy="1676757"/>
            </a:xfrm>
            <a:prstGeom prst="ellips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33" name="椭圆 32">
              <a:extLst>
                <a:ext uri="{FF2B5EF4-FFF2-40B4-BE49-F238E27FC236}">
                  <a16:creationId xmlns:a16="http://schemas.microsoft.com/office/drawing/2014/main" id="{C91E9ED6-DA11-4782-967B-6753CDEB66FB}"/>
                </a:ext>
              </a:extLst>
            </p:cNvPr>
            <p:cNvSpPr/>
            <p:nvPr/>
          </p:nvSpPr>
          <p:spPr>
            <a:xfrm>
              <a:off x="1686851" y="2118291"/>
              <a:ext cx="1307513" cy="1307513"/>
            </a:xfrm>
            <a:prstGeom prst="ellipse">
              <a:avLst/>
            </a:prstGeom>
            <a:gradFill>
              <a:gsLst>
                <a:gs pos="100000">
                  <a:srgbClr val="9B99BC"/>
                </a:gs>
                <a:gs pos="0">
                  <a:srgbClr val="9A99B6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34" name="椭圆 33">
              <a:extLst>
                <a:ext uri="{FF2B5EF4-FFF2-40B4-BE49-F238E27FC236}">
                  <a16:creationId xmlns:a16="http://schemas.microsoft.com/office/drawing/2014/main" id="{3F95948F-771D-424B-B3AF-3DCDF86CB452}"/>
                </a:ext>
              </a:extLst>
            </p:cNvPr>
            <p:cNvSpPr/>
            <p:nvPr/>
          </p:nvSpPr>
          <p:spPr>
            <a:xfrm>
              <a:off x="2772931" y="1944597"/>
              <a:ext cx="390517" cy="390517"/>
            </a:xfrm>
            <a:prstGeom prst="ellipse">
              <a:avLst/>
            </a:prstGeom>
            <a:gradFill>
              <a:gsLst>
                <a:gs pos="100000">
                  <a:srgbClr val="9A99B6"/>
                </a:gs>
                <a:gs pos="0">
                  <a:srgbClr val="9A99B6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35" name="椭圆 34">
              <a:extLst>
                <a:ext uri="{FF2B5EF4-FFF2-40B4-BE49-F238E27FC236}">
                  <a16:creationId xmlns:a16="http://schemas.microsoft.com/office/drawing/2014/main" id="{ED69A2CE-885F-436F-872F-72FC49F21F94}"/>
                </a:ext>
              </a:extLst>
            </p:cNvPr>
            <p:cNvSpPr/>
            <p:nvPr/>
          </p:nvSpPr>
          <p:spPr>
            <a:xfrm>
              <a:off x="1417110" y="2261397"/>
              <a:ext cx="286781" cy="286781"/>
            </a:xfrm>
            <a:prstGeom prst="ellipse">
              <a:avLst/>
            </a:prstGeom>
            <a:gradFill>
              <a:gsLst>
                <a:gs pos="100000">
                  <a:srgbClr val="9B99BC"/>
                </a:gs>
                <a:gs pos="0">
                  <a:srgbClr val="9A99B6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36" name="椭圆 35">
              <a:extLst>
                <a:ext uri="{FF2B5EF4-FFF2-40B4-BE49-F238E27FC236}">
                  <a16:creationId xmlns:a16="http://schemas.microsoft.com/office/drawing/2014/main" id="{67D9309D-C037-47BF-8349-8095AC64DF52}"/>
                </a:ext>
              </a:extLst>
            </p:cNvPr>
            <p:cNvSpPr/>
            <p:nvPr/>
          </p:nvSpPr>
          <p:spPr>
            <a:xfrm>
              <a:off x="1686851" y="3308201"/>
              <a:ext cx="220530" cy="220530"/>
            </a:xfrm>
            <a:prstGeom prst="ellipse">
              <a:avLst/>
            </a:prstGeom>
            <a:gradFill>
              <a:gsLst>
                <a:gs pos="100000">
                  <a:srgbClr val="9A99B6"/>
                </a:gs>
                <a:gs pos="0">
                  <a:srgbClr val="9A99B6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717A318C-4776-4E7A-A645-0671A63B39D0}"/>
                </a:ext>
              </a:extLst>
            </p:cNvPr>
            <p:cNvSpPr/>
            <p:nvPr/>
          </p:nvSpPr>
          <p:spPr>
            <a:xfrm>
              <a:off x="3016329" y="2979248"/>
              <a:ext cx="228296" cy="228296"/>
            </a:xfrm>
            <a:prstGeom prst="ellipse">
              <a:avLst/>
            </a:prstGeom>
            <a:gradFill>
              <a:gsLst>
                <a:gs pos="100000">
                  <a:srgbClr val="9B99BC"/>
                </a:gs>
                <a:gs pos="0">
                  <a:srgbClr val="9A99B6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</p:grpSp>
      <p:sp>
        <p:nvSpPr>
          <p:cNvPr id="38" name="文本框 5">
            <a:extLst>
              <a:ext uri="{FF2B5EF4-FFF2-40B4-BE49-F238E27FC236}">
                <a16:creationId xmlns:a16="http://schemas.microsoft.com/office/drawing/2014/main" id="{2BC42D78-6956-4567-9E0A-754BE15D3F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0024" y="278417"/>
            <a:ext cx="36420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2" name="图形 51">
            <a:extLst>
              <a:ext uri="{FF2B5EF4-FFF2-40B4-BE49-F238E27FC236}">
                <a16:creationId xmlns:a16="http://schemas.microsoft.com/office/drawing/2014/main" id="{2E1788FF-1BD3-4EA7-9C6F-847D2BDCDF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67396" y="229955"/>
            <a:ext cx="1538937" cy="426815"/>
          </a:xfrm>
          <a:prstGeom prst="rect">
            <a:avLst/>
          </a:prstGeom>
        </p:spPr>
      </p:pic>
      <p:grpSp>
        <p:nvGrpSpPr>
          <p:cNvPr id="51" name="组合 50">
            <a:extLst>
              <a:ext uri="{FF2B5EF4-FFF2-40B4-BE49-F238E27FC236}">
                <a16:creationId xmlns:a16="http://schemas.microsoft.com/office/drawing/2014/main" id="{4A0FB45C-A40C-6EC5-73C9-776A83971182}"/>
              </a:ext>
            </a:extLst>
          </p:cNvPr>
          <p:cNvGrpSpPr/>
          <p:nvPr/>
        </p:nvGrpSpPr>
        <p:grpSpPr>
          <a:xfrm>
            <a:off x="1032788" y="806023"/>
            <a:ext cx="8143875" cy="4048241"/>
            <a:chOff x="1710425" y="562983"/>
            <a:chExt cx="10858500" cy="5397652"/>
          </a:xfrm>
        </p:grpSpPr>
        <p:grpSp>
          <p:nvGrpSpPr>
            <p:cNvPr id="53" name="组合 52">
              <a:extLst>
                <a:ext uri="{FF2B5EF4-FFF2-40B4-BE49-F238E27FC236}">
                  <a16:creationId xmlns:a16="http://schemas.microsoft.com/office/drawing/2014/main" id="{9FF20490-A245-C2AE-FB9F-845CDA8CFFCF}"/>
                </a:ext>
              </a:extLst>
            </p:cNvPr>
            <p:cNvGrpSpPr/>
            <p:nvPr/>
          </p:nvGrpSpPr>
          <p:grpSpPr>
            <a:xfrm>
              <a:off x="3151696" y="1236188"/>
              <a:ext cx="7997462" cy="4724447"/>
              <a:chOff x="3660146" y="1204710"/>
              <a:chExt cx="7997462" cy="4724447"/>
            </a:xfrm>
          </p:grpSpPr>
          <p:grpSp>
            <p:nvGrpSpPr>
              <p:cNvPr id="55" name="组合 54">
                <a:extLst>
                  <a:ext uri="{FF2B5EF4-FFF2-40B4-BE49-F238E27FC236}">
                    <a16:creationId xmlns:a16="http://schemas.microsoft.com/office/drawing/2014/main" id="{E53708DB-E387-B120-2235-1457E5DEF740}"/>
                  </a:ext>
                </a:extLst>
              </p:cNvPr>
              <p:cNvGrpSpPr/>
              <p:nvPr/>
            </p:nvGrpSpPr>
            <p:grpSpPr>
              <a:xfrm>
                <a:off x="4813453" y="1204710"/>
                <a:ext cx="6770260" cy="711696"/>
                <a:chOff x="4813453" y="1204710"/>
                <a:chExt cx="6770260" cy="711696"/>
              </a:xfrm>
            </p:grpSpPr>
            <p:sp>
              <p:nvSpPr>
                <p:cNvPr id="73" name="矩形: 圆角 72">
                  <a:extLst>
                    <a:ext uri="{FF2B5EF4-FFF2-40B4-BE49-F238E27FC236}">
                      <a16:creationId xmlns:a16="http://schemas.microsoft.com/office/drawing/2014/main" id="{2F2524A2-97B6-52E1-0C16-613D500BBCCC}"/>
                    </a:ext>
                  </a:extLst>
                </p:cNvPr>
                <p:cNvSpPr/>
                <p:nvPr/>
              </p:nvSpPr>
              <p:spPr bwMode="auto">
                <a:xfrm>
                  <a:off x="4813453" y="1272287"/>
                  <a:ext cx="1893945" cy="644119"/>
                </a:xfrm>
                <a:prstGeom prst="roundRect">
                  <a:avLst/>
                </a:prstGeom>
                <a:solidFill>
                  <a:srgbClr val="7D58BD"/>
                </a:solidFill>
                <a:ln w="19050">
                  <a:noFill/>
                  <a:round/>
                  <a:headEnd/>
                  <a:tailEnd/>
                </a:ln>
              </p:spPr>
              <p:txBody>
                <a:bodyPr vert="horz" wrap="square" lIns="68580" tIns="34290" rIns="68580" bIns="34290" anchor="ctr" anchorCtr="1" compatLnSpc="1">
                  <a:prstTxWarp prst="textNoShape">
                    <a:avLst/>
                  </a:prstTxWarp>
                  <a:normAutofit/>
                </a:bodyPr>
                <a:lstStyle/>
                <a:p>
                  <a:pPr algn="ctr"/>
                  <a:r>
                    <a:rPr lang="en-US" altLang="zh-CN" sz="1013" b="1" dirty="0">
                      <a:solidFill>
                        <a:schemeClr val="bg1"/>
                      </a:solidFill>
                      <a:latin typeface="阿里巴巴普惠体" panose="00020600040101010101" pitchFamily="18" charset="-122"/>
                      <a:ea typeface="阿里巴巴普惠体" panose="00020600040101010101" pitchFamily="18" charset="-122"/>
                      <a:cs typeface="阿里巴巴普惠体" panose="00020600040101010101" pitchFamily="18" charset="-122"/>
                    </a:rPr>
                    <a:t>VGA</a:t>
                  </a:r>
                  <a:r>
                    <a:rPr lang="zh-CN" altLang="en-US" sz="1013" b="1" dirty="0">
                      <a:solidFill>
                        <a:schemeClr val="bg1"/>
                      </a:solidFill>
                      <a:latin typeface="阿里巴巴普惠体" panose="00020600040101010101" pitchFamily="18" charset="-122"/>
                      <a:ea typeface="阿里巴巴普惠体" panose="00020600040101010101" pitchFamily="18" charset="-122"/>
                      <a:cs typeface="阿里巴巴普惠体" panose="00020600040101010101" pitchFamily="18" charset="-122"/>
                    </a:rPr>
                    <a:t>传输原理</a:t>
                  </a:r>
                </a:p>
              </p:txBody>
            </p:sp>
            <p:sp>
              <p:nvSpPr>
                <p:cNvPr id="74" name="文本框 73">
                  <a:extLst>
                    <a:ext uri="{FF2B5EF4-FFF2-40B4-BE49-F238E27FC236}">
                      <a16:creationId xmlns:a16="http://schemas.microsoft.com/office/drawing/2014/main" id="{54DC741E-7F95-85D1-5F40-F93A908261B8}"/>
                    </a:ext>
                  </a:extLst>
                </p:cNvPr>
                <p:cNvSpPr txBox="1"/>
                <p:nvPr/>
              </p:nvSpPr>
              <p:spPr>
                <a:xfrm flipH="1">
                  <a:off x="6812280" y="1204710"/>
                  <a:ext cx="4771433" cy="633934"/>
                </a:xfrm>
                <a:prstGeom prst="rect">
                  <a:avLst/>
                </a:prstGeom>
                <a:noFill/>
              </p:spPr>
              <p:txBody>
                <a:bodyPr wrap="square" lIns="68580" tIns="34290" rIns="68580" bIns="34290" anchor="t" anchorCtr="0">
                  <a:sp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>
                    <a:lnSpc>
                      <a:spcPct val="130000"/>
                    </a:lnSpc>
                  </a:pPr>
                  <a:r>
                    <a:rPr kumimoji="1" lang="zh-CN" altLang="en-US" sz="1000" dirty="0">
                      <a:latin typeface="阿里巴巴普惠体" panose="00020600040101010101" pitchFamily="18" charset="-122"/>
                      <a:ea typeface="阿里巴巴普惠体" panose="00020600040101010101" pitchFamily="18" charset="-122"/>
                      <a:cs typeface="阿里巴巴普惠体" panose="00020600040101010101" pitchFamily="18" charset="-122"/>
                      <a:sym typeface="Arial" panose="020B0604020202020204" pitchFamily="34" charset="0"/>
                    </a:rPr>
                    <a:t>原理很简单，八字口诀，</a:t>
                  </a:r>
                  <a:r>
                    <a:rPr kumimoji="1" lang="zh-CN" altLang="en-US" sz="1100" dirty="0">
                      <a:solidFill>
                        <a:srgbClr val="7D58BD"/>
                      </a:solidFill>
                      <a:latin typeface="阿里巴巴普惠体" panose="00020600040101010101" pitchFamily="18" charset="-122"/>
                      <a:ea typeface="阿里巴巴普惠体" panose="00020600040101010101" pitchFamily="18" charset="-122"/>
                      <a:cs typeface="阿里巴巴普惠体" panose="00020600040101010101" pitchFamily="18" charset="-122"/>
                      <a:sym typeface="Arial" panose="020B0604020202020204" pitchFamily="34" charset="0"/>
                    </a:rPr>
                    <a:t>“从左到右，从上到下”</a:t>
                  </a:r>
                  <a:r>
                    <a:rPr kumimoji="1" lang="zh-CN" altLang="en-US" sz="1000" dirty="0">
                      <a:latin typeface="阿里巴巴普惠体" panose="00020600040101010101" pitchFamily="18" charset="-122"/>
                      <a:ea typeface="阿里巴巴普惠体" panose="00020600040101010101" pitchFamily="18" charset="-122"/>
                      <a:cs typeface="阿里巴巴普惠体" panose="00020600040101010101" pitchFamily="18" charset="-122"/>
                      <a:sym typeface="Arial" panose="020B0604020202020204" pitchFamily="34" charset="0"/>
                    </a:rPr>
                    <a:t>，通过遍历的手段对每个像素点进行颜色的赋值，最后得到整个画面。</a:t>
                  </a:r>
                  <a:endParaRPr kumimoji="1" lang="en-US" altLang="zh-CN" sz="1000" dirty="0"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  <a:sym typeface="Arial" panose="020B0604020202020204" pitchFamily="34" charset="0"/>
                  </a:endParaRPr>
                </a:p>
              </p:txBody>
            </p:sp>
          </p:grpSp>
          <p:grpSp>
            <p:nvGrpSpPr>
              <p:cNvPr id="56" name="组合 55">
                <a:extLst>
                  <a:ext uri="{FF2B5EF4-FFF2-40B4-BE49-F238E27FC236}">
                    <a16:creationId xmlns:a16="http://schemas.microsoft.com/office/drawing/2014/main" id="{BC29AA22-ADF1-BCF1-4380-6454B83BD27E}"/>
                  </a:ext>
                </a:extLst>
              </p:cNvPr>
              <p:cNvGrpSpPr/>
              <p:nvPr/>
            </p:nvGrpSpPr>
            <p:grpSpPr>
              <a:xfrm>
                <a:off x="4813453" y="2360949"/>
                <a:ext cx="6744190" cy="1167415"/>
                <a:chOff x="4813453" y="2360949"/>
                <a:chExt cx="6744190" cy="1167415"/>
              </a:xfrm>
            </p:grpSpPr>
            <p:sp>
              <p:nvSpPr>
                <p:cNvPr id="71" name="矩形: 圆角 70">
                  <a:extLst>
                    <a:ext uri="{FF2B5EF4-FFF2-40B4-BE49-F238E27FC236}">
                      <a16:creationId xmlns:a16="http://schemas.microsoft.com/office/drawing/2014/main" id="{827AE766-96FA-424C-F296-CD7AC4DB15D0}"/>
                    </a:ext>
                  </a:extLst>
                </p:cNvPr>
                <p:cNvSpPr/>
                <p:nvPr/>
              </p:nvSpPr>
              <p:spPr bwMode="auto">
                <a:xfrm>
                  <a:off x="4813453" y="2609870"/>
                  <a:ext cx="1893945" cy="644119"/>
                </a:xfrm>
                <a:prstGeom prst="roundRect">
                  <a:avLst/>
                </a:prstGeom>
                <a:solidFill>
                  <a:srgbClr val="C8BBE2"/>
                </a:solidFill>
                <a:ln w="19050">
                  <a:noFill/>
                  <a:round/>
                  <a:headEnd/>
                  <a:tailEnd/>
                </a:ln>
              </p:spPr>
              <p:txBody>
                <a:bodyPr vert="horz" wrap="square" lIns="68580" tIns="34290" rIns="68580" bIns="34290" anchor="ctr" anchorCtr="1" compatLnSpc="1">
                  <a:prstTxWarp prst="textNoShape">
                    <a:avLst/>
                  </a:prstTxWarp>
                  <a:normAutofit/>
                </a:bodyPr>
                <a:lstStyle/>
                <a:p>
                  <a:pPr algn="ctr"/>
                  <a:r>
                    <a:rPr lang="zh-CN" altLang="en-US" sz="1013" b="1" dirty="0">
                      <a:solidFill>
                        <a:srgbClr val="7D58BD"/>
                      </a:solidFill>
                      <a:latin typeface="阿里巴巴普惠体" panose="00020600040101010101" pitchFamily="18" charset="-122"/>
                      <a:ea typeface="阿里巴巴普惠体" panose="00020600040101010101" pitchFamily="18" charset="-122"/>
                      <a:cs typeface="阿里巴巴普惠体" panose="00020600040101010101" pitchFamily="18" charset="-122"/>
                    </a:rPr>
                    <a:t>刷新率频率匹配</a:t>
                  </a:r>
                </a:p>
              </p:txBody>
            </p:sp>
            <p:sp>
              <p:nvSpPr>
                <p:cNvPr id="72" name="文本框 71">
                  <a:extLst>
                    <a:ext uri="{FF2B5EF4-FFF2-40B4-BE49-F238E27FC236}">
                      <a16:creationId xmlns:a16="http://schemas.microsoft.com/office/drawing/2014/main" id="{283B6B21-BD42-2F1F-7238-42B47AB5FF86}"/>
                    </a:ext>
                  </a:extLst>
                </p:cNvPr>
                <p:cNvSpPr txBox="1"/>
                <p:nvPr/>
              </p:nvSpPr>
              <p:spPr>
                <a:xfrm flipH="1">
                  <a:off x="6786218" y="2360949"/>
                  <a:ext cx="4771425" cy="1167415"/>
                </a:xfrm>
                <a:prstGeom prst="rect">
                  <a:avLst/>
                </a:prstGeom>
                <a:noFill/>
              </p:spPr>
              <p:txBody>
                <a:bodyPr wrap="square" lIns="68580" tIns="34290" rIns="68580" bIns="34290" anchor="t" anchorCtr="0">
                  <a:sp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>
                    <a:lnSpc>
                      <a:spcPct val="130000"/>
                    </a:lnSpc>
                  </a:pPr>
                  <a:r>
                    <a:rPr kumimoji="1" lang="zh-CN" altLang="en-US" sz="1000" dirty="0">
                      <a:latin typeface="阿里巴巴普惠体" panose="00020600040101010101" pitchFamily="18" charset="-122"/>
                      <a:ea typeface="阿里巴巴普惠体" panose="00020600040101010101" pitchFamily="18" charset="-122"/>
                      <a:cs typeface="阿里巴巴普惠体" panose="00020600040101010101" pitchFamily="18" charset="-122"/>
                      <a:sym typeface="Arial" panose="020B0604020202020204" pitchFamily="34" charset="0"/>
                    </a:rPr>
                    <a:t>前期大部分的时间都花在了</a:t>
                  </a:r>
                  <a:r>
                    <a:rPr kumimoji="1" lang="zh-CN" altLang="en-US" sz="1100" dirty="0">
                      <a:solidFill>
                        <a:srgbClr val="7D58BD"/>
                      </a:solidFill>
                      <a:latin typeface="阿里巴巴普惠体" panose="00020600040101010101" pitchFamily="18" charset="-122"/>
                      <a:ea typeface="阿里巴巴普惠体" panose="00020600040101010101" pitchFamily="18" charset="-122"/>
                      <a:cs typeface="阿里巴巴普惠体" panose="00020600040101010101" pitchFamily="18" charset="-122"/>
                      <a:sym typeface="Arial" panose="020B0604020202020204" pitchFamily="34" charset="0"/>
                    </a:rPr>
                    <a:t>刷新率</a:t>
                  </a:r>
                  <a:r>
                    <a:rPr kumimoji="1" lang="zh-CN" altLang="en-US" sz="1000" dirty="0">
                      <a:latin typeface="阿里巴巴普惠体" panose="00020600040101010101" pitchFamily="18" charset="-122"/>
                      <a:ea typeface="阿里巴巴普惠体" panose="00020600040101010101" pitchFamily="18" charset="-122"/>
                      <a:cs typeface="阿里巴巴普惠体" panose="00020600040101010101" pitchFamily="18" charset="-122"/>
                      <a:sym typeface="Arial" panose="020B0604020202020204" pitchFamily="34" charset="0"/>
                    </a:rPr>
                    <a:t>和</a:t>
                  </a:r>
                  <a:r>
                    <a:rPr kumimoji="1" lang="zh-CN" altLang="en-US" sz="1100" dirty="0">
                      <a:solidFill>
                        <a:srgbClr val="7D58BD"/>
                      </a:solidFill>
                      <a:latin typeface="阿里巴巴普惠体" panose="00020600040101010101" pitchFamily="18" charset="-122"/>
                      <a:ea typeface="阿里巴巴普惠体" panose="00020600040101010101" pitchFamily="18" charset="-122"/>
                      <a:cs typeface="阿里巴巴普惠体" panose="00020600040101010101" pitchFamily="18" charset="-122"/>
                      <a:sym typeface="Arial" panose="020B0604020202020204" pitchFamily="34" charset="0"/>
                    </a:rPr>
                    <a:t>像素数</a:t>
                  </a:r>
                  <a:r>
                    <a:rPr kumimoji="1" lang="zh-CN" altLang="en-US" sz="1000" dirty="0">
                      <a:latin typeface="阿里巴巴普惠体" panose="00020600040101010101" pitchFamily="18" charset="-122"/>
                      <a:ea typeface="阿里巴巴普惠体" panose="00020600040101010101" pitchFamily="18" charset="-122"/>
                      <a:cs typeface="阿里巴巴普惠体" panose="00020600040101010101" pitchFamily="18" charset="-122"/>
                      <a:sym typeface="Arial" panose="020B0604020202020204" pitchFamily="34" charset="0"/>
                    </a:rPr>
                    <a:t>的匹配调整上面，匹配不好就会造成“</a:t>
                  </a:r>
                  <a:r>
                    <a:rPr kumimoji="1" lang="en-US" altLang="zh-CN" sz="1000" dirty="0">
                      <a:latin typeface="阿里巴巴普惠体" panose="00020600040101010101" pitchFamily="18" charset="-122"/>
                      <a:ea typeface="阿里巴巴普惠体" panose="00020600040101010101" pitchFamily="18" charset="-122"/>
                      <a:cs typeface="阿里巴巴普惠体" panose="00020600040101010101" pitchFamily="18" charset="-122"/>
                      <a:sym typeface="Arial" panose="020B0604020202020204" pitchFamily="34" charset="0"/>
                    </a:rPr>
                    <a:t>NO SIGNAL</a:t>
                  </a:r>
                  <a:r>
                    <a:rPr kumimoji="1" lang="zh-CN" altLang="en-US" sz="1000" dirty="0">
                      <a:latin typeface="阿里巴巴普惠体" panose="00020600040101010101" pitchFamily="18" charset="-122"/>
                      <a:ea typeface="阿里巴巴普惠体" panose="00020600040101010101" pitchFamily="18" charset="-122"/>
                      <a:cs typeface="阿里巴巴普惠体" panose="00020600040101010101" pitchFamily="18" charset="-122"/>
                      <a:sym typeface="Arial" panose="020B0604020202020204" pitchFamily="34" charset="0"/>
                    </a:rPr>
                    <a:t>”或者“</a:t>
                  </a:r>
                  <a:r>
                    <a:rPr kumimoji="1" lang="en-US" altLang="zh-CN" sz="1000" dirty="0">
                      <a:latin typeface="阿里巴巴普惠体" panose="00020600040101010101" pitchFamily="18" charset="-122"/>
                      <a:ea typeface="阿里巴巴普惠体" panose="00020600040101010101" pitchFamily="18" charset="-122"/>
                      <a:cs typeface="阿里巴巴普惠体" panose="00020600040101010101" pitchFamily="18" charset="-122"/>
                      <a:sym typeface="Arial" panose="020B0604020202020204" pitchFamily="34" charset="0"/>
                    </a:rPr>
                    <a:t>OUT OF RANGE</a:t>
                  </a:r>
                  <a:r>
                    <a:rPr kumimoji="1" lang="zh-CN" altLang="en-US" sz="1000" dirty="0">
                      <a:latin typeface="阿里巴巴普惠体" panose="00020600040101010101" pitchFamily="18" charset="-122"/>
                      <a:ea typeface="阿里巴巴普惠体" panose="00020600040101010101" pitchFamily="18" charset="-122"/>
                      <a:cs typeface="阿里巴巴普惠体" panose="00020600040101010101" pitchFamily="18" charset="-122"/>
                      <a:sym typeface="Arial" panose="020B0604020202020204" pitchFamily="34" charset="0"/>
                    </a:rPr>
                    <a:t>”。</a:t>
                  </a:r>
                  <a:endParaRPr kumimoji="1" lang="en-US" altLang="zh-CN" sz="1000" dirty="0"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  <a:sym typeface="Arial" panose="020B0604020202020204" pitchFamily="34" charset="0"/>
                  </a:endParaRPr>
                </a:p>
                <a:p>
                  <a:pPr>
                    <a:lnSpc>
                      <a:spcPct val="130000"/>
                    </a:lnSpc>
                  </a:pPr>
                  <a:r>
                    <a:rPr kumimoji="1" lang="zh-CN" altLang="en-US" sz="1000" dirty="0">
                      <a:latin typeface="阿里巴巴普惠体" panose="00020600040101010101" pitchFamily="18" charset="-122"/>
                      <a:ea typeface="阿里巴巴普惠体" panose="00020600040101010101" pitchFamily="18" charset="-122"/>
                      <a:cs typeface="阿里巴巴普惠体" panose="00020600040101010101" pitchFamily="18" charset="-122"/>
                      <a:sym typeface="Arial" panose="020B0604020202020204" pitchFamily="34" charset="0"/>
                    </a:rPr>
                    <a:t>并且如果直接采用</a:t>
                  </a:r>
                  <a:r>
                    <a:rPr kumimoji="1" lang="en-US" altLang="zh-CN" sz="1000" dirty="0">
                      <a:latin typeface="阿里巴巴普惠体" panose="00020600040101010101" pitchFamily="18" charset="-122"/>
                      <a:ea typeface="阿里巴巴普惠体" panose="00020600040101010101" pitchFamily="18" charset="-122"/>
                      <a:cs typeface="阿里巴巴普惠体" panose="00020600040101010101" pitchFamily="18" charset="-122"/>
                      <a:sym typeface="Arial" panose="020B0604020202020204" pitchFamily="34" charset="0"/>
                    </a:rPr>
                    <a:t>100MHz</a:t>
                  </a:r>
                  <a:r>
                    <a:rPr kumimoji="1" lang="zh-CN" altLang="en-US" sz="1000" dirty="0">
                      <a:latin typeface="阿里巴巴普惠体" panose="00020600040101010101" pitchFamily="18" charset="-122"/>
                      <a:ea typeface="阿里巴巴普惠体" panose="00020600040101010101" pitchFamily="18" charset="-122"/>
                      <a:cs typeface="阿里巴巴普惠体" panose="00020600040101010101" pitchFamily="18" charset="-122"/>
                      <a:sym typeface="Arial" panose="020B0604020202020204" pitchFamily="34" charset="0"/>
                    </a:rPr>
                    <a:t>，会造成很大的资源浪费，因此需要外加时钟。</a:t>
                  </a:r>
                  <a:endParaRPr kumimoji="1" lang="en-US" altLang="zh-CN" sz="1000" dirty="0"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  <a:sym typeface="Arial" panose="020B0604020202020204" pitchFamily="34" charset="0"/>
                  </a:endParaRPr>
                </a:p>
              </p:txBody>
            </p:sp>
          </p:grpSp>
          <p:grpSp>
            <p:nvGrpSpPr>
              <p:cNvPr id="57" name="组合 56">
                <a:extLst>
                  <a:ext uri="{FF2B5EF4-FFF2-40B4-BE49-F238E27FC236}">
                    <a16:creationId xmlns:a16="http://schemas.microsoft.com/office/drawing/2014/main" id="{11A785E8-D767-0878-7024-DEA773121CE1}"/>
                  </a:ext>
                </a:extLst>
              </p:cNvPr>
              <p:cNvGrpSpPr/>
              <p:nvPr/>
            </p:nvGrpSpPr>
            <p:grpSpPr>
              <a:xfrm>
                <a:off x="4813453" y="3912283"/>
                <a:ext cx="6616545" cy="679290"/>
                <a:chOff x="4813453" y="3912283"/>
                <a:chExt cx="6616545" cy="679290"/>
              </a:xfrm>
            </p:grpSpPr>
            <p:sp>
              <p:nvSpPr>
                <p:cNvPr id="69" name="矩形: 圆角 68">
                  <a:extLst>
                    <a:ext uri="{FF2B5EF4-FFF2-40B4-BE49-F238E27FC236}">
                      <a16:creationId xmlns:a16="http://schemas.microsoft.com/office/drawing/2014/main" id="{9BB876F0-4FB0-089D-5D23-C59CDABC4FA4}"/>
                    </a:ext>
                  </a:extLst>
                </p:cNvPr>
                <p:cNvSpPr/>
                <p:nvPr/>
              </p:nvSpPr>
              <p:spPr bwMode="auto">
                <a:xfrm>
                  <a:off x="4813453" y="3947454"/>
                  <a:ext cx="1893945" cy="644119"/>
                </a:xfrm>
                <a:prstGeom prst="roundRect">
                  <a:avLst/>
                </a:prstGeom>
                <a:solidFill>
                  <a:srgbClr val="877BB1"/>
                </a:solidFill>
                <a:ln w="19050">
                  <a:noFill/>
                  <a:round/>
                  <a:headEnd/>
                  <a:tailEnd/>
                </a:ln>
              </p:spPr>
              <p:txBody>
                <a:bodyPr vert="horz" wrap="square" lIns="68580" tIns="34290" rIns="68580" bIns="34290" anchor="ctr" anchorCtr="1" compatLnSpc="1">
                  <a:prstTxWarp prst="textNoShape">
                    <a:avLst/>
                  </a:prstTxWarp>
                  <a:normAutofit/>
                </a:bodyPr>
                <a:lstStyle/>
                <a:p>
                  <a:pPr algn="ctr"/>
                  <a:r>
                    <a:rPr lang="zh-CN" altLang="en-US" sz="1013" b="1" dirty="0">
                      <a:solidFill>
                        <a:schemeClr val="bg1"/>
                      </a:solidFill>
                      <a:latin typeface="阿里巴巴普惠体" panose="00020600040101010101" pitchFamily="18" charset="-122"/>
                      <a:ea typeface="阿里巴巴普惠体" panose="00020600040101010101" pitchFamily="18" charset="-122"/>
                      <a:cs typeface="阿里巴巴普惠体" panose="00020600040101010101" pitchFamily="18" charset="-122"/>
                    </a:rPr>
                    <a:t>绘制方法</a:t>
                  </a:r>
                </a:p>
              </p:txBody>
            </p:sp>
            <p:sp>
              <p:nvSpPr>
                <p:cNvPr id="70" name="文本框 69">
                  <a:extLst>
                    <a:ext uri="{FF2B5EF4-FFF2-40B4-BE49-F238E27FC236}">
                      <a16:creationId xmlns:a16="http://schemas.microsoft.com/office/drawing/2014/main" id="{F94F6084-F77B-312A-908B-7872E11F85E3}"/>
                    </a:ext>
                  </a:extLst>
                </p:cNvPr>
                <p:cNvSpPr txBox="1"/>
                <p:nvPr/>
              </p:nvSpPr>
              <p:spPr>
                <a:xfrm flipH="1">
                  <a:off x="6812280" y="3912283"/>
                  <a:ext cx="4617718" cy="633250"/>
                </a:xfrm>
                <a:prstGeom prst="rect">
                  <a:avLst/>
                </a:prstGeom>
                <a:noFill/>
              </p:spPr>
              <p:txBody>
                <a:bodyPr wrap="square" lIns="68580" tIns="34290" rIns="68580" bIns="34290" anchor="t" anchorCtr="0">
                  <a:sp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>
                    <a:lnSpc>
                      <a:spcPct val="130000"/>
                    </a:lnSpc>
                  </a:pPr>
                  <a:r>
                    <a:rPr kumimoji="1" lang="zh-CN" altLang="en-US" sz="1000" dirty="0">
                      <a:latin typeface="阿里巴巴普惠体" panose="00020600040101010101" pitchFamily="18" charset="-122"/>
                      <a:ea typeface="阿里巴巴普惠体" panose="00020600040101010101" pitchFamily="18" charset="-122"/>
                      <a:cs typeface="阿里巴巴普惠体" panose="00020600040101010101" pitchFamily="18" charset="-122"/>
                      <a:sym typeface="Arial" panose="020B0604020202020204" pitchFamily="34" charset="0"/>
                    </a:rPr>
                    <a:t>采用“</a:t>
                  </a:r>
                  <a:r>
                    <a:rPr kumimoji="1" lang="en-US" altLang="zh-CN" sz="1100" dirty="0">
                      <a:solidFill>
                        <a:srgbClr val="7D58BD"/>
                      </a:solidFill>
                      <a:latin typeface="阿里巴巴普惠体" panose="00020600040101010101" pitchFamily="18" charset="-122"/>
                      <a:ea typeface="阿里巴巴普惠体" panose="00020600040101010101" pitchFamily="18" charset="-122"/>
                      <a:cs typeface="阿里巴巴普惠体" panose="00020600040101010101" pitchFamily="18" charset="-122"/>
                      <a:sym typeface="Arial" panose="020B0604020202020204" pitchFamily="34" charset="0"/>
                    </a:rPr>
                    <a:t>if-else</a:t>
                  </a:r>
                  <a:r>
                    <a:rPr kumimoji="1" lang="zh-CN" altLang="en-US" sz="1000" dirty="0">
                      <a:latin typeface="阿里巴巴普惠体" panose="00020600040101010101" pitchFamily="18" charset="-122"/>
                      <a:ea typeface="阿里巴巴普惠体" panose="00020600040101010101" pitchFamily="18" charset="-122"/>
                      <a:cs typeface="阿里巴巴普惠体" panose="00020600040101010101" pitchFamily="18" charset="-122"/>
                      <a:sym typeface="Arial" panose="020B0604020202020204" pitchFamily="34" charset="0"/>
                    </a:rPr>
                    <a:t>”语句，通过</a:t>
                  </a:r>
                  <a:r>
                    <a:rPr kumimoji="1" lang="zh-CN" altLang="en-US" sz="1100" dirty="0">
                      <a:solidFill>
                        <a:srgbClr val="7D58BD"/>
                      </a:solidFill>
                      <a:latin typeface="阿里巴巴普惠体" panose="00020600040101010101" pitchFamily="18" charset="-122"/>
                      <a:ea typeface="阿里巴巴普惠体" panose="00020600040101010101" pitchFamily="18" charset="-122"/>
                      <a:cs typeface="阿里巴巴普惠体" panose="00020600040101010101" pitchFamily="18" charset="-122"/>
                      <a:sym typeface="Arial" panose="020B0604020202020204" pitchFamily="34" charset="0"/>
                    </a:rPr>
                    <a:t>像素点占点</a:t>
                  </a:r>
                  <a:r>
                    <a:rPr kumimoji="1" lang="zh-CN" altLang="en-US" sz="1000" dirty="0">
                      <a:latin typeface="阿里巴巴普惠体" panose="00020600040101010101" pitchFamily="18" charset="-122"/>
                      <a:ea typeface="阿里巴巴普惠体" panose="00020600040101010101" pitchFamily="18" charset="-122"/>
                      <a:cs typeface="阿里巴巴普惠体" panose="00020600040101010101" pitchFamily="18" charset="-122"/>
                      <a:sym typeface="Arial" panose="020B0604020202020204" pitchFamily="34" charset="0"/>
                    </a:rPr>
                    <a:t>的方式，来简化绘图的复杂程度，尽可能的消除了频闪的出现。</a:t>
                  </a:r>
                  <a:endParaRPr kumimoji="1" lang="en-US" altLang="zh-CN" sz="788" dirty="0">
                    <a:latin typeface="Calibri Light" panose="020F0302020204030204" pitchFamily="34" charset="0"/>
                    <a:ea typeface="微软雅黑 Light" panose="020B0502040204020203" pitchFamily="34" charset="-122"/>
                    <a:sym typeface="Arial" panose="020B0604020202020204" pitchFamily="34" charset="0"/>
                  </a:endParaRPr>
                </a:p>
              </p:txBody>
            </p:sp>
          </p:grpSp>
          <p:grpSp>
            <p:nvGrpSpPr>
              <p:cNvPr id="58" name="组合 57">
                <a:extLst>
                  <a:ext uri="{FF2B5EF4-FFF2-40B4-BE49-F238E27FC236}">
                    <a16:creationId xmlns:a16="http://schemas.microsoft.com/office/drawing/2014/main" id="{79F17200-1427-065D-D0FD-2E9F4F9FF662}"/>
                  </a:ext>
                </a:extLst>
              </p:cNvPr>
              <p:cNvGrpSpPr/>
              <p:nvPr/>
            </p:nvGrpSpPr>
            <p:grpSpPr>
              <a:xfrm>
                <a:off x="4813453" y="5240109"/>
                <a:ext cx="6844155" cy="689048"/>
                <a:chOff x="4813453" y="5240109"/>
                <a:chExt cx="6844155" cy="689048"/>
              </a:xfrm>
            </p:grpSpPr>
            <p:sp>
              <p:nvSpPr>
                <p:cNvPr id="67" name="矩形: 圆角 66">
                  <a:extLst>
                    <a:ext uri="{FF2B5EF4-FFF2-40B4-BE49-F238E27FC236}">
                      <a16:creationId xmlns:a16="http://schemas.microsoft.com/office/drawing/2014/main" id="{80156C0E-C3C5-DEA3-FF11-25CF316A67D2}"/>
                    </a:ext>
                  </a:extLst>
                </p:cNvPr>
                <p:cNvSpPr/>
                <p:nvPr/>
              </p:nvSpPr>
              <p:spPr bwMode="auto">
                <a:xfrm>
                  <a:off x="4813453" y="5285038"/>
                  <a:ext cx="1893945" cy="644119"/>
                </a:xfrm>
                <a:prstGeom prst="roundRect">
                  <a:avLst/>
                </a:prstGeom>
                <a:solidFill>
                  <a:srgbClr val="E5DFF1"/>
                </a:solidFill>
                <a:ln w="19050">
                  <a:noFill/>
                  <a:round/>
                  <a:headEnd/>
                  <a:tailEnd/>
                </a:ln>
              </p:spPr>
              <p:txBody>
                <a:bodyPr vert="horz" wrap="square" lIns="68580" tIns="34290" rIns="68580" bIns="34290" anchor="ctr" anchorCtr="1" compatLnSpc="1">
                  <a:prstTxWarp prst="textNoShape">
                    <a:avLst/>
                  </a:prstTxWarp>
                  <a:normAutofit/>
                </a:bodyPr>
                <a:lstStyle/>
                <a:p>
                  <a:pPr algn="ctr"/>
                  <a:r>
                    <a:rPr lang="zh-CN" altLang="en-US" sz="1013" b="1" dirty="0">
                      <a:solidFill>
                        <a:srgbClr val="7D58BD"/>
                      </a:solidFill>
                      <a:latin typeface="阿里巴巴普惠体" panose="00020600040101010101" pitchFamily="18" charset="-122"/>
                      <a:ea typeface="阿里巴巴普惠体" panose="00020600040101010101" pitchFamily="18" charset="-122"/>
                      <a:cs typeface="阿里巴巴普惠体" panose="00020600040101010101" pitchFamily="18" charset="-122"/>
                    </a:rPr>
                    <a:t>调试次序</a:t>
                  </a:r>
                </a:p>
              </p:txBody>
            </p:sp>
            <p:sp>
              <p:nvSpPr>
                <p:cNvPr id="68" name="文本框 67">
                  <a:extLst>
                    <a:ext uri="{FF2B5EF4-FFF2-40B4-BE49-F238E27FC236}">
                      <a16:creationId xmlns:a16="http://schemas.microsoft.com/office/drawing/2014/main" id="{83DC5475-F89F-EBF0-15C3-28E02B7FC504}"/>
                    </a:ext>
                  </a:extLst>
                </p:cNvPr>
                <p:cNvSpPr txBox="1"/>
                <p:nvPr/>
              </p:nvSpPr>
              <p:spPr>
                <a:xfrm flipH="1">
                  <a:off x="6812280" y="5240109"/>
                  <a:ext cx="4845328" cy="633250"/>
                </a:xfrm>
                <a:prstGeom prst="rect">
                  <a:avLst/>
                </a:prstGeom>
                <a:noFill/>
              </p:spPr>
              <p:txBody>
                <a:bodyPr wrap="square" lIns="68580" tIns="34290" rIns="68580" bIns="34290" anchor="t" anchorCtr="0">
                  <a:sp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>
                    <a:lnSpc>
                      <a:spcPct val="130000"/>
                    </a:lnSpc>
                  </a:pPr>
                  <a:r>
                    <a:rPr kumimoji="1" lang="zh-CN" altLang="en-US" sz="1000" dirty="0">
                      <a:latin typeface="阿里巴巴普惠体" panose="00020600040101010101" pitchFamily="18" charset="-122"/>
                      <a:ea typeface="阿里巴巴普惠体" panose="00020600040101010101" pitchFamily="18" charset="-122"/>
                      <a:cs typeface="阿里巴巴普惠体" panose="00020600040101010101" pitchFamily="18" charset="-122"/>
                      <a:sym typeface="Arial" panose="020B0604020202020204" pitchFamily="34" charset="0"/>
                    </a:rPr>
                    <a:t>采用“</a:t>
                  </a:r>
                  <a:r>
                    <a:rPr kumimoji="1" lang="zh-CN" altLang="en-US" sz="1100" dirty="0">
                      <a:solidFill>
                        <a:srgbClr val="7D58BD"/>
                      </a:solidFill>
                      <a:latin typeface="阿里巴巴普惠体" panose="00020600040101010101" pitchFamily="18" charset="-122"/>
                      <a:ea typeface="阿里巴巴普惠体" panose="00020600040101010101" pitchFamily="18" charset="-122"/>
                      <a:cs typeface="阿里巴巴普惠体" panose="00020600040101010101" pitchFamily="18" charset="-122"/>
                      <a:sym typeface="Arial" panose="020B0604020202020204" pitchFamily="34" charset="0"/>
                    </a:rPr>
                    <a:t>静止</a:t>
                  </a:r>
                  <a:r>
                    <a:rPr kumimoji="1" lang="en-US" altLang="zh-CN" sz="1100" dirty="0">
                      <a:solidFill>
                        <a:srgbClr val="7D58BD"/>
                      </a:solidFill>
                      <a:latin typeface="阿里巴巴普惠体" panose="00020600040101010101" pitchFamily="18" charset="-122"/>
                      <a:ea typeface="阿里巴巴普惠体" panose="00020600040101010101" pitchFamily="18" charset="-122"/>
                      <a:cs typeface="阿里巴巴普惠体" panose="00020600040101010101" pitchFamily="18" charset="-122"/>
                      <a:sym typeface="Wingdings" panose="05000000000000000000" pitchFamily="2" charset="2"/>
                    </a:rPr>
                    <a:t></a:t>
                  </a:r>
                  <a:r>
                    <a:rPr kumimoji="1" lang="zh-CN" altLang="en-US" sz="1100" dirty="0">
                      <a:solidFill>
                        <a:srgbClr val="7D58BD"/>
                      </a:solidFill>
                      <a:latin typeface="阿里巴巴普惠体" panose="00020600040101010101" pitchFamily="18" charset="-122"/>
                      <a:ea typeface="阿里巴巴普惠体" panose="00020600040101010101" pitchFamily="18" charset="-122"/>
                      <a:cs typeface="阿里巴巴普惠体" panose="00020600040101010101" pitchFamily="18" charset="-122"/>
                      <a:sym typeface="Wingdings" panose="05000000000000000000" pitchFamily="2" charset="2"/>
                    </a:rPr>
                    <a:t>自动变化</a:t>
                  </a:r>
                  <a:r>
                    <a:rPr kumimoji="1" lang="en-US" altLang="zh-CN" sz="1100" dirty="0">
                      <a:solidFill>
                        <a:srgbClr val="7D58BD"/>
                      </a:solidFill>
                      <a:latin typeface="阿里巴巴普惠体" panose="00020600040101010101" pitchFamily="18" charset="-122"/>
                      <a:ea typeface="阿里巴巴普惠体" panose="00020600040101010101" pitchFamily="18" charset="-122"/>
                      <a:cs typeface="阿里巴巴普惠体" panose="00020600040101010101" pitchFamily="18" charset="-122"/>
                      <a:sym typeface="Wingdings" panose="05000000000000000000" pitchFamily="2" charset="2"/>
                    </a:rPr>
                    <a:t></a:t>
                  </a:r>
                  <a:r>
                    <a:rPr kumimoji="1" lang="zh-CN" altLang="en-US" sz="1100" dirty="0">
                      <a:solidFill>
                        <a:srgbClr val="7D58BD"/>
                      </a:solidFill>
                      <a:latin typeface="阿里巴巴普惠体" panose="00020600040101010101" pitchFamily="18" charset="-122"/>
                      <a:ea typeface="阿里巴巴普惠体" panose="00020600040101010101" pitchFamily="18" charset="-122"/>
                      <a:cs typeface="阿里巴巴普惠体" panose="00020600040101010101" pitchFamily="18" charset="-122"/>
                      <a:sym typeface="Wingdings" panose="05000000000000000000" pitchFamily="2" charset="2"/>
                    </a:rPr>
                    <a:t>外接输入变化</a:t>
                  </a:r>
                  <a:r>
                    <a:rPr kumimoji="1" lang="zh-CN" altLang="en-US" sz="1000" dirty="0">
                      <a:latin typeface="阿里巴巴普惠体" panose="00020600040101010101" pitchFamily="18" charset="-122"/>
                      <a:ea typeface="阿里巴巴普惠体" panose="00020600040101010101" pitchFamily="18" charset="-122"/>
                      <a:cs typeface="阿里巴巴普惠体" panose="00020600040101010101" pitchFamily="18" charset="-122"/>
                      <a:sym typeface="Arial" panose="020B0604020202020204" pitchFamily="34" charset="0"/>
                    </a:rPr>
                    <a:t>”的方式进行逐步调试代码，最后用</a:t>
                  </a:r>
                  <a:r>
                    <a:rPr kumimoji="1" lang="en-US" altLang="zh-CN" sz="1000" dirty="0">
                      <a:latin typeface="阿里巴巴普惠体" panose="00020600040101010101" pitchFamily="18" charset="-122"/>
                      <a:ea typeface="阿里巴巴普惠体" panose="00020600040101010101" pitchFamily="18" charset="-122"/>
                      <a:cs typeface="阿里巴巴普惠体" panose="00020600040101010101" pitchFamily="18" charset="-122"/>
                      <a:sym typeface="Arial" panose="020B0604020202020204" pitchFamily="34" charset="0"/>
                    </a:rPr>
                    <a:t>EGO1</a:t>
                  </a:r>
                  <a:r>
                    <a:rPr kumimoji="1" lang="zh-CN" altLang="en-US" sz="1000" dirty="0">
                      <a:latin typeface="阿里巴巴普惠体" panose="00020600040101010101" pitchFamily="18" charset="-122"/>
                      <a:ea typeface="阿里巴巴普惠体" panose="00020600040101010101" pitchFamily="18" charset="-122"/>
                      <a:cs typeface="阿里巴巴普惠体" panose="00020600040101010101" pitchFamily="18" charset="-122"/>
                      <a:sym typeface="Arial" panose="020B0604020202020204" pitchFamily="34" charset="0"/>
                    </a:rPr>
                    <a:t>来进行输入，可做到非常好的实时变化。</a:t>
                  </a:r>
                  <a:endParaRPr kumimoji="1" lang="en-US" altLang="zh-CN" sz="788" dirty="0">
                    <a:latin typeface="Calibri Light" panose="020F0302020204030204" pitchFamily="34" charset="0"/>
                    <a:ea typeface="微软雅黑 Light" panose="020B0502040204020203" pitchFamily="34" charset="-122"/>
                    <a:sym typeface="Arial" panose="020B0604020202020204" pitchFamily="34" charset="0"/>
                  </a:endParaRPr>
                </a:p>
              </p:txBody>
            </p:sp>
          </p:grpSp>
          <p:grpSp>
            <p:nvGrpSpPr>
              <p:cNvPr id="60" name="组合 59">
                <a:extLst>
                  <a:ext uri="{FF2B5EF4-FFF2-40B4-BE49-F238E27FC236}">
                    <a16:creationId xmlns:a16="http://schemas.microsoft.com/office/drawing/2014/main" id="{320A14E9-6858-938D-4E8F-33A03B714113}"/>
                  </a:ext>
                </a:extLst>
              </p:cNvPr>
              <p:cNvGrpSpPr/>
              <p:nvPr/>
            </p:nvGrpSpPr>
            <p:grpSpPr>
              <a:xfrm>
                <a:off x="3660146" y="1600199"/>
                <a:ext cx="1153307" cy="3985513"/>
                <a:chOff x="3660146" y="1600199"/>
                <a:chExt cx="1153307" cy="3985513"/>
              </a:xfrm>
            </p:grpSpPr>
            <p:cxnSp>
              <p:nvCxnSpPr>
                <p:cNvPr id="61" name="直接箭头连接符 60">
                  <a:extLst>
                    <a:ext uri="{FF2B5EF4-FFF2-40B4-BE49-F238E27FC236}">
                      <a16:creationId xmlns:a16="http://schemas.microsoft.com/office/drawing/2014/main" id="{3F488641-2808-A2E4-60C9-E946DFE9105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660146" y="3592956"/>
                  <a:ext cx="571068" cy="0"/>
                </a:xfrm>
                <a:prstGeom prst="straightConnector1">
                  <a:avLst/>
                </a:prstGeom>
                <a:ln w="12700">
                  <a:solidFill>
                    <a:srgbClr val="9B99BC">
                      <a:alpha val="50000"/>
                    </a:srgbClr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直接箭头连接符 61">
                  <a:extLst>
                    <a:ext uri="{FF2B5EF4-FFF2-40B4-BE49-F238E27FC236}">
                      <a16:creationId xmlns:a16="http://schemas.microsoft.com/office/drawing/2014/main" id="{4B43DC37-576B-4BBB-0591-6554A7151DF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234585" y="1600199"/>
                  <a:ext cx="0" cy="3985513"/>
                </a:xfrm>
                <a:prstGeom prst="straightConnector1">
                  <a:avLst/>
                </a:prstGeom>
                <a:ln w="12700">
                  <a:solidFill>
                    <a:srgbClr val="9B99BC">
                      <a:alpha val="50000"/>
                    </a:srgbClr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直接箭头连接符 62">
                  <a:extLst>
                    <a:ext uri="{FF2B5EF4-FFF2-40B4-BE49-F238E27FC236}">
                      <a16:creationId xmlns:a16="http://schemas.microsoft.com/office/drawing/2014/main" id="{D6A2AF8F-7AA8-D8E4-14E9-E5505186C3E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231214" y="1600199"/>
                  <a:ext cx="582239" cy="0"/>
                </a:xfrm>
                <a:prstGeom prst="straightConnector1">
                  <a:avLst/>
                </a:prstGeom>
                <a:ln w="12700">
                  <a:solidFill>
                    <a:srgbClr val="9B99BC">
                      <a:alpha val="50000"/>
                    </a:srgbClr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直接箭头连接符 63">
                  <a:extLst>
                    <a:ext uri="{FF2B5EF4-FFF2-40B4-BE49-F238E27FC236}">
                      <a16:creationId xmlns:a16="http://schemas.microsoft.com/office/drawing/2014/main" id="{E0145B17-8B02-1214-A670-66CED46F915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231214" y="5585712"/>
                  <a:ext cx="582239" cy="0"/>
                </a:xfrm>
                <a:prstGeom prst="straightConnector1">
                  <a:avLst/>
                </a:prstGeom>
                <a:ln w="12700">
                  <a:solidFill>
                    <a:srgbClr val="9B99BC">
                      <a:alpha val="50000"/>
                    </a:srgbClr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直接连接符 64">
                  <a:extLst>
                    <a:ext uri="{FF2B5EF4-FFF2-40B4-BE49-F238E27FC236}">
                      <a16:creationId xmlns:a16="http://schemas.microsoft.com/office/drawing/2014/main" id="{D4184B60-90B8-4444-0612-074CA7F11B82}"/>
                    </a:ext>
                  </a:extLst>
                </p:cNvPr>
                <p:cNvCxnSpPr>
                  <a:stCxn id="71" idx="1"/>
                </p:cNvCxnSpPr>
                <p:nvPr/>
              </p:nvCxnSpPr>
              <p:spPr>
                <a:xfrm flipH="1">
                  <a:off x="4231214" y="2931930"/>
                  <a:ext cx="582239" cy="6533"/>
                </a:xfrm>
                <a:prstGeom prst="line">
                  <a:avLst/>
                </a:prstGeom>
                <a:ln w="12700">
                  <a:solidFill>
                    <a:srgbClr val="9B99BC">
                      <a:alpha val="50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直接连接符 65">
                  <a:extLst>
                    <a:ext uri="{FF2B5EF4-FFF2-40B4-BE49-F238E27FC236}">
                      <a16:creationId xmlns:a16="http://schemas.microsoft.com/office/drawing/2014/main" id="{5697C9A5-ABE9-7069-2E35-05D76F666314}"/>
                    </a:ext>
                  </a:extLst>
                </p:cNvPr>
                <p:cNvCxnSpPr>
                  <a:stCxn id="69" idx="1"/>
                </p:cNvCxnSpPr>
                <p:nvPr/>
              </p:nvCxnSpPr>
              <p:spPr>
                <a:xfrm flipH="1" flipV="1">
                  <a:off x="4231214" y="4267200"/>
                  <a:ext cx="582239" cy="2314"/>
                </a:xfrm>
                <a:prstGeom prst="line">
                  <a:avLst/>
                </a:prstGeom>
                <a:ln w="12700">
                  <a:solidFill>
                    <a:srgbClr val="9B99BC">
                      <a:alpha val="50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54" name="矩形 53">
              <a:extLst>
                <a:ext uri="{FF2B5EF4-FFF2-40B4-BE49-F238E27FC236}">
                  <a16:creationId xmlns:a16="http://schemas.microsoft.com/office/drawing/2014/main" id="{0A6D1250-53C4-66BB-EDA3-24CC5FCE9CB4}"/>
                </a:ext>
              </a:extLst>
            </p:cNvPr>
            <p:cNvSpPr>
              <a:spLocks/>
            </p:cNvSpPr>
            <p:nvPr/>
          </p:nvSpPr>
          <p:spPr>
            <a:xfrm>
              <a:off x="1710425" y="562983"/>
              <a:ext cx="10858500" cy="46166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68580" tIns="34290" rIns="68580" bIns="34290" rtlCol="0" anchor="b" anchorCtr="0">
              <a:spAutoFit/>
            </a:bodyPr>
            <a:lstStyle/>
            <a:p>
              <a:pPr>
                <a:buSzPct val="25000"/>
              </a:pPr>
              <a:r>
                <a:rPr lang="en-US" altLang="zh-CN" sz="1800" b="1" spc="300" dirty="0">
                  <a:solidFill>
                    <a:srgbClr val="7D58BD"/>
                  </a:solidFill>
                  <a:ea typeface="汉仪润圆-45简" panose="00020600040101010101" pitchFamily="18" charset="-122"/>
                  <a:sym typeface="Arial" panose="020B0604020202020204" pitchFamily="34" charset="0"/>
                </a:rPr>
                <a:t>VGA</a:t>
              </a:r>
              <a:r>
                <a:rPr lang="zh-CN" altLang="en-US" sz="1800" b="1" spc="300" dirty="0">
                  <a:solidFill>
                    <a:srgbClr val="7D58BD"/>
                  </a:solidFill>
                  <a:ea typeface="汉仪润圆-45简" panose="00020600040101010101" pitchFamily="18" charset="-122"/>
                  <a:sym typeface="Arial" panose="020B0604020202020204" pitchFamily="34" charset="0"/>
                </a:rPr>
                <a:t>显示屏模块</a:t>
              </a:r>
              <a:endParaRPr lang="en-US" altLang="zh-CN" sz="1800" b="1" spc="300" dirty="0">
                <a:solidFill>
                  <a:srgbClr val="7D58BD"/>
                </a:solidFill>
                <a:ea typeface="汉仪润圆-45简" panose="00020600040101010101" pitchFamily="18" charset="-122"/>
                <a:sym typeface="Arial" panose="020B0604020202020204" pitchFamily="34" charset="0"/>
              </a:endParaRPr>
            </a:p>
          </p:txBody>
        </p:sp>
      </p:grpSp>
      <p:sp>
        <p:nvSpPr>
          <p:cNvPr id="75" name="任意多边形: 形状 74">
            <a:extLst>
              <a:ext uri="{FF2B5EF4-FFF2-40B4-BE49-F238E27FC236}">
                <a16:creationId xmlns:a16="http://schemas.microsoft.com/office/drawing/2014/main" id="{E254B4BA-BF22-F4A9-5B11-955D39968CCC}"/>
              </a:ext>
            </a:extLst>
          </p:cNvPr>
          <p:cNvSpPr/>
          <p:nvPr/>
        </p:nvSpPr>
        <p:spPr>
          <a:xfrm>
            <a:off x="423116" y="777697"/>
            <a:ext cx="419967" cy="402900"/>
          </a:xfrm>
          <a:custGeom>
            <a:avLst/>
            <a:gdLst>
              <a:gd name="T0" fmla="*/ 3331 w 3454"/>
              <a:gd name="T1" fmla="*/ 3347 h 3920"/>
              <a:gd name="T2" fmla="*/ 3454 w 3454"/>
              <a:gd name="T3" fmla="*/ 3220 h 3920"/>
              <a:gd name="T4" fmla="*/ 3454 w 3454"/>
              <a:gd name="T5" fmla="*/ 3167 h 3920"/>
              <a:gd name="T6" fmla="*/ 3331 w 3454"/>
              <a:gd name="T7" fmla="*/ 3040 h 3920"/>
              <a:gd name="T8" fmla="*/ 3098 w 3454"/>
              <a:gd name="T9" fmla="*/ 3040 h 3920"/>
              <a:gd name="T10" fmla="*/ 3005 w 3454"/>
              <a:gd name="T11" fmla="*/ 2947 h 3920"/>
              <a:gd name="T12" fmla="*/ 2858 w 3454"/>
              <a:gd name="T13" fmla="*/ 2947 h 3920"/>
              <a:gd name="T14" fmla="*/ 2766 w 3454"/>
              <a:gd name="T15" fmla="*/ 3028 h 3920"/>
              <a:gd name="T16" fmla="*/ 2733 w 3454"/>
              <a:gd name="T17" fmla="*/ 3027 h 3920"/>
              <a:gd name="T18" fmla="*/ 2482 w 3454"/>
              <a:gd name="T19" fmla="*/ 3027 h 3920"/>
              <a:gd name="T20" fmla="*/ 2237 w 3454"/>
              <a:gd name="T21" fmla="*/ 3213 h 3920"/>
              <a:gd name="T22" fmla="*/ 1467 w 3454"/>
              <a:gd name="T23" fmla="*/ 3213 h 3920"/>
              <a:gd name="T24" fmla="*/ 1467 w 3454"/>
              <a:gd name="T25" fmla="*/ 2160 h 3920"/>
              <a:gd name="T26" fmla="*/ 2334 w 3454"/>
              <a:gd name="T27" fmla="*/ 2160 h 3920"/>
              <a:gd name="T28" fmla="*/ 2534 w 3454"/>
              <a:gd name="T29" fmla="*/ 1960 h 3920"/>
              <a:gd name="T30" fmla="*/ 2534 w 3454"/>
              <a:gd name="T31" fmla="*/ 1822 h 3920"/>
              <a:gd name="T32" fmla="*/ 2360 w 3454"/>
              <a:gd name="T33" fmla="*/ 1625 h 3920"/>
              <a:gd name="T34" fmla="*/ 2360 w 3454"/>
              <a:gd name="T35" fmla="*/ 205 h 3920"/>
              <a:gd name="T36" fmla="*/ 2169 w 3454"/>
              <a:gd name="T37" fmla="*/ 0 h 3920"/>
              <a:gd name="T38" fmla="*/ 363 w 3454"/>
              <a:gd name="T39" fmla="*/ 0 h 3920"/>
              <a:gd name="T40" fmla="*/ 160 w 3454"/>
              <a:gd name="T41" fmla="*/ 205 h 3920"/>
              <a:gd name="T42" fmla="*/ 160 w 3454"/>
              <a:gd name="T43" fmla="*/ 1625 h 3920"/>
              <a:gd name="T44" fmla="*/ 0 w 3454"/>
              <a:gd name="T45" fmla="*/ 1822 h 3920"/>
              <a:gd name="T46" fmla="*/ 0 w 3454"/>
              <a:gd name="T47" fmla="*/ 1960 h 3920"/>
              <a:gd name="T48" fmla="*/ 199 w 3454"/>
              <a:gd name="T49" fmla="*/ 2160 h 3920"/>
              <a:gd name="T50" fmla="*/ 1067 w 3454"/>
              <a:gd name="T51" fmla="*/ 2160 h 3920"/>
              <a:gd name="T52" fmla="*/ 1067 w 3454"/>
              <a:gd name="T53" fmla="*/ 3316 h 3920"/>
              <a:gd name="T54" fmla="*/ 1361 w 3454"/>
              <a:gd name="T55" fmla="*/ 3613 h 3920"/>
              <a:gd name="T56" fmla="*/ 2234 w 3454"/>
              <a:gd name="T57" fmla="*/ 3613 h 3920"/>
              <a:gd name="T58" fmla="*/ 2482 w 3454"/>
              <a:gd name="T59" fmla="*/ 3813 h 3920"/>
              <a:gd name="T60" fmla="*/ 2733 w 3454"/>
              <a:gd name="T61" fmla="*/ 3813 h 3920"/>
              <a:gd name="T62" fmla="*/ 2760 w 3454"/>
              <a:gd name="T63" fmla="*/ 3816 h 3920"/>
              <a:gd name="T64" fmla="*/ 2760 w 3454"/>
              <a:gd name="T65" fmla="*/ 3827 h 3920"/>
              <a:gd name="T66" fmla="*/ 2858 w 3454"/>
              <a:gd name="T67" fmla="*/ 3920 h 3920"/>
              <a:gd name="T68" fmla="*/ 3005 w 3454"/>
              <a:gd name="T69" fmla="*/ 3920 h 3920"/>
              <a:gd name="T70" fmla="*/ 3094 w 3454"/>
              <a:gd name="T71" fmla="*/ 3827 h 3920"/>
              <a:gd name="T72" fmla="*/ 3094 w 3454"/>
              <a:gd name="T73" fmla="*/ 3787 h 3920"/>
              <a:gd name="T74" fmla="*/ 3331 w 3454"/>
              <a:gd name="T75" fmla="*/ 3787 h 3920"/>
              <a:gd name="T76" fmla="*/ 3454 w 3454"/>
              <a:gd name="T77" fmla="*/ 3660 h 3920"/>
              <a:gd name="T78" fmla="*/ 3454 w 3454"/>
              <a:gd name="T79" fmla="*/ 3607 h 3920"/>
              <a:gd name="T80" fmla="*/ 3331 w 3454"/>
              <a:gd name="T81" fmla="*/ 3480 h 3920"/>
              <a:gd name="T82" fmla="*/ 3094 w 3454"/>
              <a:gd name="T83" fmla="*/ 3480 h 3920"/>
              <a:gd name="T84" fmla="*/ 3094 w 3454"/>
              <a:gd name="T85" fmla="*/ 3347 h 3920"/>
              <a:gd name="T86" fmla="*/ 3331 w 3454"/>
              <a:gd name="T87" fmla="*/ 3347 h 3920"/>
              <a:gd name="T88" fmla="*/ 507 w 3454"/>
              <a:gd name="T89" fmla="*/ 360 h 3920"/>
              <a:gd name="T90" fmla="*/ 2014 w 3454"/>
              <a:gd name="T91" fmla="*/ 360 h 3920"/>
              <a:gd name="T92" fmla="*/ 2014 w 3454"/>
              <a:gd name="T93" fmla="*/ 1533 h 3920"/>
              <a:gd name="T94" fmla="*/ 507 w 3454"/>
              <a:gd name="T95" fmla="*/ 1533 h 3920"/>
              <a:gd name="T96" fmla="*/ 507 w 3454"/>
              <a:gd name="T97" fmla="*/ 360 h 39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3454" h="3920">
                <a:moveTo>
                  <a:pt x="3331" y="3347"/>
                </a:moveTo>
                <a:cubicBezTo>
                  <a:pt x="3401" y="3347"/>
                  <a:pt x="3454" y="3290"/>
                  <a:pt x="3454" y="3220"/>
                </a:cubicBezTo>
                <a:lnTo>
                  <a:pt x="3454" y="3167"/>
                </a:lnTo>
                <a:cubicBezTo>
                  <a:pt x="3454" y="3097"/>
                  <a:pt x="3401" y="3040"/>
                  <a:pt x="3331" y="3040"/>
                </a:cubicBezTo>
                <a:lnTo>
                  <a:pt x="3098" y="3040"/>
                </a:lnTo>
                <a:cubicBezTo>
                  <a:pt x="3098" y="2988"/>
                  <a:pt x="3056" y="2947"/>
                  <a:pt x="3005" y="2947"/>
                </a:cubicBezTo>
                <a:lnTo>
                  <a:pt x="2858" y="2947"/>
                </a:lnTo>
                <a:cubicBezTo>
                  <a:pt x="2811" y="2947"/>
                  <a:pt x="2772" y="2983"/>
                  <a:pt x="2766" y="3028"/>
                </a:cubicBezTo>
                <a:cubicBezTo>
                  <a:pt x="2755" y="3027"/>
                  <a:pt x="2744" y="3027"/>
                  <a:pt x="2733" y="3027"/>
                </a:cubicBezTo>
                <a:lnTo>
                  <a:pt x="2482" y="3027"/>
                </a:lnTo>
                <a:cubicBezTo>
                  <a:pt x="2365" y="3027"/>
                  <a:pt x="2266" y="3105"/>
                  <a:pt x="2237" y="3213"/>
                </a:cubicBezTo>
                <a:lnTo>
                  <a:pt x="1467" y="3213"/>
                </a:lnTo>
                <a:lnTo>
                  <a:pt x="1467" y="2160"/>
                </a:lnTo>
                <a:lnTo>
                  <a:pt x="2334" y="2160"/>
                </a:lnTo>
                <a:cubicBezTo>
                  <a:pt x="2444" y="2160"/>
                  <a:pt x="2534" y="2070"/>
                  <a:pt x="2534" y="1960"/>
                </a:cubicBezTo>
                <a:lnTo>
                  <a:pt x="2534" y="1822"/>
                </a:lnTo>
                <a:cubicBezTo>
                  <a:pt x="2534" y="1724"/>
                  <a:pt x="2454" y="1642"/>
                  <a:pt x="2360" y="1625"/>
                </a:cubicBezTo>
                <a:lnTo>
                  <a:pt x="2360" y="205"/>
                </a:lnTo>
                <a:cubicBezTo>
                  <a:pt x="2360" y="94"/>
                  <a:pt x="2279" y="0"/>
                  <a:pt x="2169" y="0"/>
                </a:cubicBezTo>
                <a:lnTo>
                  <a:pt x="363" y="0"/>
                </a:lnTo>
                <a:cubicBezTo>
                  <a:pt x="253" y="0"/>
                  <a:pt x="160" y="94"/>
                  <a:pt x="160" y="205"/>
                </a:cubicBezTo>
                <a:lnTo>
                  <a:pt x="160" y="1625"/>
                </a:lnTo>
                <a:cubicBezTo>
                  <a:pt x="67" y="1642"/>
                  <a:pt x="0" y="1724"/>
                  <a:pt x="0" y="1822"/>
                </a:cubicBezTo>
                <a:lnTo>
                  <a:pt x="0" y="1960"/>
                </a:lnTo>
                <a:cubicBezTo>
                  <a:pt x="0" y="2070"/>
                  <a:pt x="88" y="2160"/>
                  <a:pt x="199" y="2160"/>
                </a:cubicBezTo>
                <a:lnTo>
                  <a:pt x="1067" y="2160"/>
                </a:lnTo>
                <a:lnTo>
                  <a:pt x="1067" y="3316"/>
                </a:lnTo>
                <a:cubicBezTo>
                  <a:pt x="1067" y="3480"/>
                  <a:pt x="1201" y="3613"/>
                  <a:pt x="1361" y="3613"/>
                </a:cubicBezTo>
                <a:lnTo>
                  <a:pt x="2234" y="3613"/>
                </a:lnTo>
                <a:cubicBezTo>
                  <a:pt x="2256" y="3730"/>
                  <a:pt x="2359" y="3813"/>
                  <a:pt x="2482" y="3813"/>
                </a:cubicBezTo>
                <a:lnTo>
                  <a:pt x="2733" y="3813"/>
                </a:lnTo>
                <a:cubicBezTo>
                  <a:pt x="2744" y="3813"/>
                  <a:pt x="2760" y="3817"/>
                  <a:pt x="2760" y="3816"/>
                </a:cubicBezTo>
                <a:lnTo>
                  <a:pt x="2760" y="3827"/>
                </a:lnTo>
                <a:cubicBezTo>
                  <a:pt x="2760" y="3878"/>
                  <a:pt x="2807" y="3920"/>
                  <a:pt x="2858" y="3920"/>
                </a:cubicBezTo>
                <a:lnTo>
                  <a:pt x="3005" y="3920"/>
                </a:lnTo>
                <a:cubicBezTo>
                  <a:pt x="3056" y="3920"/>
                  <a:pt x="3094" y="3878"/>
                  <a:pt x="3094" y="3827"/>
                </a:cubicBezTo>
                <a:lnTo>
                  <a:pt x="3094" y="3787"/>
                </a:lnTo>
                <a:lnTo>
                  <a:pt x="3331" y="3787"/>
                </a:lnTo>
                <a:cubicBezTo>
                  <a:pt x="3401" y="3787"/>
                  <a:pt x="3454" y="3730"/>
                  <a:pt x="3454" y="3660"/>
                </a:cubicBezTo>
                <a:lnTo>
                  <a:pt x="3454" y="3607"/>
                </a:lnTo>
                <a:cubicBezTo>
                  <a:pt x="3454" y="3537"/>
                  <a:pt x="3401" y="3480"/>
                  <a:pt x="3331" y="3480"/>
                </a:cubicBezTo>
                <a:lnTo>
                  <a:pt x="3094" y="3480"/>
                </a:lnTo>
                <a:lnTo>
                  <a:pt x="3094" y="3347"/>
                </a:lnTo>
                <a:lnTo>
                  <a:pt x="3331" y="3347"/>
                </a:lnTo>
                <a:close/>
                <a:moveTo>
                  <a:pt x="507" y="360"/>
                </a:moveTo>
                <a:lnTo>
                  <a:pt x="2014" y="360"/>
                </a:lnTo>
                <a:lnTo>
                  <a:pt x="2014" y="1533"/>
                </a:lnTo>
                <a:lnTo>
                  <a:pt x="507" y="1533"/>
                </a:lnTo>
                <a:lnTo>
                  <a:pt x="507" y="360"/>
                </a:lnTo>
                <a:close/>
              </a:path>
            </a:pathLst>
          </a:custGeom>
          <a:solidFill>
            <a:srgbClr val="7D58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6" name="图片 75">
            <a:extLst>
              <a:ext uri="{FF2B5EF4-FFF2-40B4-BE49-F238E27FC236}">
                <a16:creationId xmlns:a16="http://schemas.microsoft.com/office/drawing/2014/main" id="{43D1D6B8-BF24-569B-31DC-5279AC2768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937" y="2122688"/>
            <a:ext cx="1420457" cy="195884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651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7FE7BA07-C37D-F176-CB2D-AC8BB8A4D8C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7425" r="25530"/>
          <a:stretch/>
        </p:blipFill>
        <p:spPr>
          <a:xfrm>
            <a:off x="4239491" y="2010349"/>
            <a:ext cx="3131127" cy="2884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684687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文本框 5">
            <a:extLst>
              <a:ext uri="{FF2B5EF4-FFF2-40B4-BE49-F238E27FC236}">
                <a16:creationId xmlns:a16="http://schemas.microsoft.com/office/drawing/2014/main" id="{F4DB33D8-94E7-4D34-9A8E-7A43BEDF7E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4511" y="183664"/>
            <a:ext cx="395492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fontAlgn="base">
              <a:spcBef>
                <a:spcPct val="0"/>
              </a:spcBef>
              <a:spcAft>
                <a:spcPct val="0"/>
              </a:spcAft>
              <a:defRPr sz="1800" b="1" spc="3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r>
              <a:rPr lang="zh-CN" altLang="en-US" dirty="0">
                <a:solidFill>
                  <a:srgbClr val="7D58BD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分而治之：显示模块与音乐模块</a:t>
            </a:r>
          </a:p>
        </p:txBody>
      </p: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F2EAA10C-B440-49A2-A87A-F05D436D6346}"/>
              </a:ext>
            </a:extLst>
          </p:cNvPr>
          <p:cNvCxnSpPr/>
          <p:nvPr/>
        </p:nvCxnSpPr>
        <p:spPr>
          <a:xfrm>
            <a:off x="1032788" y="522218"/>
            <a:ext cx="310126" cy="0"/>
          </a:xfrm>
          <a:prstGeom prst="line">
            <a:avLst/>
          </a:prstGeom>
          <a:ln w="19050">
            <a:solidFill>
              <a:srgbClr val="7E68A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2ECBA49A-48B3-4836-84D9-97E23F103B14}"/>
              </a:ext>
            </a:extLst>
          </p:cNvPr>
          <p:cNvGrpSpPr/>
          <p:nvPr/>
        </p:nvGrpSpPr>
        <p:grpSpPr>
          <a:xfrm>
            <a:off x="337511" y="183664"/>
            <a:ext cx="528375" cy="484787"/>
            <a:chOff x="1417110" y="1933669"/>
            <a:chExt cx="1827515" cy="1676757"/>
          </a:xfrm>
        </p:grpSpPr>
        <p:sp>
          <p:nvSpPr>
            <p:cNvPr id="32" name="椭圆 31">
              <a:extLst>
                <a:ext uri="{FF2B5EF4-FFF2-40B4-BE49-F238E27FC236}">
                  <a16:creationId xmlns:a16="http://schemas.microsoft.com/office/drawing/2014/main" id="{0C1F1D15-204C-40B7-868A-50AC4809589A}"/>
                </a:ext>
              </a:extLst>
            </p:cNvPr>
            <p:cNvSpPr/>
            <p:nvPr/>
          </p:nvSpPr>
          <p:spPr>
            <a:xfrm>
              <a:off x="1491775" y="1933669"/>
              <a:ext cx="1676757" cy="1676757"/>
            </a:xfrm>
            <a:prstGeom prst="ellips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33" name="椭圆 32">
              <a:extLst>
                <a:ext uri="{FF2B5EF4-FFF2-40B4-BE49-F238E27FC236}">
                  <a16:creationId xmlns:a16="http://schemas.microsoft.com/office/drawing/2014/main" id="{C91E9ED6-DA11-4782-967B-6753CDEB66FB}"/>
                </a:ext>
              </a:extLst>
            </p:cNvPr>
            <p:cNvSpPr/>
            <p:nvPr/>
          </p:nvSpPr>
          <p:spPr>
            <a:xfrm>
              <a:off x="1686851" y="2118291"/>
              <a:ext cx="1307513" cy="1307513"/>
            </a:xfrm>
            <a:prstGeom prst="ellipse">
              <a:avLst/>
            </a:prstGeom>
            <a:gradFill>
              <a:gsLst>
                <a:gs pos="100000">
                  <a:srgbClr val="9B99BC"/>
                </a:gs>
                <a:gs pos="0">
                  <a:srgbClr val="9A99B6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34" name="椭圆 33">
              <a:extLst>
                <a:ext uri="{FF2B5EF4-FFF2-40B4-BE49-F238E27FC236}">
                  <a16:creationId xmlns:a16="http://schemas.microsoft.com/office/drawing/2014/main" id="{3F95948F-771D-424B-B3AF-3DCDF86CB452}"/>
                </a:ext>
              </a:extLst>
            </p:cNvPr>
            <p:cNvSpPr/>
            <p:nvPr/>
          </p:nvSpPr>
          <p:spPr>
            <a:xfrm>
              <a:off x="2772931" y="1944597"/>
              <a:ext cx="390517" cy="390517"/>
            </a:xfrm>
            <a:prstGeom prst="ellipse">
              <a:avLst/>
            </a:prstGeom>
            <a:gradFill>
              <a:gsLst>
                <a:gs pos="100000">
                  <a:srgbClr val="9A99B6"/>
                </a:gs>
                <a:gs pos="0">
                  <a:srgbClr val="9A99B6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35" name="椭圆 34">
              <a:extLst>
                <a:ext uri="{FF2B5EF4-FFF2-40B4-BE49-F238E27FC236}">
                  <a16:creationId xmlns:a16="http://schemas.microsoft.com/office/drawing/2014/main" id="{ED69A2CE-885F-436F-872F-72FC49F21F94}"/>
                </a:ext>
              </a:extLst>
            </p:cNvPr>
            <p:cNvSpPr/>
            <p:nvPr/>
          </p:nvSpPr>
          <p:spPr>
            <a:xfrm>
              <a:off x="1417110" y="2261397"/>
              <a:ext cx="286781" cy="286781"/>
            </a:xfrm>
            <a:prstGeom prst="ellipse">
              <a:avLst/>
            </a:prstGeom>
            <a:gradFill>
              <a:gsLst>
                <a:gs pos="100000">
                  <a:srgbClr val="9B99BC"/>
                </a:gs>
                <a:gs pos="0">
                  <a:srgbClr val="9A99B6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36" name="椭圆 35">
              <a:extLst>
                <a:ext uri="{FF2B5EF4-FFF2-40B4-BE49-F238E27FC236}">
                  <a16:creationId xmlns:a16="http://schemas.microsoft.com/office/drawing/2014/main" id="{67D9309D-C037-47BF-8349-8095AC64DF52}"/>
                </a:ext>
              </a:extLst>
            </p:cNvPr>
            <p:cNvSpPr/>
            <p:nvPr/>
          </p:nvSpPr>
          <p:spPr>
            <a:xfrm>
              <a:off x="1686851" y="3308201"/>
              <a:ext cx="220530" cy="220530"/>
            </a:xfrm>
            <a:prstGeom prst="ellipse">
              <a:avLst/>
            </a:prstGeom>
            <a:gradFill>
              <a:gsLst>
                <a:gs pos="100000">
                  <a:srgbClr val="9A99B6"/>
                </a:gs>
                <a:gs pos="0">
                  <a:srgbClr val="9A99B6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717A318C-4776-4E7A-A645-0671A63B39D0}"/>
                </a:ext>
              </a:extLst>
            </p:cNvPr>
            <p:cNvSpPr/>
            <p:nvPr/>
          </p:nvSpPr>
          <p:spPr>
            <a:xfrm>
              <a:off x="3016329" y="2979248"/>
              <a:ext cx="228296" cy="228296"/>
            </a:xfrm>
            <a:prstGeom prst="ellipse">
              <a:avLst/>
            </a:prstGeom>
            <a:gradFill>
              <a:gsLst>
                <a:gs pos="100000">
                  <a:srgbClr val="9B99BC"/>
                </a:gs>
                <a:gs pos="0">
                  <a:srgbClr val="9A99B6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</p:grpSp>
      <p:sp>
        <p:nvSpPr>
          <p:cNvPr id="38" name="文本框 5">
            <a:extLst>
              <a:ext uri="{FF2B5EF4-FFF2-40B4-BE49-F238E27FC236}">
                <a16:creationId xmlns:a16="http://schemas.microsoft.com/office/drawing/2014/main" id="{2BC42D78-6956-4567-9E0A-754BE15D3F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0024" y="278417"/>
            <a:ext cx="36420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2" name="图形 51">
            <a:extLst>
              <a:ext uri="{FF2B5EF4-FFF2-40B4-BE49-F238E27FC236}">
                <a16:creationId xmlns:a16="http://schemas.microsoft.com/office/drawing/2014/main" id="{2E1788FF-1BD3-4EA7-9C6F-847D2BDCDF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67396" y="229955"/>
            <a:ext cx="1538937" cy="426815"/>
          </a:xfrm>
          <a:prstGeom prst="rect">
            <a:avLst/>
          </a:prstGeom>
        </p:spPr>
      </p:pic>
      <p:grpSp>
        <p:nvGrpSpPr>
          <p:cNvPr id="51" name="组合 50">
            <a:extLst>
              <a:ext uri="{FF2B5EF4-FFF2-40B4-BE49-F238E27FC236}">
                <a16:creationId xmlns:a16="http://schemas.microsoft.com/office/drawing/2014/main" id="{4A0FB45C-A40C-6EC5-73C9-776A83971182}"/>
              </a:ext>
            </a:extLst>
          </p:cNvPr>
          <p:cNvGrpSpPr/>
          <p:nvPr/>
        </p:nvGrpSpPr>
        <p:grpSpPr>
          <a:xfrm>
            <a:off x="1032788" y="806023"/>
            <a:ext cx="8143875" cy="4048241"/>
            <a:chOff x="1710425" y="562983"/>
            <a:chExt cx="10858500" cy="5397652"/>
          </a:xfrm>
        </p:grpSpPr>
        <p:grpSp>
          <p:nvGrpSpPr>
            <p:cNvPr id="53" name="组合 52">
              <a:extLst>
                <a:ext uri="{FF2B5EF4-FFF2-40B4-BE49-F238E27FC236}">
                  <a16:creationId xmlns:a16="http://schemas.microsoft.com/office/drawing/2014/main" id="{9FF20490-A245-C2AE-FB9F-845CDA8CFFCF}"/>
                </a:ext>
              </a:extLst>
            </p:cNvPr>
            <p:cNvGrpSpPr/>
            <p:nvPr/>
          </p:nvGrpSpPr>
          <p:grpSpPr>
            <a:xfrm>
              <a:off x="3151696" y="1236188"/>
              <a:ext cx="7997462" cy="4724447"/>
              <a:chOff x="3660146" y="1204710"/>
              <a:chExt cx="7997462" cy="4724447"/>
            </a:xfrm>
          </p:grpSpPr>
          <p:grpSp>
            <p:nvGrpSpPr>
              <p:cNvPr id="55" name="组合 54">
                <a:extLst>
                  <a:ext uri="{FF2B5EF4-FFF2-40B4-BE49-F238E27FC236}">
                    <a16:creationId xmlns:a16="http://schemas.microsoft.com/office/drawing/2014/main" id="{E53708DB-E387-B120-2235-1457E5DEF740}"/>
                  </a:ext>
                </a:extLst>
              </p:cNvPr>
              <p:cNvGrpSpPr/>
              <p:nvPr/>
            </p:nvGrpSpPr>
            <p:grpSpPr>
              <a:xfrm>
                <a:off x="4813453" y="1204710"/>
                <a:ext cx="6770260" cy="711696"/>
                <a:chOff x="4813453" y="1204710"/>
                <a:chExt cx="6770260" cy="711696"/>
              </a:xfrm>
            </p:grpSpPr>
            <p:sp>
              <p:nvSpPr>
                <p:cNvPr id="73" name="矩形: 圆角 72">
                  <a:extLst>
                    <a:ext uri="{FF2B5EF4-FFF2-40B4-BE49-F238E27FC236}">
                      <a16:creationId xmlns:a16="http://schemas.microsoft.com/office/drawing/2014/main" id="{2F2524A2-97B6-52E1-0C16-613D500BBCCC}"/>
                    </a:ext>
                  </a:extLst>
                </p:cNvPr>
                <p:cNvSpPr/>
                <p:nvPr/>
              </p:nvSpPr>
              <p:spPr bwMode="auto">
                <a:xfrm>
                  <a:off x="4813453" y="1272287"/>
                  <a:ext cx="1893945" cy="644119"/>
                </a:xfrm>
                <a:prstGeom prst="roundRect">
                  <a:avLst/>
                </a:prstGeom>
                <a:solidFill>
                  <a:srgbClr val="7D58BD"/>
                </a:solidFill>
                <a:ln w="19050">
                  <a:noFill/>
                  <a:round/>
                  <a:headEnd/>
                  <a:tailEnd/>
                </a:ln>
              </p:spPr>
              <p:txBody>
                <a:bodyPr vert="horz" wrap="square" lIns="68580" tIns="34290" rIns="68580" bIns="34290" anchor="ctr" anchorCtr="1" compatLnSpc="1">
                  <a:prstTxWarp prst="textNoShape">
                    <a:avLst/>
                  </a:prstTxWarp>
                  <a:normAutofit/>
                </a:bodyPr>
                <a:lstStyle/>
                <a:p>
                  <a:pPr algn="ctr"/>
                  <a:r>
                    <a:rPr lang="en-US" altLang="zh-CN" sz="1013" b="1" dirty="0">
                      <a:solidFill>
                        <a:schemeClr val="bg1"/>
                      </a:solidFill>
                      <a:latin typeface="阿里巴巴普惠体" panose="00020600040101010101" pitchFamily="18" charset="-122"/>
                      <a:ea typeface="阿里巴巴普惠体" panose="00020600040101010101" pitchFamily="18" charset="-122"/>
                      <a:cs typeface="阿里巴巴普惠体" panose="00020600040101010101" pitchFamily="18" charset="-122"/>
                    </a:rPr>
                    <a:t>VGA</a:t>
                  </a:r>
                  <a:r>
                    <a:rPr lang="zh-CN" altLang="en-US" sz="1013" b="1" dirty="0">
                      <a:solidFill>
                        <a:schemeClr val="bg1"/>
                      </a:solidFill>
                      <a:latin typeface="阿里巴巴普惠体" panose="00020600040101010101" pitchFamily="18" charset="-122"/>
                      <a:ea typeface="阿里巴巴普惠体" panose="00020600040101010101" pitchFamily="18" charset="-122"/>
                      <a:cs typeface="阿里巴巴普惠体" panose="00020600040101010101" pitchFamily="18" charset="-122"/>
                    </a:rPr>
                    <a:t>传输原理</a:t>
                  </a:r>
                </a:p>
              </p:txBody>
            </p:sp>
            <p:sp>
              <p:nvSpPr>
                <p:cNvPr id="74" name="文本框 73">
                  <a:extLst>
                    <a:ext uri="{FF2B5EF4-FFF2-40B4-BE49-F238E27FC236}">
                      <a16:creationId xmlns:a16="http://schemas.microsoft.com/office/drawing/2014/main" id="{54DC741E-7F95-85D1-5F40-F93A908261B8}"/>
                    </a:ext>
                  </a:extLst>
                </p:cNvPr>
                <p:cNvSpPr txBox="1"/>
                <p:nvPr/>
              </p:nvSpPr>
              <p:spPr>
                <a:xfrm flipH="1">
                  <a:off x="6812280" y="1204710"/>
                  <a:ext cx="4771433" cy="633934"/>
                </a:xfrm>
                <a:prstGeom prst="rect">
                  <a:avLst/>
                </a:prstGeom>
                <a:noFill/>
              </p:spPr>
              <p:txBody>
                <a:bodyPr wrap="square" lIns="68580" tIns="34290" rIns="68580" bIns="34290" anchor="t" anchorCtr="0">
                  <a:sp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>
                    <a:lnSpc>
                      <a:spcPct val="130000"/>
                    </a:lnSpc>
                  </a:pPr>
                  <a:r>
                    <a:rPr kumimoji="1" lang="zh-CN" altLang="en-US" sz="1000" dirty="0">
                      <a:latin typeface="阿里巴巴普惠体" panose="00020600040101010101" pitchFamily="18" charset="-122"/>
                      <a:ea typeface="阿里巴巴普惠体" panose="00020600040101010101" pitchFamily="18" charset="-122"/>
                      <a:cs typeface="阿里巴巴普惠体" panose="00020600040101010101" pitchFamily="18" charset="-122"/>
                      <a:sym typeface="Arial" panose="020B0604020202020204" pitchFamily="34" charset="0"/>
                    </a:rPr>
                    <a:t>原理很简单，八字口诀，</a:t>
                  </a:r>
                  <a:r>
                    <a:rPr kumimoji="1" lang="zh-CN" altLang="en-US" sz="1100" dirty="0">
                      <a:solidFill>
                        <a:srgbClr val="7D58BD"/>
                      </a:solidFill>
                      <a:latin typeface="阿里巴巴普惠体" panose="00020600040101010101" pitchFamily="18" charset="-122"/>
                      <a:ea typeface="阿里巴巴普惠体" panose="00020600040101010101" pitchFamily="18" charset="-122"/>
                      <a:cs typeface="阿里巴巴普惠体" panose="00020600040101010101" pitchFamily="18" charset="-122"/>
                      <a:sym typeface="Arial" panose="020B0604020202020204" pitchFamily="34" charset="0"/>
                    </a:rPr>
                    <a:t>“从左到右，从上到下”</a:t>
                  </a:r>
                  <a:r>
                    <a:rPr kumimoji="1" lang="zh-CN" altLang="en-US" sz="1000" dirty="0">
                      <a:latin typeface="阿里巴巴普惠体" panose="00020600040101010101" pitchFamily="18" charset="-122"/>
                      <a:ea typeface="阿里巴巴普惠体" panose="00020600040101010101" pitchFamily="18" charset="-122"/>
                      <a:cs typeface="阿里巴巴普惠体" panose="00020600040101010101" pitchFamily="18" charset="-122"/>
                      <a:sym typeface="Arial" panose="020B0604020202020204" pitchFamily="34" charset="0"/>
                    </a:rPr>
                    <a:t>，通过遍历的手段对每个像素点进行颜色的赋值，最后得到整个画面。</a:t>
                  </a:r>
                  <a:endParaRPr kumimoji="1" lang="en-US" altLang="zh-CN" sz="1000" dirty="0"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  <a:sym typeface="Arial" panose="020B0604020202020204" pitchFamily="34" charset="0"/>
                  </a:endParaRPr>
                </a:p>
              </p:txBody>
            </p:sp>
          </p:grpSp>
          <p:grpSp>
            <p:nvGrpSpPr>
              <p:cNvPr id="56" name="组合 55">
                <a:extLst>
                  <a:ext uri="{FF2B5EF4-FFF2-40B4-BE49-F238E27FC236}">
                    <a16:creationId xmlns:a16="http://schemas.microsoft.com/office/drawing/2014/main" id="{BC29AA22-ADF1-BCF1-4380-6454B83BD27E}"/>
                  </a:ext>
                </a:extLst>
              </p:cNvPr>
              <p:cNvGrpSpPr/>
              <p:nvPr/>
            </p:nvGrpSpPr>
            <p:grpSpPr>
              <a:xfrm>
                <a:off x="4813453" y="2360949"/>
                <a:ext cx="6744190" cy="1167415"/>
                <a:chOff x="4813453" y="2360949"/>
                <a:chExt cx="6744190" cy="1167415"/>
              </a:xfrm>
            </p:grpSpPr>
            <p:sp>
              <p:nvSpPr>
                <p:cNvPr id="71" name="矩形: 圆角 70">
                  <a:extLst>
                    <a:ext uri="{FF2B5EF4-FFF2-40B4-BE49-F238E27FC236}">
                      <a16:creationId xmlns:a16="http://schemas.microsoft.com/office/drawing/2014/main" id="{827AE766-96FA-424C-F296-CD7AC4DB15D0}"/>
                    </a:ext>
                  </a:extLst>
                </p:cNvPr>
                <p:cNvSpPr/>
                <p:nvPr/>
              </p:nvSpPr>
              <p:spPr bwMode="auto">
                <a:xfrm>
                  <a:off x="4813453" y="2609870"/>
                  <a:ext cx="1893945" cy="644119"/>
                </a:xfrm>
                <a:prstGeom prst="roundRect">
                  <a:avLst/>
                </a:prstGeom>
                <a:solidFill>
                  <a:srgbClr val="C8BBE2"/>
                </a:solidFill>
                <a:ln w="19050">
                  <a:noFill/>
                  <a:round/>
                  <a:headEnd/>
                  <a:tailEnd/>
                </a:ln>
              </p:spPr>
              <p:txBody>
                <a:bodyPr vert="horz" wrap="square" lIns="68580" tIns="34290" rIns="68580" bIns="34290" anchor="ctr" anchorCtr="1" compatLnSpc="1">
                  <a:prstTxWarp prst="textNoShape">
                    <a:avLst/>
                  </a:prstTxWarp>
                  <a:normAutofit/>
                </a:bodyPr>
                <a:lstStyle/>
                <a:p>
                  <a:pPr algn="ctr"/>
                  <a:r>
                    <a:rPr lang="zh-CN" altLang="en-US" sz="1013" b="1" dirty="0">
                      <a:solidFill>
                        <a:srgbClr val="7D58BD"/>
                      </a:solidFill>
                      <a:latin typeface="阿里巴巴普惠体" panose="00020600040101010101" pitchFamily="18" charset="-122"/>
                      <a:ea typeface="阿里巴巴普惠体" panose="00020600040101010101" pitchFamily="18" charset="-122"/>
                      <a:cs typeface="阿里巴巴普惠体" panose="00020600040101010101" pitchFamily="18" charset="-122"/>
                    </a:rPr>
                    <a:t>刷新率频率匹配</a:t>
                  </a:r>
                </a:p>
              </p:txBody>
            </p:sp>
            <p:sp>
              <p:nvSpPr>
                <p:cNvPr id="72" name="文本框 71">
                  <a:extLst>
                    <a:ext uri="{FF2B5EF4-FFF2-40B4-BE49-F238E27FC236}">
                      <a16:creationId xmlns:a16="http://schemas.microsoft.com/office/drawing/2014/main" id="{283B6B21-BD42-2F1F-7238-42B47AB5FF86}"/>
                    </a:ext>
                  </a:extLst>
                </p:cNvPr>
                <p:cNvSpPr txBox="1"/>
                <p:nvPr/>
              </p:nvSpPr>
              <p:spPr>
                <a:xfrm flipH="1">
                  <a:off x="6786218" y="2360949"/>
                  <a:ext cx="4771425" cy="1167415"/>
                </a:xfrm>
                <a:prstGeom prst="rect">
                  <a:avLst/>
                </a:prstGeom>
                <a:noFill/>
              </p:spPr>
              <p:txBody>
                <a:bodyPr wrap="square" lIns="68580" tIns="34290" rIns="68580" bIns="34290" anchor="t" anchorCtr="0">
                  <a:sp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>
                    <a:lnSpc>
                      <a:spcPct val="130000"/>
                    </a:lnSpc>
                  </a:pPr>
                  <a:r>
                    <a:rPr kumimoji="1" lang="zh-CN" altLang="en-US" sz="1000" dirty="0">
                      <a:latin typeface="阿里巴巴普惠体" panose="00020600040101010101" pitchFamily="18" charset="-122"/>
                      <a:ea typeface="阿里巴巴普惠体" panose="00020600040101010101" pitchFamily="18" charset="-122"/>
                      <a:cs typeface="阿里巴巴普惠体" panose="00020600040101010101" pitchFamily="18" charset="-122"/>
                      <a:sym typeface="Arial" panose="020B0604020202020204" pitchFamily="34" charset="0"/>
                    </a:rPr>
                    <a:t>前期大部分的时间都花在了</a:t>
                  </a:r>
                  <a:r>
                    <a:rPr kumimoji="1" lang="zh-CN" altLang="en-US" sz="1100" dirty="0">
                      <a:solidFill>
                        <a:srgbClr val="7D58BD"/>
                      </a:solidFill>
                      <a:latin typeface="阿里巴巴普惠体" panose="00020600040101010101" pitchFamily="18" charset="-122"/>
                      <a:ea typeface="阿里巴巴普惠体" panose="00020600040101010101" pitchFamily="18" charset="-122"/>
                      <a:cs typeface="阿里巴巴普惠体" panose="00020600040101010101" pitchFamily="18" charset="-122"/>
                      <a:sym typeface="Arial" panose="020B0604020202020204" pitchFamily="34" charset="0"/>
                    </a:rPr>
                    <a:t>刷新率</a:t>
                  </a:r>
                  <a:r>
                    <a:rPr kumimoji="1" lang="zh-CN" altLang="en-US" sz="1000" dirty="0">
                      <a:latin typeface="阿里巴巴普惠体" panose="00020600040101010101" pitchFamily="18" charset="-122"/>
                      <a:ea typeface="阿里巴巴普惠体" panose="00020600040101010101" pitchFamily="18" charset="-122"/>
                      <a:cs typeface="阿里巴巴普惠体" panose="00020600040101010101" pitchFamily="18" charset="-122"/>
                      <a:sym typeface="Arial" panose="020B0604020202020204" pitchFamily="34" charset="0"/>
                    </a:rPr>
                    <a:t>和</a:t>
                  </a:r>
                  <a:r>
                    <a:rPr kumimoji="1" lang="zh-CN" altLang="en-US" sz="1100" dirty="0">
                      <a:solidFill>
                        <a:srgbClr val="7D58BD"/>
                      </a:solidFill>
                      <a:latin typeface="阿里巴巴普惠体" panose="00020600040101010101" pitchFamily="18" charset="-122"/>
                      <a:ea typeface="阿里巴巴普惠体" panose="00020600040101010101" pitchFamily="18" charset="-122"/>
                      <a:cs typeface="阿里巴巴普惠体" panose="00020600040101010101" pitchFamily="18" charset="-122"/>
                      <a:sym typeface="Arial" panose="020B0604020202020204" pitchFamily="34" charset="0"/>
                    </a:rPr>
                    <a:t>像素数</a:t>
                  </a:r>
                  <a:r>
                    <a:rPr kumimoji="1" lang="zh-CN" altLang="en-US" sz="1000" dirty="0">
                      <a:latin typeface="阿里巴巴普惠体" panose="00020600040101010101" pitchFamily="18" charset="-122"/>
                      <a:ea typeface="阿里巴巴普惠体" panose="00020600040101010101" pitchFamily="18" charset="-122"/>
                      <a:cs typeface="阿里巴巴普惠体" panose="00020600040101010101" pitchFamily="18" charset="-122"/>
                      <a:sym typeface="Arial" panose="020B0604020202020204" pitchFamily="34" charset="0"/>
                    </a:rPr>
                    <a:t>的匹配调整上面，匹配不好就会造成“</a:t>
                  </a:r>
                  <a:r>
                    <a:rPr kumimoji="1" lang="en-US" altLang="zh-CN" sz="1000" dirty="0">
                      <a:latin typeface="阿里巴巴普惠体" panose="00020600040101010101" pitchFamily="18" charset="-122"/>
                      <a:ea typeface="阿里巴巴普惠体" panose="00020600040101010101" pitchFamily="18" charset="-122"/>
                      <a:cs typeface="阿里巴巴普惠体" panose="00020600040101010101" pitchFamily="18" charset="-122"/>
                      <a:sym typeface="Arial" panose="020B0604020202020204" pitchFamily="34" charset="0"/>
                    </a:rPr>
                    <a:t>NO SIGNAL</a:t>
                  </a:r>
                  <a:r>
                    <a:rPr kumimoji="1" lang="zh-CN" altLang="en-US" sz="1000" dirty="0">
                      <a:latin typeface="阿里巴巴普惠体" panose="00020600040101010101" pitchFamily="18" charset="-122"/>
                      <a:ea typeface="阿里巴巴普惠体" panose="00020600040101010101" pitchFamily="18" charset="-122"/>
                      <a:cs typeface="阿里巴巴普惠体" panose="00020600040101010101" pitchFamily="18" charset="-122"/>
                      <a:sym typeface="Arial" panose="020B0604020202020204" pitchFamily="34" charset="0"/>
                    </a:rPr>
                    <a:t>”或者“</a:t>
                  </a:r>
                  <a:r>
                    <a:rPr kumimoji="1" lang="en-US" altLang="zh-CN" sz="1000" dirty="0">
                      <a:latin typeface="阿里巴巴普惠体" panose="00020600040101010101" pitchFamily="18" charset="-122"/>
                      <a:ea typeface="阿里巴巴普惠体" panose="00020600040101010101" pitchFamily="18" charset="-122"/>
                      <a:cs typeface="阿里巴巴普惠体" panose="00020600040101010101" pitchFamily="18" charset="-122"/>
                      <a:sym typeface="Arial" panose="020B0604020202020204" pitchFamily="34" charset="0"/>
                    </a:rPr>
                    <a:t>OUT OF RANGE</a:t>
                  </a:r>
                  <a:r>
                    <a:rPr kumimoji="1" lang="zh-CN" altLang="en-US" sz="1000" dirty="0">
                      <a:latin typeface="阿里巴巴普惠体" panose="00020600040101010101" pitchFamily="18" charset="-122"/>
                      <a:ea typeface="阿里巴巴普惠体" panose="00020600040101010101" pitchFamily="18" charset="-122"/>
                      <a:cs typeface="阿里巴巴普惠体" panose="00020600040101010101" pitchFamily="18" charset="-122"/>
                      <a:sym typeface="Arial" panose="020B0604020202020204" pitchFamily="34" charset="0"/>
                    </a:rPr>
                    <a:t>”。</a:t>
                  </a:r>
                  <a:endParaRPr kumimoji="1" lang="en-US" altLang="zh-CN" sz="1000" dirty="0"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  <a:sym typeface="Arial" panose="020B0604020202020204" pitchFamily="34" charset="0"/>
                  </a:endParaRPr>
                </a:p>
                <a:p>
                  <a:pPr>
                    <a:lnSpc>
                      <a:spcPct val="130000"/>
                    </a:lnSpc>
                  </a:pPr>
                  <a:r>
                    <a:rPr kumimoji="1" lang="zh-CN" altLang="en-US" sz="1000" dirty="0">
                      <a:latin typeface="阿里巴巴普惠体" panose="00020600040101010101" pitchFamily="18" charset="-122"/>
                      <a:ea typeface="阿里巴巴普惠体" panose="00020600040101010101" pitchFamily="18" charset="-122"/>
                      <a:cs typeface="阿里巴巴普惠体" panose="00020600040101010101" pitchFamily="18" charset="-122"/>
                      <a:sym typeface="Arial" panose="020B0604020202020204" pitchFamily="34" charset="0"/>
                    </a:rPr>
                    <a:t>并且如果直接采用</a:t>
                  </a:r>
                  <a:r>
                    <a:rPr kumimoji="1" lang="en-US" altLang="zh-CN" sz="1000" dirty="0">
                      <a:latin typeface="阿里巴巴普惠体" panose="00020600040101010101" pitchFamily="18" charset="-122"/>
                      <a:ea typeface="阿里巴巴普惠体" panose="00020600040101010101" pitchFamily="18" charset="-122"/>
                      <a:cs typeface="阿里巴巴普惠体" panose="00020600040101010101" pitchFamily="18" charset="-122"/>
                      <a:sym typeface="Arial" panose="020B0604020202020204" pitchFamily="34" charset="0"/>
                    </a:rPr>
                    <a:t>100MHz</a:t>
                  </a:r>
                  <a:r>
                    <a:rPr kumimoji="1" lang="zh-CN" altLang="en-US" sz="1000" dirty="0">
                      <a:latin typeface="阿里巴巴普惠体" panose="00020600040101010101" pitchFamily="18" charset="-122"/>
                      <a:ea typeface="阿里巴巴普惠体" panose="00020600040101010101" pitchFamily="18" charset="-122"/>
                      <a:cs typeface="阿里巴巴普惠体" panose="00020600040101010101" pitchFamily="18" charset="-122"/>
                      <a:sym typeface="Arial" panose="020B0604020202020204" pitchFamily="34" charset="0"/>
                    </a:rPr>
                    <a:t>，会造成很大的资源浪费，因此需要外加时钟。</a:t>
                  </a:r>
                  <a:endParaRPr kumimoji="1" lang="en-US" altLang="zh-CN" sz="1000" dirty="0"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  <a:sym typeface="Arial" panose="020B0604020202020204" pitchFamily="34" charset="0"/>
                  </a:endParaRPr>
                </a:p>
              </p:txBody>
            </p:sp>
          </p:grpSp>
          <p:grpSp>
            <p:nvGrpSpPr>
              <p:cNvPr id="57" name="组合 56">
                <a:extLst>
                  <a:ext uri="{FF2B5EF4-FFF2-40B4-BE49-F238E27FC236}">
                    <a16:creationId xmlns:a16="http://schemas.microsoft.com/office/drawing/2014/main" id="{11A785E8-D767-0878-7024-DEA773121CE1}"/>
                  </a:ext>
                </a:extLst>
              </p:cNvPr>
              <p:cNvGrpSpPr/>
              <p:nvPr/>
            </p:nvGrpSpPr>
            <p:grpSpPr>
              <a:xfrm>
                <a:off x="4813453" y="3912283"/>
                <a:ext cx="6616545" cy="679290"/>
                <a:chOff x="4813453" y="3912283"/>
                <a:chExt cx="6616545" cy="679290"/>
              </a:xfrm>
            </p:grpSpPr>
            <p:sp>
              <p:nvSpPr>
                <p:cNvPr id="69" name="矩形: 圆角 68">
                  <a:extLst>
                    <a:ext uri="{FF2B5EF4-FFF2-40B4-BE49-F238E27FC236}">
                      <a16:creationId xmlns:a16="http://schemas.microsoft.com/office/drawing/2014/main" id="{9BB876F0-4FB0-089D-5D23-C59CDABC4FA4}"/>
                    </a:ext>
                  </a:extLst>
                </p:cNvPr>
                <p:cNvSpPr/>
                <p:nvPr/>
              </p:nvSpPr>
              <p:spPr bwMode="auto">
                <a:xfrm>
                  <a:off x="4813453" y="3947454"/>
                  <a:ext cx="1893945" cy="644119"/>
                </a:xfrm>
                <a:prstGeom prst="roundRect">
                  <a:avLst/>
                </a:prstGeom>
                <a:solidFill>
                  <a:srgbClr val="877BB1"/>
                </a:solidFill>
                <a:ln w="19050">
                  <a:noFill/>
                  <a:round/>
                  <a:headEnd/>
                  <a:tailEnd/>
                </a:ln>
              </p:spPr>
              <p:txBody>
                <a:bodyPr vert="horz" wrap="square" lIns="68580" tIns="34290" rIns="68580" bIns="34290" anchor="ctr" anchorCtr="1" compatLnSpc="1">
                  <a:prstTxWarp prst="textNoShape">
                    <a:avLst/>
                  </a:prstTxWarp>
                  <a:normAutofit/>
                </a:bodyPr>
                <a:lstStyle/>
                <a:p>
                  <a:pPr algn="ctr"/>
                  <a:r>
                    <a:rPr lang="zh-CN" altLang="en-US" sz="1013" b="1" dirty="0">
                      <a:solidFill>
                        <a:schemeClr val="bg1"/>
                      </a:solidFill>
                      <a:latin typeface="阿里巴巴普惠体" panose="00020600040101010101" pitchFamily="18" charset="-122"/>
                      <a:ea typeface="阿里巴巴普惠体" panose="00020600040101010101" pitchFamily="18" charset="-122"/>
                      <a:cs typeface="阿里巴巴普惠体" panose="00020600040101010101" pitchFamily="18" charset="-122"/>
                    </a:rPr>
                    <a:t>绘制方法</a:t>
                  </a:r>
                </a:p>
              </p:txBody>
            </p:sp>
            <p:sp>
              <p:nvSpPr>
                <p:cNvPr id="70" name="文本框 69">
                  <a:extLst>
                    <a:ext uri="{FF2B5EF4-FFF2-40B4-BE49-F238E27FC236}">
                      <a16:creationId xmlns:a16="http://schemas.microsoft.com/office/drawing/2014/main" id="{F94F6084-F77B-312A-908B-7872E11F85E3}"/>
                    </a:ext>
                  </a:extLst>
                </p:cNvPr>
                <p:cNvSpPr txBox="1"/>
                <p:nvPr/>
              </p:nvSpPr>
              <p:spPr>
                <a:xfrm flipH="1">
                  <a:off x="6812280" y="3912283"/>
                  <a:ext cx="4617718" cy="633250"/>
                </a:xfrm>
                <a:prstGeom prst="rect">
                  <a:avLst/>
                </a:prstGeom>
                <a:noFill/>
              </p:spPr>
              <p:txBody>
                <a:bodyPr wrap="square" lIns="68580" tIns="34290" rIns="68580" bIns="34290" anchor="t" anchorCtr="0">
                  <a:sp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>
                    <a:lnSpc>
                      <a:spcPct val="130000"/>
                    </a:lnSpc>
                  </a:pPr>
                  <a:r>
                    <a:rPr kumimoji="1" lang="zh-CN" altLang="en-US" sz="1000" dirty="0">
                      <a:latin typeface="阿里巴巴普惠体" panose="00020600040101010101" pitchFamily="18" charset="-122"/>
                      <a:ea typeface="阿里巴巴普惠体" panose="00020600040101010101" pitchFamily="18" charset="-122"/>
                      <a:cs typeface="阿里巴巴普惠体" panose="00020600040101010101" pitchFamily="18" charset="-122"/>
                      <a:sym typeface="Arial" panose="020B0604020202020204" pitchFamily="34" charset="0"/>
                    </a:rPr>
                    <a:t>采用“</a:t>
                  </a:r>
                  <a:r>
                    <a:rPr kumimoji="1" lang="en-US" altLang="zh-CN" sz="1100" dirty="0">
                      <a:solidFill>
                        <a:srgbClr val="7D58BD"/>
                      </a:solidFill>
                      <a:latin typeface="阿里巴巴普惠体" panose="00020600040101010101" pitchFamily="18" charset="-122"/>
                      <a:ea typeface="阿里巴巴普惠体" panose="00020600040101010101" pitchFamily="18" charset="-122"/>
                      <a:cs typeface="阿里巴巴普惠体" panose="00020600040101010101" pitchFamily="18" charset="-122"/>
                      <a:sym typeface="Arial" panose="020B0604020202020204" pitchFamily="34" charset="0"/>
                    </a:rPr>
                    <a:t>if-else</a:t>
                  </a:r>
                  <a:r>
                    <a:rPr kumimoji="1" lang="zh-CN" altLang="en-US" sz="1000" dirty="0">
                      <a:latin typeface="阿里巴巴普惠体" panose="00020600040101010101" pitchFamily="18" charset="-122"/>
                      <a:ea typeface="阿里巴巴普惠体" panose="00020600040101010101" pitchFamily="18" charset="-122"/>
                      <a:cs typeface="阿里巴巴普惠体" panose="00020600040101010101" pitchFamily="18" charset="-122"/>
                      <a:sym typeface="Arial" panose="020B0604020202020204" pitchFamily="34" charset="0"/>
                    </a:rPr>
                    <a:t>”语句，通过</a:t>
                  </a:r>
                  <a:r>
                    <a:rPr kumimoji="1" lang="zh-CN" altLang="en-US" sz="1100" dirty="0">
                      <a:solidFill>
                        <a:srgbClr val="7D58BD"/>
                      </a:solidFill>
                      <a:latin typeface="阿里巴巴普惠体" panose="00020600040101010101" pitchFamily="18" charset="-122"/>
                      <a:ea typeface="阿里巴巴普惠体" panose="00020600040101010101" pitchFamily="18" charset="-122"/>
                      <a:cs typeface="阿里巴巴普惠体" panose="00020600040101010101" pitchFamily="18" charset="-122"/>
                      <a:sym typeface="Arial" panose="020B0604020202020204" pitchFamily="34" charset="0"/>
                    </a:rPr>
                    <a:t>像素点占点</a:t>
                  </a:r>
                  <a:r>
                    <a:rPr kumimoji="1" lang="zh-CN" altLang="en-US" sz="1000" dirty="0">
                      <a:latin typeface="阿里巴巴普惠体" panose="00020600040101010101" pitchFamily="18" charset="-122"/>
                      <a:ea typeface="阿里巴巴普惠体" panose="00020600040101010101" pitchFamily="18" charset="-122"/>
                      <a:cs typeface="阿里巴巴普惠体" panose="00020600040101010101" pitchFamily="18" charset="-122"/>
                      <a:sym typeface="Arial" panose="020B0604020202020204" pitchFamily="34" charset="0"/>
                    </a:rPr>
                    <a:t>的方式，来简化绘图的复杂程度，尽可能的消除了频闪的出现。</a:t>
                  </a:r>
                  <a:endParaRPr kumimoji="1" lang="en-US" altLang="zh-CN" sz="788" dirty="0">
                    <a:latin typeface="Calibri Light" panose="020F0302020204030204" pitchFamily="34" charset="0"/>
                    <a:ea typeface="微软雅黑 Light" panose="020B0502040204020203" pitchFamily="34" charset="-122"/>
                    <a:sym typeface="Arial" panose="020B0604020202020204" pitchFamily="34" charset="0"/>
                  </a:endParaRPr>
                </a:p>
              </p:txBody>
            </p:sp>
          </p:grpSp>
          <p:grpSp>
            <p:nvGrpSpPr>
              <p:cNvPr id="58" name="组合 57">
                <a:extLst>
                  <a:ext uri="{FF2B5EF4-FFF2-40B4-BE49-F238E27FC236}">
                    <a16:creationId xmlns:a16="http://schemas.microsoft.com/office/drawing/2014/main" id="{79F17200-1427-065D-D0FD-2E9F4F9FF662}"/>
                  </a:ext>
                </a:extLst>
              </p:cNvPr>
              <p:cNvGrpSpPr/>
              <p:nvPr/>
            </p:nvGrpSpPr>
            <p:grpSpPr>
              <a:xfrm>
                <a:off x="4813453" y="5240109"/>
                <a:ext cx="6844155" cy="689048"/>
                <a:chOff x="4813453" y="5240109"/>
                <a:chExt cx="6844155" cy="689048"/>
              </a:xfrm>
            </p:grpSpPr>
            <p:sp>
              <p:nvSpPr>
                <p:cNvPr id="67" name="矩形: 圆角 66">
                  <a:extLst>
                    <a:ext uri="{FF2B5EF4-FFF2-40B4-BE49-F238E27FC236}">
                      <a16:creationId xmlns:a16="http://schemas.microsoft.com/office/drawing/2014/main" id="{80156C0E-C3C5-DEA3-FF11-25CF316A67D2}"/>
                    </a:ext>
                  </a:extLst>
                </p:cNvPr>
                <p:cNvSpPr/>
                <p:nvPr/>
              </p:nvSpPr>
              <p:spPr bwMode="auto">
                <a:xfrm>
                  <a:off x="4813453" y="5285038"/>
                  <a:ext cx="1893945" cy="644119"/>
                </a:xfrm>
                <a:prstGeom prst="roundRect">
                  <a:avLst/>
                </a:prstGeom>
                <a:solidFill>
                  <a:srgbClr val="E5DFF1"/>
                </a:solidFill>
                <a:ln w="19050">
                  <a:noFill/>
                  <a:round/>
                  <a:headEnd/>
                  <a:tailEnd/>
                </a:ln>
              </p:spPr>
              <p:txBody>
                <a:bodyPr vert="horz" wrap="square" lIns="68580" tIns="34290" rIns="68580" bIns="34290" anchor="ctr" anchorCtr="1" compatLnSpc="1">
                  <a:prstTxWarp prst="textNoShape">
                    <a:avLst/>
                  </a:prstTxWarp>
                  <a:normAutofit/>
                </a:bodyPr>
                <a:lstStyle/>
                <a:p>
                  <a:pPr algn="ctr"/>
                  <a:r>
                    <a:rPr lang="zh-CN" altLang="en-US" sz="1013" b="1" dirty="0">
                      <a:solidFill>
                        <a:srgbClr val="7D58BD"/>
                      </a:solidFill>
                      <a:latin typeface="阿里巴巴普惠体" panose="00020600040101010101" pitchFamily="18" charset="-122"/>
                      <a:ea typeface="阿里巴巴普惠体" panose="00020600040101010101" pitchFamily="18" charset="-122"/>
                      <a:cs typeface="阿里巴巴普惠体" panose="00020600040101010101" pitchFamily="18" charset="-122"/>
                    </a:rPr>
                    <a:t>调试次序</a:t>
                  </a:r>
                </a:p>
              </p:txBody>
            </p:sp>
            <p:sp>
              <p:nvSpPr>
                <p:cNvPr id="68" name="文本框 67">
                  <a:extLst>
                    <a:ext uri="{FF2B5EF4-FFF2-40B4-BE49-F238E27FC236}">
                      <a16:creationId xmlns:a16="http://schemas.microsoft.com/office/drawing/2014/main" id="{83DC5475-F89F-EBF0-15C3-28E02B7FC504}"/>
                    </a:ext>
                  </a:extLst>
                </p:cNvPr>
                <p:cNvSpPr txBox="1"/>
                <p:nvPr/>
              </p:nvSpPr>
              <p:spPr>
                <a:xfrm flipH="1">
                  <a:off x="6812280" y="5240109"/>
                  <a:ext cx="4845328" cy="633250"/>
                </a:xfrm>
                <a:prstGeom prst="rect">
                  <a:avLst/>
                </a:prstGeom>
                <a:noFill/>
              </p:spPr>
              <p:txBody>
                <a:bodyPr wrap="square" lIns="68580" tIns="34290" rIns="68580" bIns="34290" anchor="t" anchorCtr="0">
                  <a:sp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>
                    <a:lnSpc>
                      <a:spcPct val="130000"/>
                    </a:lnSpc>
                  </a:pPr>
                  <a:r>
                    <a:rPr kumimoji="1" lang="zh-CN" altLang="en-US" sz="1000" dirty="0">
                      <a:latin typeface="阿里巴巴普惠体" panose="00020600040101010101" pitchFamily="18" charset="-122"/>
                      <a:ea typeface="阿里巴巴普惠体" panose="00020600040101010101" pitchFamily="18" charset="-122"/>
                      <a:cs typeface="阿里巴巴普惠体" panose="00020600040101010101" pitchFamily="18" charset="-122"/>
                      <a:sym typeface="Arial" panose="020B0604020202020204" pitchFamily="34" charset="0"/>
                    </a:rPr>
                    <a:t>采用“</a:t>
                  </a:r>
                  <a:r>
                    <a:rPr kumimoji="1" lang="zh-CN" altLang="en-US" sz="1100" dirty="0">
                      <a:solidFill>
                        <a:srgbClr val="7D58BD"/>
                      </a:solidFill>
                      <a:latin typeface="阿里巴巴普惠体" panose="00020600040101010101" pitchFamily="18" charset="-122"/>
                      <a:ea typeface="阿里巴巴普惠体" panose="00020600040101010101" pitchFamily="18" charset="-122"/>
                      <a:cs typeface="阿里巴巴普惠体" panose="00020600040101010101" pitchFamily="18" charset="-122"/>
                      <a:sym typeface="Arial" panose="020B0604020202020204" pitchFamily="34" charset="0"/>
                    </a:rPr>
                    <a:t>静止</a:t>
                  </a:r>
                  <a:r>
                    <a:rPr kumimoji="1" lang="en-US" altLang="zh-CN" sz="1100" dirty="0">
                      <a:solidFill>
                        <a:srgbClr val="7D58BD"/>
                      </a:solidFill>
                      <a:latin typeface="阿里巴巴普惠体" panose="00020600040101010101" pitchFamily="18" charset="-122"/>
                      <a:ea typeface="阿里巴巴普惠体" panose="00020600040101010101" pitchFamily="18" charset="-122"/>
                      <a:cs typeface="阿里巴巴普惠体" panose="00020600040101010101" pitchFamily="18" charset="-122"/>
                      <a:sym typeface="Wingdings" panose="05000000000000000000" pitchFamily="2" charset="2"/>
                    </a:rPr>
                    <a:t></a:t>
                  </a:r>
                  <a:r>
                    <a:rPr kumimoji="1" lang="zh-CN" altLang="en-US" sz="1100" dirty="0">
                      <a:solidFill>
                        <a:srgbClr val="7D58BD"/>
                      </a:solidFill>
                      <a:latin typeface="阿里巴巴普惠体" panose="00020600040101010101" pitchFamily="18" charset="-122"/>
                      <a:ea typeface="阿里巴巴普惠体" panose="00020600040101010101" pitchFamily="18" charset="-122"/>
                      <a:cs typeface="阿里巴巴普惠体" panose="00020600040101010101" pitchFamily="18" charset="-122"/>
                      <a:sym typeface="Wingdings" panose="05000000000000000000" pitchFamily="2" charset="2"/>
                    </a:rPr>
                    <a:t>自动变化</a:t>
                  </a:r>
                  <a:r>
                    <a:rPr kumimoji="1" lang="en-US" altLang="zh-CN" sz="1100" dirty="0">
                      <a:solidFill>
                        <a:srgbClr val="7D58BD"/>
                      </a:solidFill>
                      <a:latin typeface="阿里巴巴普惠体" panose="00020600040101010101" pitchFamily="18" charset="-122"/>
                      <a:ea typeface="阿里巴巴普惠体" panose="00020600040101010101" pitchFamily="18" charset="-122"/>
                      <a:cs typeface="阿里巴巴普惠体" panose="00020600040101010101" pitchFamily="18" charset="-122"/>
                      <a:sym typeface="Wingdings" panose="05000000000000000000" pitchFamily="2" charset="2"/>
                    </a:rPr>
                    <a:t></a:t>
                  </a:r>
                  <a:r>
                    <a:rPr kumimoji="1" lang="zh-CN" altLang="en-US" sz="1100" dirty="0">
                      <a:solidFill>
                        <a:srgbClr val="7D58BD"/>
                      </a:solidFill>
                      <a:latin typeface="阿里巴巴普惠体" panose="00020600040101010101" pitchFamily="18" charset="-122"/>
                      <a:ea typeface="阿里巴巴普惠体" panose="00020600040101010101" pitchFamily="18" charset="-122"/>
                      <a:cs typeface="阿里巴巴普惠体" panose="00020600040101010101" pitchFamily="18" charset="-122"/>
                      <a:sym typeface="Wingdings" panose="05000000000000000000" pitchFamily="2" charset="2"/>
                    </a:rPr>
                    <a:t>外接输入变化</a:t>
                  </a:r>
                  <a:r>
                    <a:rPr kumimoji="1" lang="zh-CN" altLang="en-US" sz="1000" dirty="0">
                      <a:latin typeface="阿里巴巴普惠体" panose="00020600040101010101" pitchFamily="18" charset="-122"/>
                      <a:ea typeface="阿里巴巴普惠体" panose="00020600040101010101" pitchFamily="18" charset="-122"/>
                      <a:cs typeface="阿里巴巴普惠体" panose="00020600040101010101" pitchFamily="18" charset="-122"/>
                      <a:sym typeface="Arial" panose="020B0604020202020204" pitchFamily="34" charset="0"/>
                    </a:rPr>
                    <a:t>”的方式进行逐步调试代码，最后用</a:t>
                  </a:r>
                  <a:r>
                    <a:rPr kumimoji="1" lang="en-US" altLang="zh-CN" sz="1000" dirty="0">
                      <a:latin typeface="阿里巴巴普惠体" panose="00020600040101010101" pitchFamily="18" charset="-122"/>
                      <a:ea typeface="阿里巴巴普惠体" panose="00020600040101010101" pitchFamily="18" charset="-122"/>
                      <a:cs typeface="阿里巴巴普惠体" panose="00020600040101010101" pitchFamily="18" charset="-122"/>
                      <a:sym typeface="Arial" panose="020B0604020202020204" pitchFamily="34" charset="0"/>
                    </a:rPr>
                    <a:t>EGO1</a:t>
                  </a:r>
                  <a:r>
                    <a:rPr kumimoji="1" lang="zh-CN" altLang="en-US" sz="1000" dirty="0">
                      <a:latin typeface="阿里巴巴普惠体" panose="00020600040101010101" pitchFamily="18" charset="-122"/>
                      <a:ea typeface="阿里巴巴普惠体" panose="00020600040101010101" pitchFamily="18" charset="-122"/>
                      <a:cs typeface="阿里巴巴普惠体" panose="00020600040101010101" pitchFamily="18" charset="-122"/>
                      <a:sym typeface="Arial" panose="020B0604020202020204" pitchFamily="34" charset="0"/>
                    </a:rPr>
                    <a:t>来进行输入，可做到非常好的实时变化。</a:t>
                  </a:r>
                  <a:endParaRPr kumimoji="1" lang="en-US" altLang="zh-CN" sz="788" dirty="0">
                    <a:latin typeface="Calibri Light" panose="020F0302020204030204" pitchFamily="34" charset="0"/>
                    <a:ea typeface="微软雅黑 Light" panose="020B0502040204020203" pitchFamily="34" charset="-122"/>
                    <a:sym typeface="Arial" panose="020B0604020202020204" pitchFamily="34" charset="0"/>
                  </a:endParaRPr>
                </a:p>
              </p:txBody>
            </p:sp>
          </p:grpSp>
          <p:grpSp>
            <p:nvGrpSpPr>
              <p:cNvPr id="60" name="组合 59">
                <a:extLst>
                  <a:ext uri="{FF2B5EF4-FFF2-40B4-BE49-F238E27FC236}">
                    <a16:creationId xmlns:a16="http://schemas.microsoft.com/office/drawing/2014/main" id="{320A14E9-6858-938D-4E8F-33A03B714113}"/>
                  </a:ext>
                </a:extLst>
              </p:cNvPr>
              <p:cNvGrpSpPr/>
              <p:nvPr/>
            </p:nvGrpSpPr>
            <p:grpSpPr>
              <a:xfrm>
                <a:off x="3660146" y="1600199"/>
                <a:ext cx="1153307" cy="3985513"/>
                <a:chOff x="3660146" y="1600199"/>
                <a:chExt cx="1153307" cy="3985513"/>
              </a:xfrm>
            </p:grpSpPr>
            <p:cxnSp>
              <p:nvCxnSpPr>
                <p:cNvPr id="61" name="直接箭头连接符 60">
                  <a:extLst>
                    <a:ext uri="{FF2B5EF4-FFF2-40B4-BE49-F238E27FC236}">
                      <a16:creationId xmlns:a16="http://schemas.microsoft.com/office/drawing/2014/main" id="{3F488641-2808-A2E4-60C9-E946DFE9105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660146" y="3592956"/>
                  <a:ext cx="571068" cy="0"/>
                </a:xfrm>
                <a:prstGeom prst="straightConnector1">
                  <a:avLst/>
                </a:prstGeom>
                <a:ln w="12700">
                  <a:solidFill>
                    <a:srgbClr val="9B99BC">
                      <a:alpha val="50000"/>
                    </a:srgbClr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直接箭头连接符 61">
                  <a:extLst>
                    <a:ext uri="{FF2B5EF4-FFF2-40B4-BE49-F238E27FC236}">
                      <a16:creationId xmlns:a16="http://schemas.microsoft.com/office/drawing/2014/main" id="{4B43DC37-576B-4BBB-0591-6554A7151DF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234585" y="1600199"/>
                  <a:ext cx="0" cy="3985513"/>
                </a:xfrm>
                <a:prstGeom prst="straightConnector1">
                  <a:avLst/>
                </a:prstGeom>
                <a:ln w="12700">
                  <a:solidFill>
                    <a:srgbClr val="9B99BC">
                      <a:alpha val="50000"/>
                    </a:srgbClr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直接箭头连接符 62">
                  <a:extLst>
                    <a:ext uri="{FF2B5EF4-FFF2-40B4-BE49-F238E27FC236}">
                      <a16:creationId xmlns:a16="http://schemas.microsoft.com/office/drawing/2014/main" id="{D6A2AF8F-7AA8-D8E4-14E9-E5505186C3E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231214" y="1600199"/>
                  <a:ext cx="582239" cy="0"/>
                </a:xfrm>
                <a:prstGeom prst="straightConnector1">
                  <a:avLst/>
                </a:prstGeom>
                <a:ln w="12700">
                  <a:solidFill>
                    <a:srgbClr val="9B99BC">
                      <a:alpha val="50000"/>
                    </a:srgbClr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直接箭头连接符 63">
                  <a:extLst>
                    <a:ext uri="{FF2B5EF4-FFF2-40B4-BE49-F238E27FC236}">
                      <a16:creationId xmlns:a16="http://schemas.microsoft.com/office/drawing/2014/main" id="{E0145B17-8B02-1214-A670-66CED46F915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231214" y="5585712"/>
                  <a:ext cx="582239" cy="0"/>
                </a:xfrm>
                <a:prstGeom prst="straightConnector1">
                  <a:avLst/>
                </a:prstGeom>
                <a:ln w="12700">
                  <a:solidFill>
                    <a:srgbClr val="9B99BC">
                      <a:alpha val="50000"/>
                    </a:srgbClr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直接连接符 64">
                  <a:extLst>
                    <a:ext uri="{FF2B5EF4-FFF2-40B4-BE49-F238E27FC236}">
                      <a16:creationId xmlns:a16="http://schemas.microsoft.com/office/drawing/2014/main" id="{D4184B60-90B8-4444-0612-074CA7F11B82}"/>
                    </a:ext>
                  </a:extLst>
                </p:cNvPr>
                <p:cNvCxnSpPr>
                  <a:stCxn id="71" idx="1"/>
                </p:cNvCxnSpPr>
                <p:nvPr/>
              </p:nvCxnSpPr>
              <p:spPr>
                <a:xfrm flipH="1">
                  <a:off x="4231214" y="2931930"/>
                  <a:ext cx="582239" cy="6533"/>
                </a:xfrm>
                <a:prstGeom prst="line">
                  <a:avLst/>
                </a:prstGeom>
                <a:ln w="12700">
                  <a:solidFill>
                    <a:srgbClr val="9B99BC">
                      <a:alpha val="50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直接连接符 65">
                  <a:extLst>
                    <a:ext uri="{FF2B5EF4-FFF2-40B4-BE49-F238E27FC236}">
                      <a16:creationId xmlns:a16="http://schemas.microsoft.com/office/drawing/2014/main" id="{5697C9A5-ABE9-7069-2E35-05D76F666314}"/>
                    </a:ext>
                  </a:extLst>
                </p:cNvPr>
                <p:cNvCxnSpPr>
                  <a:stCxn id="69" idx="1"/>
                </p:cNvCxnSpPr>
                <p:nvPr/>
              </p:nvCxnSpPr>
              <p:spPr>
                <a:xfrm flipH="1" flipV="1">
                  <a:off x="4231214" y="4267200"/>
                  <a:ext cx="582239" cy="2314"/>
                </a:xfrm>
                <a:prstGeom prst="line">
                  <a:avLst/>
                </a:prstGeom>
                <a:ln w="12700">
                  <a:solidFill>
                    <a:srgbClr val="9B99BC">
                      <a:alpha val="50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54" name="矩形 53">
              <a:extLst>
                <a:ext uri="{FF2B5EF4-FFF2-40B4-BE49-F238E27FC236}">
                  <a16:creationId xmlns:a16="http://schemas.microsoft.com/office/drawing/2014/main" id="{0A6D1250-53C4-66BB-EDA3-24CC5FCE9CB4}"/>
                </a:ext>
              </a:extLst>
            </p:cNvPr>
            <p:cNvSpPr>
              <a:spLocks/>
            </p:cNvSpPr>
            <p:nvPr/>
          </p:nvSpPr>
          <p:spPr>
            <a:xfrm>
              <a:off x="1710425" y="562983"/>
              <a:ext cx="10858500" cy="46166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68580" tIns="34290" rIns="68580" bIns="34290" rtlCol="0" anchor="b" anchorCtr="0">
              <a:spAutoFit/>
            </a:bodyPr>
            <a:lstStyle/>
            <a:p>
              <a:pPr>
                <a:buSzPct val="25000"/>
              </a:pPr>
              <a:r>
                <a:rPr lang="en-US" altLang="zh-CN" sz="1800" b="1" spc="300" dirty="0">
                  <a:solidFill>
                    <a:srgbClr val="7D58BD"/>
                  </a:solidFill>
                  <a:ea typeface="汉仪润圆-45简" panose="00020600040101010101" pitchFamily="18" charset="-122"/>
                  <a:sym typeface="Arial" panose="020B0604020202020204" pitchFamily="34" charset="0"/>
                </a:rPr>
                <a:t>VGA</a:t>
              </a:r>
              <a:r>
                <a:rPr lang="zh-CN" altLang="en-US" sz="1800" b="1" spc="300" dirty="0">
                  <a:solidFill>
                    <a:srgbClr val="7D58BD"/>
                  </a:solidFill>
                  <a:ea typeface="汉仪润圆-45简" panose="00020600040101010101" pitchFamily="18" charset="-122"/>
                  <a:sym typeface="Arial" panose="020B0604020202020204" pitchFamily="34" charset="0"/>
                </a:rPr>
                <a:t>显示屏模块</a:t>
              </a:r>
              <a:endParaRPr lang="en-US" altLang="zh-CN" sz="1800" b="1" spc="300" dirty="0">
                <a:solidFill>
                  <a:srgbClr val="7D58BD"/>
                </a:solidFill>
                <a:ea typeface="汉仪润圆-45简" panose="00020600040101010101" pitchFamily="18" charset="-122"/>
                <a:sym typeface="Arial" panose="020B0604020202020204" pitchFamily="34" charset="0"/>
              </a:endParaRPr>
            </a:p>
          </p:txBody>
        </p:sp>
      </p:grpSp>
      <p:sp>
        <p:nvSpPr>
          <p:cNvPr id="75" name="任意多边形: 形状 74">
            <a:extLst>
              <a:ext uri="{FF2B5EF4-FFF2-40B4-BE49-F238E27FC236}">
                <a16:creationId xmlns:a16="http://schemas.microsoft.com/office/drawing/2014/main" id="{E254B4BA-BF22-F4A9-5B11-955D39968CCC}"/>
              </a:ext>
            </a:extLst>
          </p:cNvPr>
          <p:cNvSpPr/>
          <p:nvPr/>
        </p:nvSpPr>
        <p:spPr>
          <a:xfrm>
            <a:off x="423116" y="777697"/>
            <a:ext cx="419967" cy="402900"/>
          </a:xfrm>
          <a:custGeom>
            <a:avLst/>
            <a:gdLst>
              <a:gd name="T0" fmla="*/ 3331 w 3454"/>
              <a:gd name="T1" fmla="*/ 3347 h 3920"/>
              <a:gd name="T2" fmla="*/ 3454 w 3454"/>
              <a:gd name="T3" fmla="*/ 3220 h 3920"/>
              <a:gd name="T4" fmla="*/ 3454 w 3454"/>
              <a:gd name="T5" fmla="*/ 3167 h 3920"/>
              <a:gd name="T6" fmla="*/ 3331 w 3454"/>
              <a:gd name="T7" fmla="*/ 3040 h 3920"/>
              <a:gd name="T8" fmla="*/ 3098 w 3454"/>
              <a:gd name="T9" fmla="*/ 3040 h 3920"/>
              <a:gd name="T10" fmla="*/ 3005 w 3454"/>
              <a:gd name="T11" fmla="*/ 2947 h 3920"/>
              <a:gd name="T12" fmla="*/ 2858 w 3454"/>
              <a:gd name="T13" fmla="*/ 2947 h 3920"/>
              <a:gd name="T14" fmla="*/ 2766 w 3454"/>
              <a:gd name="T15" fmla="*/ 3028 h 3920"/>
              <a:gd name="T16" fmla="*/ 2733 w 3454"/>
              <a:gd name="T17" fmla="*/ 3027 h 3920"/>
              <a:gd name="T18" fmla="*/ 2482 w 3454"/>
              <a:gd name="T19" fmla="*/ 3027 h 3920"/>
              <a:gd name="T20" fmla="*/ 2237 w 3454"/>
              <a:gd name="T21" fmla="*/ 3213 h 3920"/>
              <a:gd name="T22" fmla="*/ 1467 w 3454"/>
              <a:gd name="T23" fmla="*/ 3213 h 3920"/>
              <a:gd name="T24" fmla="*/ 1467 w 3454"/>
              <a:gd name="T25" fmla="*/ 2160 h 3920"/>
              <a:gd name="T26" fmla="*/ 2334 w 3454"/>
              <a:gd name="T27" fmla="*/ 2160 h 3920"/>
              <a:gd name="T28" fmla="*/ 2534 w 3454"/>
              <a:gd name="T29" fmla="*/ 1960 h 3920"/>
              <a:gd name="T30" fmla="*/ 2534 w 3454"/>
              <a:gd name="T31" fmla="*/ 1822 h 3920"/>
              <a:gd name="T32" fmla="*/ 2360 w 3454"/>
              <a:gd name="T33" fmla="*/ 1625 h 3920"/>
              <a:gd name="T34" fmla="*/ 2360 w 3454"/>
              <a:gd name="T35" fmla="*/ 205 h 3920"/>
              <a:gd name="T36" fmla="*/ 2169 w 3454"/>
              <a:gd name="T37" fmla="*/ 0 h 3920"/>
              <a:gd name="T38" fmla="*/ 363 w 3454"/>
              <a:gd name="T39" fmla="*/ 0 h 3920"/>
              <a:gd name="T40" fmla="*/ 160 w 3454"/>
              <a:gd name="T41" fmla="*/ 205 h 3920"/>
              <a:gd name="T42" fmla="*/ 160 w 3454"/>
              <a:gd name="T43" fmla="*/ 1625 h 3920"/>
              <a:gd name="T44" fmla="*/ 0 w 3454"/>
              <a:gd name="T45" fmla="*/ 1822 h 3920"/>
              <a:gd name="T46" fmla="*/ 0 w 3454"/>
              <a:gd name="T47" fmla="*/ 1960 h 3920"/>
              <a:gd name="T48" fmla="*/ 199 w 3454"/>
              <a:gd name="T49" fmla="*/ 2160 h 3920"/>
              <a:gd name="T50" fmla="*/ 1067 w 3454"/>
              <a:gd name="T51" fmla="*/ 2160 h 3920"/>
              <a:gd name="T52" fmla="*/ 1067 w 3454"/>
              <a:gd name="T53" fmla="*/ 3316 h 3920"/>
              <a:gd name="T54" fmla="*/ 1361 w 3454"/>
              <a:gd name="T55" fmla="*/ 3613 h 3920"/>
              <a:gd name="T56" fmla="*/ 2234 w 3454"/>
              <a:gd name="T57" fmla="*/ 3613 h 3920"/>
              <a:gd name="T58" fmla="*/ 2482 w 3454"/>
              <a:gd name="T59" fmla="*/ 3813 h 3920"/>
              <a:gd name="T60" fmla="*/ 2733 w 3454"/>
              <a:gd name="T61" fmla="*/ 3813 h 3920"/>
              <a:gd name="T62" fmla="*/ 2760 w 3454"/>
              <a:gd name="T63" fmla="*/ 3816 h 3920"/>
              <a:gd name="T64" fmla="*/ 2760 w 3454"/>
              <a:gd name="T65" fmla="*/ 3827 h 3920"/>
              <a:gd name="T66" fmla="*/ 2858 w 3454"/>
              <a:gd name="T67" fmla="*/ 3920 h 3920"/>
              <a:gd name="T68" fmla="*/ 3005 w 3454"/>
              <a:gd name="T69" fmla="*/ 3920 h 3920"/>
              <a:gd name="T70" fmla="*/ 3094 w 3454"/>
              <a:gd name="T71" fmla="*/ 3827 h 3920"/>
              <a:gd name="T72" fmla="*/ 3094 w 3454"/>
              <a:gd name="T73" fmla="*/ 3787 h 3920"/>
              <a:gd name="T74" fmla="*/ 3331 w 3454"/>
              <a:gd name="T75" fmla="*/ 3787 h 3920"/>
              <a:gd name="T76" fmla="*/ 3454 w 3454"/>
              <a:gd name="T77" fmla="*/ 3660 h 3920"/>
              <a:gd name="T78" fmla="*/ 3454 w 3454"/>
              <a:gd name="T79" fmla="*/ 3607 h 3920"/>
              <a:gd name="T80" fmla="*/ 3331 w 3454"/>
              <a:gd name="T81" fmla="*/ 3480 h 3920"/>
              <a:gd name="T82" fmla="*/ 3094 w 3454"/>
              <a:gd name="T83" fmla="*/ 3480 h 3920"/>
              <a:gd name="T84" fmla="*/ 3094 w 3454"/>
              <a:gd name="T85" fmla="*/ 3347 h 3920"/>
              <a:gd name="T86" fmla="*/ 3331 w 3454"/>
              <a:gd name="T87" fmla="*/ 3347 h 3920"/>
              <a:gd name="T88" fmla="*/ 507 w 3454"/>
              <a:gd name="T89" fmla="*/ 360 h 3920"/>
              <a:gd name="T90" fmla="*/ 2014 w 3454"/>
              <a:gd name="T91" fmla="*/ 360 h 3920"/>
              <a:gd name="T92" fmla="*/ 2014 w 3454"/>
              <a:gd name="T93" fmla="*/ 1533 h 3920"/>
              <a:gd name="T94" fmla="*/ 507 w 3454"/>
              <a:gd name="T95" fmla="*/ 1533 h 3920"/>
              <a:gd name="T96" fmla="*/ 507 w 3454"/>
              <a:gd name="T97" fmla="*/ 360 h 39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3454" h="3920">
                <a:moveTo>
                  <a:pt x="3331" y="3347"/>
                </a:moveTo>
                <a:cubicBezTo>
                  <a:pt x="3401" y="3347"/>
                  <a:pt x="3454" y="3290"/>
                  <a:pt x="3454" y="3220"/>
                </a:cubicBezTo>
                <a:lnTo>
                  <a:pt x="3454" y="3167"/>
                </a:lnTo>
                <a:cubicBezTo>
                  <a:pt x="3454" y="3097"/>
                  <a:pt x="3401" y="3040"/>
                  <a:pt x="3331" y="3040"/>
                </a:cubicBezTo>
                <a:lnTo>
                  <a:pt x="3098" y="3040"/>
                </a:lnTo>
                <a:cubicBezTo>
                  <a:pt x="3098" y="2988"/>
                  <a:pt x="3056" y="2947"/>
                  <a:pt x="3005" y="2947"/>
                </a:cubicBezTo>
                <a:lnTo>
                  <a:pt x="2858" y="2947"/>
                </a:lnTo>
                <a:cubicBezTo>
                  <a:pt x="2811" y="2947"/>
                  <a:pt x="2772" y="2983"/>
                  <a:pt x="2766" y="3028"/>
                </a:cubicBezTo>
                <a:cubicBezTo>
                  <a:pt x="2755" y="3027"/>
                  <a:pt x="2744" y="3027"/>
                  <a:pt x="2733" y="3027"/>
                </a:cubicBezTo>
                <a:lnTo>
                  <a:pt x="2482" y="3027"/>
                </a:lnTo>
                <a:cubicBezTo>
                  <a:pt x="2365" y="3027"/>
                  <a:pt x="2266" y="3105"/>
                  <a:pt x="2237" y="3213"/>
                </a:cubicBezTo>
                <a:lnTo>
                  <a:pt x="1467" y="3213"/>
                </a:lnTo>
                <a:lnTo>
                  <a:pt x="1467" y="2160"/>
                </a:lnTo>
                <a:lnTo>
                  <a:pt x="2334" y="2160"/>
                </a:lnTo>
                <a:cubicBezTo>
                  <a:pt x="2444" y="2160"/>
                  <a:pt x="2534" y="2070"/>
                  <a:pt x="2534" y="1960"/>
                </a:cubicBezTo>
                <a:lnTo>
                  <a:pt x="2534" y="1822"/>
                </a:lnTo>
                <a:cubicBezTo>
                  <a:pt x="2534" y="1724"/>
                  <a:pt x="2454" y="1642"/>
                  <a:pt x="2360" y="1625"/>
                </a:cubicBezTo>
                <a:lnTo>
                  <a:pt x="2360" y="205"/>
                </a:lnTo>
                <a:cubicBezTo>
                  <a:pt x="2360" y="94"/>
                  <a:pt x="2279" y="0"/>
                  <a:pt x="2169" y="0"/>
                </a:cubicBezTo>
                <a:lnTo>
                  <a:pt x="363" y="0"/>
                </a:lnTo>
                <a:cubicBezTo>
                  <a:pt x="253" y="0"/>
                  <a:pt x="160" y="94"/>
                  <a:pt x="160" y="205"/>
                </a:cubicBezTo>
                <a:lnTo>
                  <a:pt x="160" y="1625"/>
                </a:lnTo>
                <a:cubicBezTo>
                  <a:pt x="67" y="1642"/>
                  <a:pt x="0" y="1724"/>
                  <a:pt x="0" y="1822"/>
                </a:cubicBezTo>
                <a:lnTo>
                  <a:pt x="0" y="1960"/>
                </a:lnTo>
                <a:cubicBezTo>
                  <a:pt x="0" y="2070"/>
                  <a:pt x="88" y="2160"/>
                  <a:pt x="199" y="2160"/>
                </a:cubicBezTo>
                <a:lnTo>
                  <a:pt x="1067" y="2160"/>
                </a:lnTo>
                <a:lnTo>
                  <a:pt x="1067" y="3316"/>
                </a:lnTo>
                <a:cubicBezTo>
                  <a:pt x="1067" y="3480"/>
                  <a:pt x="1201" y="3613"/>
                  <a:pt x="1361" y="3613"/>
                </a:cubicBezTo>
                <a:lnTo>
                  <a:pt x="2234" y="3613"/>
                </a:lnTo>
                <a:cubicBezTo>
                  <a:pt x="2256" y="3730"/>
                  <a:pt x="2359" y="3813"/>
                  <a:pt x="2482" y="3813"/>
                </a:cubicBezTo>
                <a:lnTo>
                  <a:pt x="2733" y="3813"/>
                </a:lnTo>
                <a:cubicBezTo>
                  <a:pt x="2744" y="3813"/>
                  <a:pt x="2760" y="3817"/>
                  <a:pt x="2760" y="3816"/>
                </a:cubicBezTo>
                <a:lnTo>
                  <a:pt x="2760" y="3827"/>
                </a:lnTo>
                <a:cubicBezTo>
                  <a:pt x="2760" y="3878"/>
                  <a:pt x="2807" y="3920"/>
                  <a:pt x="2858" y="3920"/>
                </a:cubicBezTo>
                <a:lnTo>
                  <a:pt x="3005" y="3920"/>
                </a:lnTo>
                <a:cubicBezTo>
                  <a:pt x="3056" y="3920"/>
                  <a:pt x="3094" y="3878"/>
                  <a:pt x="3094" y="3827"/>
                </a:cubicBezTo>
                <a:lnTo>
                  <a:pt x="3094" y="3787"/>
                </a:lnTo>
                <a:lnTo>
                  <a:pt x="3331" y="3787"/>
                </a:lnTo>
                <a:cubicBezTo>
                  <a:pt x="3401" y="3787"/>
                  <a:pt x="3454" y="3730"/>
                  <a:pt x="3454" y="3660"/>
                </a:cubicBezTo>
                <a:lnTo>
                  <a:pt x="3454" y="3607"/>
                </a:lnTo>
                <a:cubicBezTo>
                  <a:pt x="3454" y="3537"/>
                  <a:pt x="3401" y="3480"/>
                  <a:pt x="3331" y="3480"/>
                </a:cubicBezTo>
                <a:lnTo>
                  <a:pt x="3094" y="3480"/>
                </a:lnTo>
                <a:lnTo>
                  <a:pt x="3094" y="3347"/>
                </a:lnTo>
                <a:lnTo>
                  <a:pt x="3331" y="3347"/>
                </a:lnTo>
                <a:close/>
                <a:moveTo>
                  <a:pt x="507" y="360"/>
                </a:moveTo>
                <a:lnTo>
                  <a:pt x="2014" y="360"/>
                </a:lnTo>
                <a:lnTo>
                  <a:pt x="2014" y="1533"/>
                </a:lnTo>
                <a:lnTo>
                  <a:pt x="507" y="1533"/>
                </a:lnTo>
                <a:lnTo>
                  <a:pt x="507" y="360"/>
                </a:lnTo>
                <a:close/>
              </a:path>
            </a:pathLst>
          </a:custGeom>
          <a:solidFill>
            <a:srgbClr val="7D58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6" name="图片 75">
            <a:extLst>
              <a:ext uri="{FF2B5EF4-FFF2-40B4-BE49-F238E27FC236}">
                <a16:creationId xmlns:a16="http://schemas.microsoft.com/office/drawing/2014/main" id="{43D1D6B8-BF24-569B-31DC-5279AC2768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937" y="2122688"/>
            <a:ext cx="1420457" cy="195884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651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553E0F2-DBF2-96F1-2860-8897F20636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0381" y="3102111"/>
            <a:ext cx="5832940" cy="178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8905351"/>
      </p:ext>
    </p:extLst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文本框 5">
            <a:extLst>
              <a:ext uri="{FF2B5EF4-FFF2-40B4-BE49-F238E27FC236}">
                <a16:creationId xmlns:a16="http://schemas.microsoft.com/office/drawing/2014/main" id="{F4DB33D8-94E7-4D34-9A8E-7A43BEDF7E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4511" y="183664"/>
            <a:ext cx="395492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fontAlgn="base">
              <a:spcBef>
                <a:spcPct val="0"/>
              </a:spcBef>
              <a:spcAft>
                <a:spcPct val="0"/>
              </a:spcAft>
              <a:defRPr sz="1800" b="1" spc="3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r>
              <a:rPr lang="zh-CN" altLang="en-US" dirty="0">
                <a:solidFill>
                  <a:srgbClr val="7D58BD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分而治之：显示模块与音乐模块</a:t>
            </a:r>
          </a:p>
        </p:txBody>
      </p: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F2EAA10C-B440-49A2-A87A-F05D436D6346}"/>
              </a:ext>
            </a:extLst>
          </p:cNvPr>
          <p:cNvCxnSpPr/>
          <p:nvPr/>
        </p:nvCxnSpPr>
        <p:spPr>
          <a:xfrm>
            <a:off x="1032788" y="522218"/>
            <a:ext cx="310126" cy="0"/>
          </a:xfrm>
          <a:prstGeom prst="line">
            <a:avLst/>
          </a:prstGeom>
          <a:ln w="19050">
            <a:solidFill>
              <a:srgbClr val="7E68A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2ECBA49A-48B3-4836-84D9-97E23F103B14}"/>
              </a:ext>
            </a:extLst>
          </p:cNvPr>
          <p:cNvGrpSpPr/>
          <p:nvPr/>
        </p:nvGrpSpPr>
        <p:grpSpPr>
          <a:xfrm>
            <a:off x="337511" y="183664"/>
            <a:ext cx="528375" cy="484787"/>
            <a:chOff x="1417110" y="1933669"/>
            <a:chExt cx="1827515" cy="1676757"/>
          </a:xfrm>
        </p:grpSpPr>
        <p:sp>
          <p:nvSpPr>
            <p:cNvPr id="32" name="椭圆 31">
              <a:extLst>
                <a:ext uri="{FF2B5EF4-FFF2-40B4-BE49-F238E27FC236}">
                  <a16:creationId xmlns:a16="http://schemas.microsoft.com/office/drawing/2014/main" id="{0C1F1D15-204C-40B7-868A-50AC4809589A}"/>
                </a:ext>
              </a:extLst>
            </p:cNvPr>
            <p:cNvSpPr/>
            <p:nvPr/>
          </p:nvSpPr>
          <p:spPr>
            <a:xfrm>
              <a:off x="1491775" y="1933669"/>
              <a:ext cx="1676757" cy="1676757"/>
            </a:xfrm>
            <a:prstGeom prst="ellips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33" name="椭圆 32">
              <a:extLst>
                <a:ext uri="{FF2B5EF4-FFF2-40B4-BE49-F238E27FC236}">
                  <a16:creationId xmlns:a16="http://schemas.microsoft.com/office/drawing/2014/main" id="{C91E9ED6-DA11-4782-967B-6753CDEB66FB}"/>
                </a:ext>
              </a:extLst>
            </p:cNvPr>
            <p:cNvSpPr/>
            <p:nvPr/>
          </p:nvSpPr>
          <p:spPr>
            <a:xfrm>
              <a:off x="1686851" y="2118291"/>
              <a:ext cx="1307513" cy="1307513"/>
            </a:xfrm>
            <a:prstGeom prst="ellipse">
              <a:avLst/>
            </a:prstGeom>
            <a:gradFill>
              <a:gsLst>
                <a:gs pos="100000">
                  <a:srgbClr val="9B99BC"/>
                </a:gs>
                <a:gs pos="0">
                  <a:srgbClr val="9A99B6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34" name="椭圆 33">
              <a:extLst>
                <a:ext uri="{FF2B5EF4-FFF2-40B4-BE49-F238E27FC236}">
                  <a16:creationId xmlns:a16="http://schemas.microsoft.com/office/drawing/2014/main" id="{3F95948F-771D-424B-B3AF-3DCDF86CB452}"/>
                </a:ext>
              </a:extLst>
            </p:cNvPr>
            <p:cNvSpPr/>
            <p:nvPr/>
          </p:nvSpPr>
          <p:spPr>
            <a:xfrm>
              <a:off x="2772931" y="1944597"/>
              <a:ext cx="390517" cy="390517"/>
            </a:xfrm>
            <a:prstGeom prst="ellipse">
              <a:avLst/>
            </a:prstGeom>
            <a:gradFill>
              <a:gsLst>
                <a:gs pos="100000">
                  <a:srgbClr val="9A99B6"/>
                </a:gs>
                <a:gs pos="0">
                  <a:srgbClr val="9A99B6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35" name="椭圆 34">
              <a:extLst>
                <a:ext uri="{FF2B5EF4-FFF2-40B4-BE49-F238E27FC236}">
                  <a16:creationId xmlns:a16="http://schemas.microsoft.com/office/drawing/2014/main" id="{ED69A2CE-885F-436F-872F-72FC49F21F94}"/>
                </a:ext>
              </a:extLst>
            </p:cNvPr>
            <p:cNvSpPr/>
            <p:nvPr/>
          </p:nvSpPr>
          <p:spPr>
            <a:xfrm>
              <a:off x="1417110" y="2261397"/>
              <a:ext cx="286781" cy="286781"/>
            </a:xfrm>
            <a:prstGeom prst="ellipse">
              <a:avLst/>
            </a:prstGeom>
            <a:gradFill>
              <a:gsLst>
                <a:gs pos="100000">
                  <a:srgbClr val="9B99BC"/>
                </a:gs>
                <a:gs pos="0">
                  <a:srgbClr val="9A99B6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36" name="椭圆 35">
              <a:extLst>
                <a:ext uri="{FF2B5EF4-FFF2-40B4-BE49-F238E27FC236}">
                  <a16:creationId xmlns:a16="http://schemas.microsoft.com/office/drawing/2014/main" id="{67D9309D-C037-47BF-8349-8095AC64DF52}"/>
                </a:ext>
              </a:extLst>
            </p:cNvPr>
            <p:cNvSpPr/>
            <p:nvPr/>
          </p:nvSpPr>
          <p:spPr>
            <a:xfrm>
              <a:off x="1686851" y="3308201"/>
              <a:ext cx="220530" cy="220530"/>
            </a:xfrm>
            <a:prstGeom prst="ellipse">
              <a:avLst/>
            </a:prstGeom>
            <a:gradFill>
              <a:gsLst>
                <a:gs pos="100000">
                  <a:srgbClr val="9A99B6"/>
                </a:gs>
                <a:gs pos="0">
                  <a:srgbClr val="9A99B6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717A318C-4776-4E7A-A645-0671A63B39D0}"/>
                </a:ext>
              </a:extLst>
            </p:cNvPr>
            <p:cNvSpPr/>
            <p:nvPr/>
          </p:nvSpPr>
          <p:spPr>
            <a:xfrm>
              <a:off x="3016329" y="2979248"/>
              <a:ext cx="228296" cy="228296"/>
            </a:xfrm>
            <a:prstGeom prst="ellipse">
              <a:avLst/>
            </a:prstGeom>
            <a:gradFill>
              <a:gsLst>
                <a:gs pos="100000">
                  <a:srgbClr val="9B99BC"/>
                </a:gs>
                <a:gs pos="0">
                  <a:srgbClr val="9A99B6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</p:grpSp>
      <p:sp>
        <p:nvSpPr>
          <p:cNvPr id="38" name="文本框 5">
            <a:extLst>
              <a:ext uri="{FF2B5EF4-FFF2-40B4-BE49-F238E27FC236}">
                <a16:creationId xmlns:a16="http://schemas.microsoft.com/office/drawing/2014/main" id="{2BC42D78-6956-4567-9E0A-754BE15D3F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0024" y="278417"/>
            <a:ext cx="36420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2" name="图形 51">
            <a:extLst>
              <a:ext uri="{FF2B5EF4-FFF2-40B4-BE49-F238E27FC236}">
                <a16:creationId xmlns:a16="http://schemas.microsoft.com/office/drawing/2014/main" id="{2E1788FF-1BD3-4EA7-9C6F-847D2BDCDF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67396" y="229955"/>
            <a:ext cx="1538937" cy="426815"/>
          </a:xfrm>
          <a:prstGeom prst="rect">
            <a:avLst/>
          </a:prstGeom>
        </p:spPr>
      </p:pic>
      <p:grpSp>
        <p:nvGrpSpPr>
          <p:cNvPr id="51" name="组合 50">
            <a:extLst>
              <a:ext uri="{FF2B5EF4-FFF2-40B4-BE49-F238E27FC236}">
                <a16:creationId xmlns:a16="http://schemas.microsoft.com/office/drawing/2014/main" id="{8461DD52-A3E1-1758-E4E6-F7CCE3F2D6FB}"/>
              </a:ext>
            </a:extLst>
          </p:cNvPr>
          <p:cNvGrpSpPr/>
          <p:nvPr/>
        </p:nvGrpSpPr>
        <p:grpSpPr>
          <a:xfrm>
            <a:off x="495300" y="775855"/>
            <a:ext cx="8311034" cy="4367645"/>
            <a:chOff x="660400" y="1034473"/>
            <a:chExt cx="11081378" cy="5823527"/>
          </a:xfrm>
        </p:grpSpPr>
        <p:sp>
          <p:nvSpPr>
            <p:cNvPr id="54" name="任意多边形: 形状 53">
              <a:extLst>
                <a:ext uri="{FF2B5EF4-FFF2-40B4-BE49-F238E27FC236}">
                  <a16:creationId xmlns:a16="http://schemas.microsoft.com/office/drawing/2014/main" id="{74327DCC-A568-1FD7-C644-AF2F1B1A61E9}"/>
                </a:ext>
              </a:extLst>
            </p:cNvPr>
            <p:cNvSpPr/>
            <p:nvPr/>
          </p:nvSpPr>
          <p:spPr>
            <a:xfrm>
              <a:off x="6069030" y="1034473"/>
              <a:ext cx="5672748" cy="5823527"/>
            </a:xfrm>
            <a:custGeom>
              <a:avLst/>
              <a:gdLst>
                <a:gd name="connsiteX0" fmla="*/ 2337018 w 5065536"/>
                <a:gd name="connsiteY0" fmla="*/ 2955017 h 5058444"/>
                <a:gd name="connsiteX1" fmla="*/ 4225895 w 5065536"/>
                <a:gd name="connsiteY1" fmla="*/ 2955017 h 5058444"/>
                <a:gd name="connsiteX2" fmla="*/ 4333170 w 5065536"/>
                <a:gd name="connsiteY2" fmla="*/ 3062292 h 5058444"/>
                <a:gd name="connsiteX3" fmla="*/ 4333170 w 5065536"/>
                <a:gd name="connsiteY3" fmla="*/ 4951169 h 5058444"/>
                <a:gd name="connsiteX4" fmla="*/ 4225895 w 5065536"/>
                <a:gd name="connsiteY4" fmla="*/ 5058444 h 5058444"/>
                <a:gd name="connsiteX5" fmla="*/ 2337018 w 5065536"/>
                <a:gd name="connsiteY5" fmla="*/ 5058444 h 5058444"/>
                <a:gd name="connsiteX6" fmla="*/ 2229743 w 5065536"/>
                <a:gd name="connsiteY6" fmla="*/ 4951169 h 5058444"/>
                <a:gd name="connsiteX7" fmla="*/ 2229743 w 5065536"/>
                <a:gd name="connsiteY7" fmla="*/ 3062292 h 5058444"/>
                <a:gd name="connsiteX8" fmla="*/ 2337018 w 5065536"/>
                <a:gd name="connsiteY8" fmla="*/ 2955017 h 5058444"/>
                <a:gd name="connsiteX9" fmla="*/ 561071 w 5065536"/>
                <a:gd name="connsiteY9" fmla="*/ 2955017 h 5058444"/>
                <a:gd name="connsiteX10" fmla="*/ 1983761 w 5065536"/>
                <a:gd name="connsiteY10" fmla="*/ 2955017 h 5058444"/>
                <a:gd name="connsiteX11" fmla="*/ 2103427 w 5065536"/>
                <a:gd name="connsiteY11" fmla="*/ 3074683 h 5058444"/>
                <a:gd name="connsiteX12" fmla="*/ 2103427 w 5065536"/>
                <a:gd name="connsiteY12" fmla="*/ 4497373 h 5058444"/>
                <a:gd name="connsiteX13" fmla="*/ 1983761 w 5065536"/>
                <a:gd name="connsiteY13" fmla="*/ 4617039 h 5058444"/>
                <a:gd name="connsiteX14" fmla="*/ 561071 w 5065536"/>
                <a:gd name="connsiteY14" fmla="*/ 4617039 h 5058444"/>
                <a:gd name="connsiteX15" fmla="*/ 441405 w 5065536"/>
                <a:gd name="connsiteY15" fmla="*/ 4497373 h 5058444"/>
                <a:gd name="connsiteX16" fmla="*/ 441405 w 5065536"/>
                <a:gd name="connsiteY16" fmla="*/ 3074683 h 5058444"/>
                <a:gd name="connsiteX17" fmla="*/ 561071 w 5065536"/>
                <a:gd name="connsiteY17" fmla="*/ 2955017 h 5058444"/>
                <a:gd name="connsiteX18" fmla="*/ 109378 w 5065536"/>
                <a:gd name="connsiteY18" fmla="*/ 732365 h 5058444"/>
                <a:gd name="connsiteX19" fmla="*/ 1994049 w 5065536"/>
                <a:gd name="connsiteY19" fmla="*/ 732365 h 5058444"/>
                <a:gd name="connsiteX20" fmla="*/ 2103427 w 5065536"/>
                <a:gd name="connsiteY20" fmla="*/ 841743 h 5058444"/>
                <a:gd name="connsiteX21" fmla="*/ 2103427 w 5065536"/>
                <a:gd name="connsiteY21" fmla="*/ 2726414 h 5058444"/>
                <a:gd name="connsiteX22" fmla="*/ 1994049 w 5065536"/>
                <a:gd name="connsiteY22" fmla="*/ 2835792 h 5058444"/>
                <a:gd name="connsiteX23" fmla="*/ 109378 w 5065536"/>
                <a:gd name="connsiteY23" fmla="*/ 2835792 h 5058444"/>
                <a:gd name="connsiteX24" fmla="*/ 0 w 5065536"/>
                <a:gd name="connsiteY24" fmla="*/ 2726414 h 5058444"/>
                <a:gd name="connsiteX25" fmla="*/ 0 w 5065536"/>
                <a:gd name="connsiteY25" fmla="*/ 841743 h 5058444"/>
                <a:gd name="connsiteX26" fmla="*/ 109378 w 5065536"/>
                <a:gd name="connsiteY26" fmla="*/ 732365 h 5058444"/>
                <a:gd name="connsiteX27" fmla="*/ 2346011 w 5065536"/>
                <a:gd name="connsiteY27" fmla="*/ 0 h 5058444"/>
                <a:gd name="connsiteX28" fmla="*/ 4949269 w 5065536"/>
                <a:gd name="connsiteY28" fmla="*/ 0 h 5058444"/>
                <a:gd name="connsiteX29" fmla="*/ 5065536 w 5065536"/>
                <a:gd name="connsiteY29" fmla="*/ 116267 h 5058444"/>
                <a:gd name="connsiteX30" fmla="*/ 5065536 w 5065536"/>
                <a:gd name="connsiteY30" fmla="*/ 2719526 h 5058444"/>
                <a:gd name="connsiteX31" fmla="*/ 4949269 w 5065536"/>
                <a:gd name="connsiteY31" fmla="*/ 2835793 h 5058444"/>
                <a:gd name="connsiteX32" fmla="*/ 2346011 w 5065536"/>
                <a:gd name="connsiteY32" fmla="*/ 2835793 h 5058444"/>
                <a:gd name="connsiteX33" fmla="*/ 2229744 w 5065536"/>
                <a:gd name="connsiteY33" fmla="*/ 2719526 h 5058444"/>
                <a:gd name="connsiteX34" fmla="*/ 2229744 w 5065536"/>
                <a:gd name="connsiteY34" fmla="*/ 116267 h 5058444"/>
                <a:gd name="connsiteX35" fmla="*/ 2346011 w 5065536"/>
                <a:gd name="connsiteY35" fmla="*/ 0 h 5058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5065536" h="5058444">
                  <a:moveTo>
                    <a:pt x="2337018" y="2955017"/>
                  </a:moveTo>
                  <a:lnTo>
                    <a:pt x="4225895" y="2955017"/>
                  </a:lnTo>
                  <a:cubicBezTo>
                    <a:pt x="4285141" y="2955017"/>
                    <a:pt x="4333170" y="3003046"/>
                    <a:pt x="4333170" y="3062292"/>
                  </a:cubicBezTo>
                  <a:lnTo>
                    <a:pt x="4333170" y="4951169"/>
                  </a:lnTo>
                  <a:cubicBezTo>
                    <a:pt x="4333170" y="5010415"/>
                    <a:pt x="4285141" y="5058444"/>
                    <a:pt x="4225895" y="5058444"/>
                  </a:cubicBezTo>
                  <a:lnTo>
                    <a:pt x="2337018" y="5058444"/>
                  </a:lnTo>
                  <a:cubicBezTo>
                    <a:pt x="2277772" y="5058444"/>
                    <a:pt x="2229743" y="5010415"/>
                    <a:pt x="2229743" y="4951169"/>
                  </a:cubicBezTo>
                  <a:lnTo>
                    <a:pt x="2229743" y="3062292"/>
                  </a:lnTo>
                  <a:cubicBezTo>
                    <a:pt x="2229743" y="3003046"/>
                    <a:pt x="2277772" y="2955017"/>
                    <a:pt x="2337018" y="2955017"/>
                  </a:cubicBezTo>
                  <a:close/>
                  <a:moveTo>
                    <a:pt x="561071" y="2955017"/>
                  </a:moveTo>
                  <a:lnTo>
                    <a:pt x="1983761" y="2955017"/>
                  </a:lnTo>
                  <a:cubicBezTo>
                    <a:pt x="2049851" y="2955017"/>
                    <a:pt x="2103427" y="3008593"/>
                    <a:pt x="2103427" y="3074683"/>
                  </a:cubicBezTo>
                  <a:lnTo>
                    <a:pt x="2103427" y="4497373"/>
                  </a:lnTo>
                  <a:cubicBezTo>
                    <a:pt x="2103427" y="4563463"/>
                    <a:pt x="2049851" y="4617039"/>
                    <a:pt x="1983761" y="4617039"/>
                  </a:cubicBezTo>
                  <a:lnTo>
                    <a:pt x="561071" y="4617039"/>
                  </a:lnTo>
                  <a:cubicBezTo>
                    <a:pt x="494981" y="4617039"/>
                    <a:pt x="441405" y="4563463"/>
                    <a:pt x="441405" y="4497373"/>
                  </a:cubicBezTo>
                  <a:lnTo>
                    <a:pt x="441405" y="3074683"/>
                  </a:lnTo>
                  <a:cubicBezTo>
                    <a:pt x="441405" y="3008593"/>
                    <a:pt x="494981" y="2955017"/>
                    <a:pt x="561071" y="2955017"/>
                  </a:cubicBezTo>
                  <a:close/>
                  <a:moveTo>
                    <a:pt x="109378" y="732365"/>
                  </a:moveTo>
                  <a:lnTo>
                    <a:pt x="1994049" y="732365"/>
                  </a:lnTo>
                  <a:cubicBezTo>
                    <a:pt x="2054457" y="732365"/>
                    <a:pt x="2103427" y="781335"/>
                    <a:pt x="2103427" y="841743"/>
                  </a:cubicBezTo>
                  <a:lnTo>
                    <a:pt x="2103427" y="2726414"/>
                  </a:lnTo>
                  <a:cubicBezTo>
                    <a:pt x="2103427" y="2786822"/>
                    <a:pt x="2054457" y="2835792"/>
                    <a:pt x="1994049" y="2835792"/>
                  </a:cubicBezTo>
                  <a:lnTo>
                    <a:pt x="109378" y="2835792"/>
                  </a:lnTo>
                  <a:cubicBezTo>
                    <a:pt x="48970" y="2835792"/>
                    <a:pt x="0" y="2786822"/>
                    <a:pt x="0" y="2726414"/>
                  </a:cubicBezTo>
                  <a:lnTo>
                    <a:pt x="0" y="841743"/>
                  </a:lnTo>
                  <a:cubicBezTo>
                    <a:pt x="0" y="781335"/>
                    <a:pt x="48970" y="732365"/>
                    <a:pt x="109378" y="732365"/>
                  </a:cubicBezTo>
                  <a:close/>
                  <a:moveTo>
                    <a:pt x="2346011" y="0"/>
                  </a:moveTo>
                  <a:lnTo>
                    <a:pt x="4949269" y="0"/>
                  </a:lnTo>
                  <a:cubicBezTo>
                    <a:pt x="5013481" y="0"/>
                    <a:pt x="5065536" y="52055"/>
                    <a:pt x="5065536" y="116267"/>
                  </a:cubicBezTo>
                  <a:lnTo>
                    <a:pt x="5065536" y="2719526"/>
                  </a:lnTo>
                  <a:cubicBezTo>
                    <a:pt x="5065536" y="2783738"/>
                    <a:pt x="5013481" y="2835793"/>
                    <a:pt x="4949269" y="2835793"/>
                  </a:cubicBezTo>
                  <a:lnTo>
                    <a:pt x="2346011" y="2835793"/>
                  </a:lnTo>
                  <a:cubicBezTo>
                    <a:pt x="2281799" y="2835793"/>
                    <a:pt x="2229744" y="2783738"/>
                    <a:pt x="2229744" y="2719526"/>
                  </a:cubicBezTo>
                  <a:lnTo>
                    <a:pt x="2229744" y="116267"/>
                  </a:lnTo>
                  <a:cubicBezTo>
                    <a:pt x="2229744" y="52055"/>
                    <a:pt x="2281799" y="0"/>
                    <a:pt x="2346011" y="0"/>
                  </a:cubicBezTo>
                  <a:close/>
                </a:path>
              </a:pathLst>
            </a:custGeom>
            <a:solidFill>
              <a:srgbClr val="C8BBE2"/>
            </a:solidFill>
            <a:ln w="38100">
              <a:solidFill>
                <a:srgbClr val="7D58BD"/>
              </a:solidFill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/>
              <a:r>
                <a:rPr lang="en-US" altLang="zh-CN" sz="1350" dirty="0"/>
                <a:t> </a:t>
              </a:r>
              <a:endParaRPr lang="zh-CN" altLang="en-US" sz="1350" dirty="0"/>
            </a:p>
          </p:txBody>
        </p:sp>
        <p:sp>
          <p:nvSpPr>
            <p:cNvPr id="55" name="文本框 54">
              <a:extLst>
                <a:ext uri="{FF2B5EF4-FFF2-40B4-BE49-F238E27FC236}">
                  <a16:creationId xmlns:a16="http://schemas.microsoft.com/office/drawing/2014/main" id="{01E02D9E-E66A-FB64-E81E-EAB8003686FB}"/>
                </a:ext>
              </a:extLst>
            </p:cNvPr>
            <p:cNvSpPr txBox="1"/>
            <p:nvPr/>
          </p:nvSpPr>
          <p:spPr>
            <a:xfrm>
              <a:off x="660400" y="2052105"/>
              <a:ext cx="5556329" cy="11600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zh-CN" altLang="en-US" sz="1100" dirty="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七段数码管动态显示得分</a:t>
              </a:r>
              <a:endParaRPr kumimoji="1" lang="en-US" altLang="zh-CN" sz="11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  <a:p>
              <a:pPr>
                <a:lnSpc>
                  <a:spcPct val="150000"/>
                </a:lnSpc>
              </a:pPr>
              <a:r>
                <a:rPr kumimoji="1" lang="zh-CN" altLang="en-US" sz="1000" dirty="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想必大家肯定经过那么多的</a:t>
              </a:r>
              <a:r>
                <a:rPr kumimoji="1" lang="en-US" altLang="zh-CN" sz="1000" dirty="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Lab</a:t>
              </a:r>
              <a:r>
                <a:rPr kumimoji="1" lang="zh-CN" altLang="en-US" sz="1000" dirty="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肯定了然于心</a:t>
              </a:r>
              <a:endParaRPr kumimoji="1" lang="en-US" altLang="zh-CN" sz="10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  <a:p>
              <a:pPr>
                <a:lnSpc>
                  <a:spcPct val="150000"/>
                </a:lnSpc>
              </a:pPr>
              <a:r>
                <a:rPr kumimoji="1" lang="zh-CN" altLang="en-US" sz="1000" dirty="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此部分主要讲一下我踩了什么</a:t>
              </a:r>
              <a:r>
                <a:rPr kumimoji="1" lang="zh-CN" altLang="en-US" sz="1400" b="1" dirty="0">
                  <a:solidFill>
                    <a:srgbClr val="7D58BD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坑</a:t>
              </a:r>
              <a:endParaRPr kumimoji="1" lang="en-US" altLang="zh-CN" sz="1000" b="1" dirty="0">
                <a:solidFill>
                  <a:srgbClr val="7D58BD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F8594CF6-3727-5DFD-27F2-A6A705672831}"/>
                </a:ext>
              </a:extLst>
            </p:cNvPr>
            <p:cNvSpPr txBox="1"/>
            <p:nvPr/>
          </p:nvSpPr>
          <p:spPr>
            <a:xfrm>
              <a:off x="660400" y="3813054"/>
              <a:ext cx="4013200" cy="9743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en-US" altLang="zh-CN" sz="1050" b="1" dirty="0">
                  <a:solidFill>
                    <a:srgbClr val="7D58BD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Wire</a:t>
              </a:r>
              <a:r>
                <a:rPr kumimoji="1" lang="zh-CN" altLang="en-US" sz="1050" b="1" dirty="0">
                  <a:solidFill>
                    <a:srgbClr val="7D58BD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类型是不能赋值的</a:t>
              </a:r>
              <a:r>
                <a:rPr kumimoji="1" lang="zh-CN" altLang="en-US" sz="900" dirty="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，否则会造成数据冲撞，导致我半夜调了三个小时都没搞懂哪里出问题了。</a:t>
              </a:r>
              <a:endParaRPr kumimoji="1" lang="en-US" altLang="zh-CN" sz="9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  <a:p>
              <a:pPr>
                <a:lnSpc>
                  <a:spcPct val="150000"/>
                </a:lnSpc>
              </a:pPr>
              <a:r>
                <a:rPr kumimoji="1" lang="en-US" altLang="zh-CN" sz="900" dirty="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Reg</a:t>
              </a:r>
              <a:r>
                <a:rPr kumimoji="1" lang="zh-CN" altLang="en-US" sz="900" dirty="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类型是要么声明的时候就赋值，要么是</a:t>
              </a:r>
              <a:r>
                <a:rPr kumimoji="1" lang="en-US" altLang="zh-CN" sz="900" dirty="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always</a:t>
              </a:r>
              <a:r>
                <a:rPr kumimoji="1" lang="zh-CN" altLang="en-US" sz="900" dirty="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赋值。</a:t>
              </a:r>
              <a:endParaRPr kumimoji="1" lang="en-US" altLang="zh-CN" sz="9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895C60CA-0046-268C-8F30-9168CF9C056C}"/>
                </a:ext>
              </a:extLst>
            </p:cNvPr>
            <p:cNvSpPr txBox="1"/>
            <p:nvPr/>
          </p:nvSpPr>
          <p:spPr>
            <a:xfrm>
              <a:off x="660400" y="3496225"/>
              <a:ext cx="3516346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50" b="1" dirty="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1</a:t>
              </a:r>
              <a:r>
                <a:rPr lang="zh-CN" altLang="en-US" sz="1050" b="1" dirty="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、</a:t>
              </a:r>
              <a:r>
                <a:rPr lang="en-US" altLang="zh-CN" sz="1050" b="1" dirty="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wire</a:t>
              </a:r>
              <a:r>
                <a:rPr lang="zh-CN" altLang="en-US" sz="1050" b="1" dirty="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类型和</a:t>
              </a:r>
              <a:r>
                <a:rPr lang="en-US" altLang="zh-CN" sz="1050" b="1" dirty="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reg</a:t>
              </a:r>
              <a:r>
                <a:rPr lang="zh-CN" altLang="en-US" sz="1050" b="1" dirty="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类型在赋值上大有问题</a:t>
              </a:r>
              <a:endParaRPr lang="en-US" altLang="zh-CN" sz="1050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58" name="文本框 57">
              <a:extLst>
                <a:ext uri="{FF2B5EF4-FFF2-40B4-BE49-F238E27FC236}">
                  <a16:creationId xmlns:a16="http://schemas.microsoft.com/office/drawing/2014/main" id="{6D0E9718-3039-2BDD-6E8A-E8BE31184E3B}"/>
                </a:ext>
              </a:extLst>
            </p:cNvPr>
            <p:cNvSpPr txBox="1"/>
            <p:nvPr/>
          </p:nvSpPr>
          <p:spPr>
            <a:xfrm>
              <a:off x="660400" y="5217959"/>
              <a:ext cx="4013200" cy="12052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zh-CN" altLang="en-US" sz="900" dirty="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当我在对个十百千位进行数学运算的时候，每次跑仿真都会出事情，后来发现是</a:t>
              </a:r>
              <a:r>
                <a:rPr kumimoji="1" lang="zh-CN" altLang="en-US" sz="900" b="1" dirty="0">
                  <a:solidFill>
                    <a:srgbClr val="7D58BD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原先</a:t>
              </a:r>
              <a:r>
                <a:rPr kumimoji="1" lang="en-US" altLang="zh-CN" sz="900" b="1" dirty="0">
                  <a:solidFill>
                    <a:srgbClr val="7D58BD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8bit</a:t>
              </a:r>
              <a:r>
                <a:rPr kumimoji="1" lang="zh-CN" altLang="en-US" sz="900" dirty="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的数值，直接进行两次数值计算后会</a:t>
              </a:r>
              <a:r>
                <a:rPr kumimoji="1" lang="zh-CN" altLang="en-US" sz="900" b="1" dirty="0">
                  <a:solidFill>
                    <a:srgbClr val="7D58BD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变成</a:t>
              </a:r>
              <a:r>
                <a:rPr kumimoji="1" lang="en-US" altLang="zh-CN" sz="900" b="1" dirty="0">
                  <a:solidFill>
                    <a:srgbClr val="7D58BD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32bit</a:t>
              </a:r>
              <a:r>
                <a:rPr kumimoji="1" lang="zh-CN" altLang="en-US" sz="900" dirty="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，导致位数和函数要求不符，很可能造成错误。</a:t>
              </a:r>
              <a:endParaRPr kumimoji="1" lang="en-US" altLang="zh-CN" sz="9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59" name="文本框 58">
              <a:extLst>
                <a:ext uri="{FF2B5EF4-FFF2-40B4-BE49-F238E27FC236}">
                  <a16:creationId xmlns:a16="http://schemas.microsoft.com/office/drawing/2014/main" id="{02F38018-9A1C-A112-7D82-E3693D243EB2}"/>
                </a:ext>
              </a:extLst>
            </p:cNvPr>
            <p:cNvSpPr txBox="1"/>
            <p:nvPr/>
          </p:nvSpPr>
          <p:spPr>
            <a:xfrm>
              <a:off x="660400" y="4901128"/>
              <a:ext cx="2304477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50" b="1" dirty="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2</a:t>
              </a:r>
              <a:r>
                <a:rPr lang="zh-CN" altLang="en-US" sz="1050" b="1" dirty="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、运算规则涉及位数变化</a:t>
              </a:r>
              <a:endParaRPr lang="en-US" altLang="zh-CN" sz="1050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sp>
        <p:nvSpPr>
          <p:cNvPr id="60" name="矩形 59">
            <a:extLst>
              <a:ext uri="{FF2B5EF4-FFF2-40B4-BE49-F238E27FC236}">
                <a16:creationId xmlns:a16="http://schemas.microsoft.com/office/drawing/2014/main" id="{BAE318B7-F4E3-62EB-DC40-220680FA117F}"/>
              </a:ext>
            </a:extLst>
          </p:cNvPr>
          <p:cNvSpPr>
            <a:spLocks/>
          </p:cNvSpPr>
          <p:nvPr/>
        </p:nvSpPr>
        <p:spPr>
          <a:xfrm>
            <a:off x="1032788" y="806023"/>
            <a:ext cx="8143875" cy="3462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68580" tIns="34290" rIns="68580" bIns="34290" rtlCol="0" anchor="b" anchorCtr="0">
            <a:spAutoFit/>
          </a:bodyPr>
          <a:lstStyle/>
          <a:p>
            <a:pPr>
              <a:buSzPct val="25000"/>
            </a:pPr>
            <a:r>
              <a:rPr lang="zh-CN" altLang="en-US" sz="1800" b="1" spc="300" dirty="0">
                <a:solidFill>
                  <a:srgbClr val="7D58BD"/>
                </a:solidFill>
                <a:ea typeface="汉仪润圆-45简" panose="00020600040101010101" pitchFamily="18" charset="-122"/>
                <a:sym typeface="Arial" panose="020B0604020202020204" pitchFamily="34" charset="0"/>
              </a:rPr>
              <a:t>数码管计数模块</a:t>
            </a:r>
            <a:endParaRPr lang="en-US" altLang="zh-CN" sz="1800" b="1" spc="300" dirty="0">
              <a:solidFill>
                <a:srgbClr val="7D58BD"/>
              </a:solidFill>
              <a:ea typeface="汉仪润圆-45简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61" name="任意多边形: 形状 60">
            <a:extLst>
              <a:ext uri="{FF2B5EF4-FFF2-40B4-BE49-F238E27FC236}">
                <a16:creationId xmlns:a16="http://schemas.microsoft.com/office/drawing/2014/main" id="{A55A2C02-70B6-629A-08A5-E5F438222D4D}"/>
              </a:ext>
            </a:extLst>
          </p:cNvPr>
          <p:cNvSpPr/>
          <p:nvPr/>
        </p:nvSpPr>
        <p:spPr>
          <a:xfrm>
            <a:off x="436060" y="792493"/>
            <a:ext cx="231691" cy="346249"/>
          </a:xfrm>
          <a:custGeom>
            <a:avLst/>
            <a:gdLst>
              <a:gd name="T0" fmla="*/ 564 w 8222"/>
              <a:gd name="T1" fmla="*/ 11936 h 12800"/>
              <a:gd name="T2" fmla="*/ 7 w 8222"/>
              <a:gd name="T3" fmla="*/ 11053 h 12800"/>
              <a:gd name="T4" fmla="*/ 268 w 8222"/>
              <a:gd name="T5" fmla="*/ 7887 h 12800"/>
              <a:gd name="T6" fmla="*/ 1195 w 8222"/>
              <a:gd name="T7" fmla="*/ 6640 h 12800"/>
              <a:gd name="T8" fmla="*/ 1510 w 8222"/>
              <a:gd name="T9" fmla="*/ 11130 h 12800"/>
              <a:gd name="T10" fmla="*/ 1212 w 8222"/>
              <a:gd name="T11" fmla="*/ 6179 h 12800"/>
              <a:gd name="T12" fmla="*/ 531 w 8222"/>
              <a:gd name="T13" fmla="*/ 5200 h 12800"/>
              <a:gd name="T14" fmla="*/ 772 w 8222"/>
              <a:gd name="T15" fmla="*/ 2245 h 12800"/>
              <a:gd name="T16" fmla="*/ 1619 w 8222"/>
              <a:gd name="T17" fmla="*/ 959 h 12800"/>
              <a:gd name="T18" fmla="*/ 2013 w 8222"/>
              <a:gd name="T19" fmla="*/ 5469 h 12800"/>
              <a:gd name="T20" fmla="*/ 6399 w 8222"/>
              <a:gd name="T21" fmla="*/ 12167 h 12800"/>
              <a:gd name="T22" fmla="*/ 5130 w 8222"/>
              <a:gd name="T23" fmla="*/ 12800 h 12800"/>
              <a:gd name="T24" fmla="*/ 1056 w 8222"/>
              <a:gd name="T25" fmla="*/ 12512 h 12800"/>
              <a:gd name="T26" fmla="*/ 1792 w 8222"/>
              <a:gd name="T27" fmla="*/ 11264 h 12800"/>
              <a:gd name="T28" fmla="*/ 6135 w 8222"/>
              <a:gd name="T29" fmla="*/ 5642 h 12800"/>
              <a:gd name="T30" fmla="*/ 5982 w 8222"/>
              <a:gd name="T31" fmla="*/ 7177 h 12800"/>
              <a:gd name="T32" fmla="*/ 1444 w 8222"/>
              <a:gd name="T33" fmla="*/ 6428 h 12800"/>
              <a:gd name="T34" fmla="*/ 6135 w 8222"/>
              <a:gd name="T35" fmla="*/ 5641 h 12800"/>
              <a:gd name="T36" fmla="*/ 2629 w 8222"/>
              <a:gd name="T37" fmla="*/ 1536 h 12800"/>
              <a:gd name="T38" fmla="*/ 2254 w 8222"/>
              <a:gd name="T39" fmla="*/ 326 h 12800"/>
              <a:gd name="T40" fmla="*/ 6447 w 8222"/>
              <a:gd name="T41" fmla="*/ 0 h 12800"/>
              <a:gd name="T42" fmla="*/ 7489 w 8222"/>
              <a:gd name="T43" fmla="*/ 710 h 12800"/>
              <a:gd name="T44" fmla="*/ 2629 w 8222"/>
              <a:gd name="T45" fmla="*/ 1536 h 12800"/>
              <a:gd name="T46" fmla="*/ 7049 w 8222"/>
              <a:gd name="T47" fmla="*/ 6659 h 12800"/>
              <a:gd name="T48" fmla="*/ 7688 w 8222"/>
              <a:gd name="T49" fmla="*/ 7599 h 12800"/>
              <a:gd name="T50" fmla="*/ 7430 w 8222"/>
              <a:gd name="T51" fmla="*/ 10804 h 12800"/>
              <a:gd name="T52" fmla="*/ 7089 w 8222"/>
              <a:gd name="T53" fmla="*/ 11513 h 12800"/>
              <a:gd name="T54" fmla="*/ 5866 w 8222"/>
              <a:gd name="T55" fmla="*/ 11130 h 12800"/>
              <a:gd name="T56" fmla="*/ 6698 w 8222"/>
              <a:gd name="T57" fmla="*/ 1765 h 12800"/>
              <a:gd name="T58" fmla="*/ 8001 w 8222"/>
              <a:gd name="T59" fmla="*/ 1305 h 12800"/>
              <a:gd name="T60" fmla="*/ 8202 w 8222"/>
              <a:gd name="T61" fmla="*/ 2073 h 12800"/>
              <a:gd name="T62" fmla="*/ 7549 w 8222"/>
              <a:gd name="T63" fmla="*/ 5795 h 12800"/>
              <a:gd name="T64" fmla="*/ 6369 w 8222"/>
              <a:gd name="T65" fmla="*/ 5469 h 12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8222" h="12800">
                <a:moveTo>
                  <a:pt x="1510" y="11130"/>
                </a:moveTo>
                <a:lnTo>
                  <a:pt x="564" y="11936"/>
                </a:lnTo>
                <a:lnTo>
                  <a:pt x="199" y="11494"/>
                </a:lnTo>
                <a:cubicBezTo>
                  <a:pt x="93" y="11379"/>
                  <a:pt x="22" y="11225"/>
                  <a:pt x="7" y="11053"/>
                </a:cubicBezTo>
                <a:cubicBezTo>
                  <a:pt x="0" y="10976"/>
                  <a:pt x="11" y="10881"/>
                  <a:pt x="22" y="10784"/>
                </a:cubicBezTo>
                <a:lnTo>
                  <a:pt x="268" y="7887"/>
                </a:lnTo>
                <a:cubicBezTo>
                  <a:pt x="302" y="7618"/>
                  <a:pt x="379" y="7406"/>
                  <a:pt x="538" y="7254"/>
                </a:cubicBezTo>
                <a:lnTo>
                  <a:pt x="1195" y="6640"/>
                </a:lnTo>
                <a:lnTo>
                  <a:pt x="1848" y="7311"/>
                </a:lnTo>
                <a:lnTo>
                  <a:pt x="1510" y="11130"/>
                </a:lnTo>
                <a:close/>
                <a:moveTo>
                  <a:pt x="2013" y="5469"/>
                </a:moveTo>
                <a:lnTo>
                  <a:pt x="1212" y="6179"/>
                </a:lnTo>
                <a:lnTo>
                  <a:pt x="831" y="5776"/>
                </a:lnTo>
                <a:cubicBezTo>
                  <a:pt x="662" y="5604"/>
                  <a:pt x="547" y="5373"/>
                  <a:pt x="531" y="5200"/>
                </a:cubicBezTo>
                <a:cubicBezTo>
                  <a:pt x="523" y="5105"/>
                  <a:pt x="532" y="4989"/>
                  <a:pt x="539" y="4855"/>
                </a:cubicBezTo>
                <a:lnTo>
                  <a:pt x="772" y="2245"/>
                </a:lnTo>
                <a:cubicBezTo>
                  <a:pt x="797" y="1880"/>
                  <a:pt x="879" y="1727"/>
                  <a:pt x="1144" y="1458"/>
                </a:cubicBezTo>
                <a:lnTo>
                  <a:pt x="1619" y="959"/>
                </a:lnTo>
                <a:lnTo>
                  <a:pt x="2343" y="1785"/>
                </a:lnTo>
                <a:lnTo>
                  <a:pt x="2013" y="5469"/>
                </a:lnTo>
                <a:close/>
                <a:moveTo>
                  <a:pt x="5629" y="11264"/>
                </a:moveTo>
                <a:lnTo>
                  <a:pt x="6399" y="12167"/>
                </a:lnTo>
                <a:lnTo>
                  <a:pt x="6007" y="12512"/>
                </a:lnTo>
                <a:cubicBezTo>
                  <a:pt x="5741" y="12761"/>
                  <a:pt x="5629" y="12800"/>
                  <a:pt x="5130" y="12800"/>
                </a:cubicBezTo>
                <a:lnTo>
                  <a:pt x="1926" y="12800"/>
                </a:lnTo>
                <a:cubicBezTo>
                  <a:pt x="1446" y="12800"/>
                  <a:pt x="1249" y="12742"/>
                  <a:pt x="1056" y="12512"/>
                </a:cubicBezTo>
                <a:lnTo>
                  <a:pt x="759" y="12185"/>
                </a:lnTo>
                <a:lnTo>
                  <a:pt x="1792" y="11264"/>
                </a:lnTo>
                <a:lnTo>
                  <a:pt x="5629" y="11264"/>
                </a:lnTo>
                <a:close/>
                <a:moveTo>
                  <a:pt x="6135" y="5642"/>
                </a:moveTo>
                <a:lnTo>
                  <a:pt x="6837" y="6429"/>
                </a:lnTo>
                <a:lnTo>
                  <a:pt x="5982" y="7177"/>
                </a:lnTo>
                <a:lnTo>
                  <a:pt x="2163" y="7177"/>
                </a:lnTo>
                <a:lnTo>
                  <a:pt x="1444" y="6428"/>
                </a:lnTo>
                <a:lnTo>
                  <a:pt x="2297" y="5641"/>
                </a:lnTo>
                <a:lnTo>
                  <a:pt x="6135" y="5641"/>
                </a:lnTo>
                <a:lnTo>
                  <a:pt x="6135" y="5642"/>
                </a:lnTo>
                <a:close/>
                <a:moveTo>
                  <a:pt x="2629" y="1536"/>
                </a:moveTo>
                <a:lnTo>
                  <a:pt x="1867" y="729"/>
                </a:lnTo>
                <a:lnTo>
                  <a:pt x="2254" y="326"/>
                </a:lnTo>
                <a:cubicBezTo>
                  <a:pt x="2482" y="77"/>
                  <a:pt x="2648" y="0"/>
                  <a:pt x="2974" y="0"/>
                </a:cubicBezTo>
                <a:lnTo>
                  <a:pt x="6447" y="0"/>
                </a:lnTo>
                <a:cubicBezTo>
                  <a:pt x="6755" y="0"/>
                  <a:pt x="6934" y="77"/>
                  <a:pt x="7128" y="326"/>
                </a:cubicBezTo>
                <a:lnTo>
                  <a:pt x="7489" y="710"/>
                </a:lnTo>
                <a:lnTo>
                  <a:pt x="6486" y="1536"/>
                </a:lnTo>
                <a:lnTo>
                  <a:pt x="2629" y="1536"/>
                </a:lnTo>
                <a:close/>
                <a:moveTo>
                  <a:pt x="6195" y="7426"/>
                </a:moveTo>
                <a:lnTo>
                  <a:pt x="7049" y="6659"/>
                </a:lnTo>
                <a:lnTo>
                  <a:pt x="7471" y="7100"/>
                </a:lnTo>
                <a:cubicBezTo>
                  <a:pt x="7598" y="7234"/>
                  <a:pt x="7671" y="7407"/>
                  <a:pt x="7688" y="7599"/>
                </a:cubicBezTo>
                <a:cubicBezTo>
                  <a:pt x="7698" y="7714"/>
                  <a:pt x="7689" y="7829"/>
                  <a:pt x="7681" y="7964"/>
                </a:cubicBezTo>
                <a:lnTo>
                  <a:pt x="7430" y="10804"/>
                </a:lnTo>
                <a:cubicBezTo>
                  <a:pt x="7425" y="10957"/>
                  <a:pt x="7396" y="11072"/>
                  <a:pt x="7382" y="11130"/>
                </a:cubicBezTo>
                <a:cubicBezTo>
                  <a:pt x="7353" y="11245"/>
                  <a:pt x="7285" y="11341"/>
                  <a:pt x="7089" y="11513"/>
                </a:cubicBezTo>
                <a:lnTo>
                  <a:pt x="6610" y="11955"/>
                </a:lnTo>
                <a:lnTo>
                  <a:pt x="5866" y="11130"/>
                </a:lnTo>
                <a:lnTo>
                  <a:pt x="6195" y="7426"/>
                </a:lnTo>
                <a:close/>
                <a:moveTo>
                  <a:pt x="6698" y="1765"/>
                </a:moveTo>
                <a:lnTo>
                  <a:pt x="7681" y="940"/>
                </a:lnTo>
                <a:lnTo>
                  <a:pt x="8001" y="1305"/>
                </a:lnTo>
                <a:cubicBezTo>
                  <a:pt x="8129" y="1458"/>
                  <a:pt x="8200" y="1612"/>
                  <a:pt x="8214" y="1765"/>
                </a:cubicBezTo>
                <a:cubicBezTo>
                  <a:pt x="8222" y="1861"/>
                  <a:pt x="8211" y="1957"/>
                  <a:pt x="8202" y="2073"/>
                </a:cubicBezTo>
                <a:lnTo>
                  <a:pt x="7967" y="4874"/>
                </a:lnTo>
                <a:cubicBezTo>
                  <a:pt x="7913" y="5354"/>
                  <a:pt x="7817" y="5565"/>
                  <a:pt x="7549" y="5795"/>
                </a:cubicBezTo>
                <a:lnTo>
                  <a:pt x="7087" y="6217"/>
                </a:lnTo>
                <a:lnTo>
                  <a:pt x="6369" y="5469"/>
                </a:lnTo>
                <a:lnTo>
                  <a:pt x="6698" y="1765"/>
                </a:lnTo>
                <a:close/>
              </a:path>
            </a:pathLst>
          </a:custGeom>
          <a:solidFill>
            <a:srgbClr val="7D58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D58BD"/>
              </a:solidFill>
            </a:endParaRPr>
          </a:p>
        </p:txBody>
      </p:sp>
      <p:sp>
        <p:nvSpPr>
          <p:cNvPr id="62" name="任意多边形: 形状 61">
            <a:extLst>
              <a:ext uri="{FF2B5EF4-FFF2-40B4-BE49-F238E27FC236}">
                <a16:creationId xmlns:a16="http://schemas.microsoft.com/office/drawing/2014/main" id="{CAB40DC2-6DAC-3E60-21A4-CF964D20F130}"/>
              </a:ext>
            </a:extLst>
          </p:cNvPr>
          <p:cNvSpPr/>
          <p:nvPr/>
        </p:nvSpPr>
        <p:spPr>
          <a:xfrm>
            <a:off x="662459" y="799434"/>
            <a:ext cx="231691" cy="346249"/>
          </a:xfrm>
          <a:custGeom>
            <a:avLst/>
            <a:gdLst>
              <a:gd name="T0" fmla="*/ 564 w 8222"/>
              <a:gd name="T1" fmla="*/ 11936 h 12800"/>
              <a:gd name="T2" fmla="*/ 7 w 8222"/>
              <a:gd name="T3" fmla="*/ 11053 h 12800"/>
              <a:gd name="T4" fmla="*/ 268 w 8222"/>
              <a:gd name="T5" fmla="*/ 7887 h 12800"/>
              <a:gd name="T6" fmla="*/ 1195 w 8222"/>
              <a:gd name="T7" fmla="*/ 6640 h 12800"/>
              <a:gd name="T8" fmla="*/ 1510 w 8222"/>
              <a:gd name="T9" fmla="*/ 11130 h 12800"/>
              <a:gd name="T10" fmla="*/ 1212 w 8222"/>
              <a:gd name="T11" fmla="*/ 6179 h 12800"/>
              <a:gd name="T12" fmla="*/ 531 w 8222"/>
              <a:gd name="T13" fmla="*/ 5200 h 12800"/>
              <a:gd name="T14" fmla="*/ 772 w 8222"/>
              <a:gd name="T15" fmla="*/ 2245 h 12800"/>
              <a:gd name="T16" fmla="*/ 1619 w 8222"/>
              <a:gd name="T17" fmla="*/ 959 h 12800"/>
              <a:gd name="T18" fmla="*/ 2013 w 8222"/>
              <a:gd name="T19" fmla="*/ 5469 h 12800"/>
              <a:gd name="T20" fmla="*/ 6399 w 8222"/>
              <a:gd name="T21" fmla="*/ 12167 h 12800"/>
              <a:gd name="T22" fmla="*/ 5130 w 8222"/>
              <a:gd name="T23" fmla="*/ 12800 h 12800"/>
              <a:gd name="T24" fmla="*/ 1056 w 8222"/>
              <a:gd name="T25" fmla="*/ 12512 h 12800"/>
              <a:gd name="T26" fmla="*/ 1792 w 8222"/>
              <a:gd name="T27" fmla="*/ 11264 h 12800"/>
              <a:gd name="T28" fmla="*/ 6135 w 8222"/>
              <a:gd name="T29" fmla="*/ 5642 h 12800"/>
              <a:gd name="T30" fmla="*/ 5982 w 8222"/>
              <a:gd name="T31" fmla="*/ 7177 h 12800"/>
              <a:gd name="T32" fmla="*/ 1444 w 8222"/>
              <a:gd name="T33" fmla="*/ 6428 h 12800"/>
              <a:gd name="T34" fmla="*/ 6135 w 8222"/>
              <a:gd name="T35" fmla="*/ 5641 h 12800"/>
              <a:gd name="T36" fmla="*/ 2629 w 8222"/>
              <a:gd name="T37" fmla="*/ 1536 h 12800"/>
              <a:gd name="T38" fmla="*/ 2254 w 8222"/>
              <a:gd name="T39" fmla="*/ 326 h 12800"/>
              <a:gd name="T40" fmla="*/ 6447 w 8222"/>
              <a:gd name="T41" fmla="*/ 0 h 12800"/>
              <a:gd name="T42" fmla="*/ 7489 w 8222"/>
              <a:gd name="T43" fmla="*/ 710 h 12800"/>
              <a:gd name="T44" fmla="*/ 2629 w 8222"/>
              <a:gd name="T45" fmla="*/ 1536 h 12800"/>
              <a:gd name="T46" fmla="*/ 7049 w 8222"/>
              <a:gd name="T47" fmla="*/ 6659 h 12800"/>
              <a:gd name="T48" fmla="*/ 7688 w 8222"/>
              <a:gd name="T49" fmla="*/ 7599 h 12800"/>
              <a:gd name="T50" fmla="*/ 7430 w 8222"/>
              <a:gd name="T51" fmla="*/ 10804 h 12800"/>
              <a:gd name="T52" fmla="*/ 7089 w 8222"/>
              <a:gd name="T53" fmla="*/ 11513 h 12800"/>
              <a:gd name="T54" fmla="*/ 5866 w 8222"/>
              <a:gd name="T55" fmla="*/ 11130 h 12800"/>
              <a:gd name="T56" fmla="*/ 6698 w 8222"/>
              <a:gd name="T57" fmla="*/ 1765 h 12800"/>
              <a:gd name="T58" fmla="*/ 8001 w 8222"/>
              <a:gd name="T59" fmla="*/ 1305 h 12800"/>
              <a:gd name="T60" fmla="*/ 8202 w 8222"/>
              <a:gd name="T61" fmla="*/ 2073 h 12800"/>
              <a:gd name="T62" fmla="*/ 7549 w 8222"/>
              <a:gd name="T63" fmla="*/ 5795 h 12800"/>
              <a:gd name="T64" fmla="*/ 6369 w 8222"/>
              <a:gd name="T65" fmla="*/ 5469 h 12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8222" h="12800">
                <a:moveTo>
                  <a:pt x="1510" y="11130"/>
                </a:moveTo>
                <a:lnTo>
                  <a:pt x="564" y="11936"/>
                </a:lnTo>
                <a:lnTo>
                  <a:pt x="199" y="11494"/>
                </a:lnTo>
                <a:cubicBezTo>
                  <a:pt x="93" y="11379"/>
                  <a:pt x="22" y="11225"/>
                  <a:pt x="7" y="11053"/>
                </a:cubicBezTo>
                <a:cubicBezTo>
                  <a:pt x="0" y="10976"/>
                  <a:pt x="11" y="10881"/>
                  <a:pt x="22" y="10784"/>
                </a:cubicBezTo>
                <a:lnTo>
                  <a:pt x="268" y="7887"/>
                </a:lnTo>
                <a:cubicBezTo>
                  <a:pt x="302" y="7618"/>
                  <a:pt x="379" y="7406"/>
                  <a:pt x="538" y="7254"/>
                </a:cubicBezTo>
                <a:lnTo>
                  <a:pt x="1195" y="6640"/>
                </a:lnTo>
                <a:lnTo>
                  <a:pt x="1848" y="7311"/>
                </a:lnTo>
                <a:lnTo>
                  <a:pt x="1510" y="11130"/>
                </a:lnTo>
                <a:close/>
                <a:moveTo>
                  <a:pt x="2013" y="5469"/>
                </a:moveTo>
                <a:lnTo>
                  <a:pt x="1212" y="6179"/>
                </a:lnTo>
                <a:lnTo>
                  <a:pt x="831" y="5776"/>
                </a:lnTo>
                <a:cubicBezTo>
                  <a:pt x="662" y="5604"/>
                  <a:pt x="547" y="5373"/>
                  <a:pt x="531" y="5200"/>
                </a:cubicBezTo>
                <a:cubicBezTo>
                  <a:pt x="523" y="5105"/>
                  <a:pt x="532" y="4989"/>
                  <a:pt x="539" y="4855"/>
                </a:cubicBezTo>
                <a:lnTo>
                  <a:pt x="772" y="2245"/>
                </a:lnTo>
                <a:cubicBezTo>
                  <a:pt x="797" y="1880"/>
                  <a:pt x="879" y="1727"/>
                  <a:pt x="1144" y="1458"/>
                </a:cubicBezTo>
                <a:lnTo>
                  <a:pt x="1619" y="959"/>
                </a:lnTo>
                <a:lnTo>
                  <a:pt x="2343" y="1785"/>
                </a:lnTo>
                <a:lnTo>
                  <a:pt x="2013" y="5469"/>
                </a:lnTo>
                <a:close/>
                <a:moveTo>
                  <a:pt x="5629" y="11264"/>
                </a:moveTo>
                <a:lnTo>
                  <a:pt x="6399" y="12167"/>
                </a:lnTo>
                <a:lnTo>
                  <a:pt x="6007" y="12512"/>
                </a:lnTo>
                <a:cubicBezTo>
                  <a:pt x="5741" y="12761"/>
                  <a:pt x="5629" y="12800"/>
                  <a:pt x="5130" y="12800"/>
                </a:cubicBezTo>
                <a:lnTo>
                  <a:pt x="1926" y="12800"/>
                </a:lnTo>
                <a:cubicBezTo>
                  <a:pt x="1446" y="12800"/>
                  <a:pt x="1249" y="12742"/>
                  <a:pt x="1056" y="12512"/>
                </a:cubicBezTo>
                <a:lnTo>
                  <a:pt x="759" y="12185"/>
                </a:lnTo>
                <a:lnTo>
                  <a:pt x="1792" y="11264"/>
                </a:lnTo>
                <a:lnTo>
                  <a:pt x="5629" y="11264"/>
                </a:lnTo>
                <a:close/>
                <a:moveTo>
                  <a:pt x="6135" y="5642"/>
                </a:moveTo>
                <a:lnTo>
                  <a:pt x="6837" y="6429"/>
                </a:lnTo>
                <a:lnTo>
                  <a:pt x="5982" y="7177"/>
                </a:lnTo>
                <a:lnTo>
                  <a:pt x="2163" y="7177"/>
                </a:lnTo>
                <a:lnTo>
                  <a:pt x="1444" y="6428"/>
                </a:lnTo>
                <a:lnTo>
                  <a:pt x="2297" y="5641"/>
                </a:lnTo>
                <a:lnTo>
                  <a:pt x="6135" y="5641"/>
                </a:lnTo>
                <a:lnTo>
                  <a:pt x="6135" y="5642"/>
                </a:lnTo>
                <a:close/>
                <a:moveTo>
                  <a:pt x="2629" y="1536"/>
                </a:moveTo>
                <a:lnTo>
                  <a:pt x="1867" y="729"/>
                </a:lnTo>
                <a:lnTo>
                  <a:pt x="2254" y="326"/>
                </a:lnTo>
                <a:cubicBezTo>
                  <a:pt x="2482" y="77"/>
                  <a:pt x="2648" y="0"/>
                  <a:pt x="2974" y="0"/>
                </a:cubicBezTo>
                <a:lnTo>
                  <a:pt x="6447" y="0"/>
                </a:lnTo>
                <a:cubicBezTo>
                  <a:pt x="6755" y="0"/>
                  <a:pt x="6934" y="77"/>
                  <a:pt x="7128" y="326"/>
                </a:cubicBezTo>
                <a:lnTo>
                  <a:pt x="7489" y="710"/>
                </a:lnTo>
                <a:lnTo>
                  <a:pt x="6486" y="1536"/>
                </a:lnTo>
                <a:lnTo>
                  <a:pt x="2629" y="1536"/>
                </a:lnTo>
                <a:close/>
                <a:moveTo>
                  <a:pt x="6195" y="7426"/>
                </a:moveTo>
                <a:lnTo>
                  <a:pt x="7049" y="6659"/>
                </a:lnTo>
                <a:lnTo>
                  <a:pt x="7471" y="7100"/>
                </a:lnTo>
                <a:cubicBezTo>
                  <a:pt x="7598" y="7234"/>
                  <a:pt x="7671" y="7407"/>
                  <a:pt x="7688" y="7599"/>
                </a:cubicBezTo>
                <a:cubicBezTo>
                  <a:pt x="7698" y="7714"/>
                  <a:pt x="7689" y="7829"/>
                  <a:pt x="7681" y="7964"/>
                </a:cubicBezTo>
                <a:lnTo>
                  <a:pt x="7430" y="10804"/>
                </a:lnTo>
                <a:cubicBezTo>
                  <a:pt x="7425" y="10957"/>
                  <a:pt x="7396" y="11072"/>
                  <a:pt x="7382" y="11130"/>
                </a:cubicBezTo>
                <a:cubicBezTo>
                  <a:pt x="7353" y="11245"/>
                  <a:pt x="7285" y="11341"/>
                  <a:pt x="7089" y="11513"/>
                </a:cubicBezTo>
                <a:lnTo>
                  <a:pt x="6610" y="11955"/>
                </a:lnTo>
                <a:lnTo>
                  <a:pt x="5866" y="11130"/>
                </a:lnTo>
                <a:lnTo>
                  <a:pt x="6195" y="7426"/>
                </a:lnTo>
                <a:close/>
                <a:moveTo>
                  <a:pt x="6698" y="1765"/>
                </a:moveTo>
                <a:lnTo>
                  <a:pt x="7681" y="940"/>
                </a:lnTo>
                <a:lnTo>
                  <a:pt x="8001" y="1305"/>
                </a:lnTo>
                <a:cubicBezTo>
                  <a:pt x="8129" y="1458"/>
                  <a:pt x="8200" y="1612"/>
                  <a:pt x="8214" y="1765"/>
                </a:cubicBezTo>
                <a:cubicBezTo>
                  <a:pt x="8222" y="1861"/>
                  <a:pt x="8211" y="1957"/>
                  <a:pt x="8202" y="2073"/>
                </a:cubicBezTo>
                <a:lnTo>
                  <a:pt x="7967" y="4874"/>
                </a:lnTo>
                <a:cubicBezTo>
                  <a:pt x="7913" y="5354"/>
                  <a:pt x="7817" y="5565"/>
                  <a:pt x="7549" y="5795"/>
                </a:cubicBezTo>
                <a:lnTo>
                  <a:pt x="7087" y="6217"/>
                </a:lnTo>
                <a:lnTo>
                  <a:pt x="6369" y="5469"/>
                </a:lnTo>
                <a:lnTo>
                  <a:pt x="6698" y="1765"/>
                </a:lnTo>
                <a:close/>
              </a:path>
            </a:pathLst>
          </a:custGeom>
          <a:solidFill>
            <a:srgbClr val="7D58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D58BD"/>
              </a:solidFill>
            </a:endParaRPr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B88344C2-A04C-860D-59BD-8425599A4D70}"/>
              </a:ext>
            </a:extLst>
          </p:cNvPr>
          <p:cNvSpPr txBox="1"/>
          <p:nvPr/>
        </p:nvSpPr>
        <p:spPr>
          <a:xfrm>
            <a:off x="6658520" y="900312"/>
            <a:ext cx="2147813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…</a:t>
            </a:r>
          </a:p>
          <a:p>
            <a:r>
              <a:rPr lang="en-US" altLang="zh-CN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wire reg1 = 0;</a:t>
            </a:r>
          </a:p>
          <a:p>
            <a:r>
              <a:rPr lang="en-US" altLang="zh-CN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wire reg1 = 0;</a:t>
            </a:r>
            <a:endParaRPr lang="zh-CN" altLang="en-US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r>
              <a:rPr lang="en-US" altLang="zh-CN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…</a:t>
            </a:r>
          </a:p>
          <a:p>
            <a:r>
              <a:rPr lang="en-US" altLang="zh-CN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Segment s1(…,.seg(seg1));</a:t>
            </a:r>
          </a:p>
          <a:p>
            <a:r>
              <a:rPr lang="en-US" altLang="zh-CN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Segment s1(…,.seg(seg1));</a:t>
            </a:r>
          </a:p>
          <a:p>
            <a:r>
              <a:rPr lang="en-US" altLang="zh-CN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…</a:t>
            </a:r>
          </a:p>
          <a:p>
            <a:r>
              <a:rPr lang="zh-CN" altLang="en-US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函数中</a:t>
            </a:r>
            <a:r>
              <a:rPr lang="en-US" altLang="zh-CN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seg</a:t>
            </a:r>
            <a:r>
              <a:rPr lang="zh-CN" altLang="en-US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是</a:t>
            </a:r>
            <a:r>
              <a:rPr lang="en-US" altLang="zh-CN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reg</a:t>
            </a:r>
            <a:r>
              <a:rPr lang="zh-CN" altLang="en-US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类型的</a:t>
            </a:r>
          </a:p>
        </p:txBody>
      </p:sp>
      <p:cxnSp>
        <p:nvCxnSpPr>
          <p:cNvPr id="68" name="连接符: 肘形 67">
            <a:extLst>
              <a:ext uri="{FF2B5EF4-FFF2-40B4-BE49-F238E27FC236}">
                <a16:creationId xmlns:a16="http://schemas.microsoft.com/office/drawing/2014/main" id="{443C012B-F17B-B3DC-152A-46F960198C2B}"/>
              </a:ext>
            </a:extLst>
          </p:cNvPr>
          <p:cNvCxnSpPr>
            <a:cxnSpLocks/>
            <a:stCxn id="56" idx="3"/>
            <a:endCxn id="54" idx="27"/>
          </p:cNvCxnSpPr>
          <p:nvPr/>
        </p:nvCxnSpPr>
        <p:spPr>
          <a:xfrm flipV="1">
            <a:off x="3505200" y="775855"/>
            <a:ext cx="3016996" cy="2449325"/>
          </a:xfrm>
          <a:prstGeom prst="bentConnector5">
            <a:avLst>
              <a:gd name="adj1" fmla="val 17345"/>
              <a:gd name="adj2" fmla="val 99717"/>
              <a:gd name="adj3" fmla="val 17341"/>
            </a:avLst>
          </a:prstGeom>
          <a:ln w="31750">
            <a:solidFill>
              <a:srgbClr val="7D58B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文本框 75">
            <a:extLst>
              <a:ext uri="{FF2B5EF4-FFF2-40B4-BE49-F238E27FC236}">
                <a16:creationId xmlns:a16="http://schemas.microsoft.com/office/drawing/2014/main" id="{225A6806-4324-AC8A-B1F3-FA4C226685B9}"/>
              </a:ext>
            </a:extLst>
          </p:cNvPr>
          <p:cNvSpPr txBox="1"/>
          <p:nvPr/>
        </p:nvSpPr>
        <p:spPr>
          <a:xfrm>
            <a:off x="4674351" y="1825797"/>
            <a:ext cx="14737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假设原函数输出</a:t>
            </a:r>
            <a:r>
              <a:rPr lang="en-US" altLang="zh-CN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01100000</a:t>
            </a:r>
          </a:p>
          <a:p>
            <a:pPr algn="ctr"/>
            <a:r>
              <a:rPr lang="en-US" altLang="zh-CN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seg1</a:t>
            </a:r>
            <a:r>
              <a:rPr lang="zh-CN" altLang="en-US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会变成</a:t>
            </a:r>
            <a:r>
              <a:rPr lang="en-US" altLang="zh-CN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0XX00000</a:t>
            </a:r>
            <a:endParaRPr lang="zh-CN" altLang="en-US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77" name="任意多边形: 形状 76">
            <a:extLst>
              <a:ext uri="{FF2B5EF4-FFF2-40B4-BE49-F238E27FC236}">
                <a16:creationId xmlns:a16="http://schemas.microsoft.com/office/drawing/2014/main" id="{2B69410C-00DC-A6CB-3208-11B1F291717C}"/>
              </a:ext>
            </a:extLst>
          </p:cNvPr>
          <p:cNvSpPr/>
          <p:nvPr/>
        </p:nvSpPr>
        <p:spPr>
          <a:xfrm rot="16200000">
            <a:off x="6055649" y="1883883"/>
            <a:ext cx="568566" cy="609685"/>
          </a:xfrm>
          <a:custGeom>
            <a:avLst/>
            <a:gdLst>
              <a:gd name="T0" fmla="*/ 31 w 3018"/>
              <a:gd name="T1" fmla="*/ 3051 h 3241"/>
              <a:gd name="T2" fmla="*/ 23 w 3018"/>
              <a:gd name="T3" fmla="*/ 3184 h 3241"/>
              <a:gd name="T4" fmla="*/ 334 w 3018"/>
              <a:gd name="T5" fmla="*/ 3063 h 3241"/>
              <a:gd name="T6" fmla="*/ 1113 w 3018"/>
              <a:gd name="T7" fmla="*/ 2521 h 3241"/>
              <a:gd name="T8" fmla="*/ 1505 w 3018"/>
              <a:gd name="T9" fmla="*/ 2361 h 3241"/>
              <a:gd name="T10" fmla="*/ 1541 w 3018"/>
              <a:gd name="T11" fmla="*/ 2361 h 3241"/>
              <a:gd name="T12" fmla="*/ 1932 w 3018"/>
              <a:gd name="T13" fmla="*/ 2524 h 3241"/>
              <a:gd name="T14" fmla="*/ 2684 w 3018"/>
              <a:gd name="T15" fmla="*/ 3060 h 3241"/>
              <a:gd name="T16" fmla="*/ 2994 w 3018"/>
              <a:gd name="T17" fmla="*/ 3182 h 3241"/>
              <a:gd name="T18" fmla="*/ 2989 w 3018"/>
              <a:gd name="T19" fmla="*/ 3049 h 3241"/>
              <a:gd name="T20" fmla="*/ 1654 w 3018"/>
              <a:gd name="T21" fmla="*/ 125 h 3241"/>
              <a:gd name="T22" fmla="*/ 1443 w 3018"/>
              <a:gd name="T23" fmla="*/ 123 h 3241"/>
              <a:gd name="T24" fmla="*/ 31 w 3018"/>
              <a:gd name="T25" fmla="*/ 3051 h 32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3018" h="3241">
                <a:moveTo>
                  <a:pt x="31" y="3051"/>
                </a:moveTo>
                <a:cubicBezTo>
                  <a:pt x="1" y="3113"/>
                  <a:pt x="0" y="3159"/>
                  <a:pt x="23" y="3184"/>
                </a:cubicBezTo>
                <a:cubicBezTo>
                  <a:pt x="75" y="3241"/>
                  <a:pt x="235" y="3132"/>
                  <a:pt x="334" y="3063"/>
                </a:cubicBezTo>
                <a:lnTo>
                  <a:pt x="1113" y="2521"/>
                </a:lnTo>
                <a:cubicBezTo>
                  <a:pt x="1211" y="2452"/>
                  <a:pt x="1385" y="2363"/>
                  <a:pt x="1505" y="2361"/>
                </a:cubicBezTo>
                <a:cubicBezTo>
                  <a:pt x="1517" y="2361"/>
                  <a:pt x="1529" y="2361"/>
                  <a:pt x="1541" y="2361"/>
                </a:cubicBezTo>
                <a:cubicBezTo>
                  <a:pt x="1661" y="2364"/>
                  <a:pt x="1834" y="2455"/>
                  <a:pt x="1932" y="2524"/>
                </a:cubicBezTo>
                <a:lnTo>
                  <a:pt x="2684" y="3060"/>
                </a:lnTo>
                <a:cubicBezTo>
                  <a:pt x="2782" y="3129"/>
                  <a:pt x="2941" y="3239"/>
                  <a:pt x="2994" y="3182"/>
                </a:cubicBezTo>
                <a:cubicBezTo>
                  <a:pt x="3018" y="3158"/>
                  <a:pt x="3018" y="3111"/>
                  <a:pt x="2989" y="3049"/>
                </a:cubicBezTo>
                <a:lnTo>
                  <a:pt x="1654" y="125"/>
                </a:lnTo>
                <a:cubicBezTo>
                  <a:pt x="1597" y="1"/>
                  <a:pt x="1503" y="0"/>
                  <a:pt x="1443" y="123"/>
                </a:cubicBezTo>
                <a:lnTo>
                  <a:pt x="31" y="3051"/>
                </a:lnTo>
                <a:close/>
              </a:path>
            </a:pathLst>
          </a:custGeom>
          <a:solidFill>
            <a:srgbClr val="9B99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任意多边形: 形状 77">
            <a:extLst>
              <a:ext uri="{FF2B5EF4-FFF2-40B4-BE49-F238E27FC236}">
                <a16:creationId xmlns:a16="http://schemas.microsoft.com/office/drawing/2014/main" id="{22BBCE11-EC8E-4680-FCEE-8CFBAACB7B57}"/>
              </a:ext>
            </a:extLst>
          </p:cNvPr>
          <p:cNvSpPr/>
          <p:nvPr/>
        </p:nvSpPr>
        <p:spPr>
          <a:xfrm rot="5400000">
            <a:off x="6078104" y="3747328"/>
            <a:ext cx="568566" cy="609685"/>
          </a:xfrm>
          <a:custGeom>
            <a:avLst/>
            <a:gdLst>
              <a:gd name="T0" fmla="*/ 31 w 3018"/>
              <a:gd name="T1" fmla="*/ 3051 h 3241"/>
              <a:gd name="T2" fmla="*/ 23 w 3018"/>
              <a:gd name="T3" fmla="*/ 3184 h 3241"/>
              <a:gd name="T4" fmla="*/ 334 w 3018"/>
              <a:gd name="T5" fmla="*/ 3063 h 3241"/>
              <a:gd name="T6" fmla="*/ 1113 w 3018"/>
              <a:gd name="T7" fmla="*/ 2521 h 3241"/>
              <a:gd name="T8" fmla="*/ 1505 w 3018"/>
              <a:gd name="T9" fmla="*/ 2361 h 3241"/>
              <a:gd name="T10" fmla="*/ 1541 w 3018"/>
              <a:gd name="T11" fmla="*/ 2361 h 3241"/>
              <a:gd name="T12" fmla="*/ 1932 w 3018"/>
              <a:gd name="T13" fmla="*/ 2524 h 3241"/>
              <a:gd name="T14" fmla="*/ 2684 w 3018"/>
              <a:gd name="T15" fmla="*/ 3060 h 3241"/>
              <a:gd name="T16" fmla="*/ 2994 w 3018"/>
              <a:gd name="T17" fmla="*/ 3182 h 3241"/>
              <a:gd name="T18" fmla="*/ 2989 w 3018"/>
              <a:gd name="T19" fmla="*/ 3049 h 3241"/>
              <a:gd name="T20" fmla="*/ 1654 w 3018"/>
              <a:gd name="T21" fmla="*/ 125 h 3241"/>
              <a:gd name="T22" fmla="*/ 1443 w 3018"/>
              <a:gd name="T23" fmla="*/ 123 h 3241"/>
              <a:gd name="T24" fmla="*/ 31 w 3018"/>
              <a:gd name="T25" fmla="*/ 3051 h 32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3018" h="3241">
                <a:moveTo>
                  <a:pt x="31" y="3051"/>
                </a:moveTo>
                <a:cubicBezTo>
                  <a:pt x="1" y="3113"/>
                  <a:pt x="0" y="3159"/>
                  <a:pt x="23" y="3184"/>
                </a:cubicBezTo>
                <a:cubicBezTo>
                  <a:pt x="75" y="3241"/>
                  <a:pt x="235" y="3132"/>
                  <a:pt x="334" y="3063"/>
                </a:cubicBezTo>
                <a:lnTo>
                  <a:pt x="1113" y="2521"/>
                </a:lnTo>
                <a:cubicBezTo>
                  <a:pt x="1211" y="2452"/>
                  <a:pt x="1385" y="2363"/>
                  <a:pt x="1505" y="2361"/>
                </a:cubicBezTo>
                <a:cubicBezTo>
                  <a:pt x="1517" y="2361"/>
                  <a:pt x="1529" y="2361"/>
                  <a:pt x="1541" y="2361"/>
                </a:cubicBezTo>
                <a:cubicBezTo>
                  <a:pt x="1661" y="2364"/>
                  <a:pt x="1834" y="2455"/>
                  <a:pt x="1932" y="2524"/>
                </a:cubicBezTo>
                <a:lnTo>
                  <a:pt x="2684" y="3060"/>
                </a:lnTo>
                <a:cubicBezTo>
                  <a:pt x="2782" y="3129"/>
                  <a:pt x="2941" y="3239"/>
                  <a:pt x="2994" y="3182"/>
                </a:cubicBezTo>
                <a:cubicBezTo>
                  <a:pt x="3018" y="3158"/>
                  <a:pt x="3018" y="3111"/>
                  <a:pt x="2989" y="3049"/>
                </a:cubicBezTo>
                <a:lnTo>
                  <a:pt x="1654" y="125"/>
                </a:lnTo>
                <a:cubicBezTo>
                  <a:pt x="1597" y="1"/>
                  <a:pt x="1503" y="0"/>
                  <a:pt x="1443" y="123"/>
                </a:cubicBezTo>
                <a:lnTo>
                  <a:pt x="31" y="3051"/>
                </a:lnTo>
                <a:close/>
              </a:path>
            </a:pathLst>
          </a:custGeom>
          <a:solidFill>
            <a:srgbClr val="9B99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任意多边形: 形状 78">
            <a:extLst>
              <a:ext uri="{FF2B5EF4-FFF2-40B4-BE49-F238E27FC236}">
                <a16:creationId xmlns:a16="http://schemas.microsoft.com/office/drawing/2014/main" id="{4E9ACDE7-3734-8844-787A-9745B1525942}"/>
              </a:ext>
            </a:extLst>
          </p:cNvPr>
          <p:cNvSpPr/>
          <p:nvPr/>
        </p:nvSpPr>
        <p:spPr>
          <a:xfrm rot="10800000">
            <a:off x="5210180" y="2950505"/>
            <a:ext cx="568566" cy="609685"/>
          </a:xfrm>
          <a:custGeom>
            <a:avLst/>
            <a:gdLst>
              <a:gd name="T0" fmla="*/ 31 w 3018"/>
              <a:gd name="T1" fmla="*/ 3051 h 3241"/>
              <a:gd name="T2" fmla="*/ 23 w 3018"/>
              <a:gd name="T3" fmla="*/ 3184 h 3241"/>
              <a:gd name="T4" fmla="*/ 334 w 3018"/>
              <a:gd name="T5" fmla="*/ 3063 h 3241"/>
              <a:gd name="T6" fmla="*/ 1113 w 3018"/>
              <a:gd name="T7" fmla="*/ 2521 h 3241"/>
              <a:gd name="T8" fmla="*/ 1505 w 3018"/>
              <a:gd name="T9" fmla="*/ 2361 h 3241"/>
              <a:gd name="T10" fmla="*/ 1541 w 3018"/>
              <a:gd name="T11" fmla="*/ 2361 h 3241"/>
              <a:gd name="T12" fmla="*/ 1932 w 3018"/>
              <a:gd name="T13" fmla="*/ 2524 h 3241"/>
              <a:gd name="T14" fmla="*/ 2684 w 3018"/>
              <a:gd name="T15" fmla="*/ 3060 h 3241"/>
              <a:gd name="T16" fmla="*/ 2994 w 3018"/>
              <a:gd name="T17" fmla="*/ 3182 h 3241"/>
              <a:gd name="T18" fmla="*/ 2989 w 3018"/>
              <a:gd name="T19" fmla="*/ 3049 h 3241"/>
              <a:gd name="T20" fmla="*/ 1654 w 3018"/>
              <a:gd name="T21" fmla="*/ 125 h 3241"/>
              <a:gd name="T22" fmla="*/ 1443 w 3018"/>
              <a:gd name="T23" fmla="*/ 123 h 3241"/>
              <a:gd name="T24" fmla="*/ 31 w 3018"/>
              <a:gd name="T25" fmla="*/ 3051 h 32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3018" h="3241">
                <a:moveTo>
                  <a:pt x="31" y="3051"/>
                </a:moveTo>
                <a:cubicBezTo>
                  <a:pt x="1" y="3113"/>
                  <a:pt x="0" y="3159"/>
                  <a:pt x="23" y="3184"/>
                </a:cubicBezTo>
                <a:cubicBezTo>
                  <a:pt x="75" y="3241"/>
                  <a:pt x="235" y="3132"/>
                  <a:pt x="334" y="3063"/>
                </a:cubicBezTo>
                <a:lnTo>
                  <a:pt x="1113" y="2521"/>
                </a:lnTo>
                <a:cubicBezTo>
                  <a:pt x="1211" y="2452"/>
                  <a:pt x="1385" y="2363"/>
                  <a:pt x="1505" y="2361"/>
                </a:cubicBezTo>
                <a:cubicBezTo>
                  <a:pt x="1517" y="2361"/>
                  <a:pt x="1529" y="2361"/>
                  <a:pt x="1541" y="2361"/>
                </a:cubicBezTo>
                <a:cubicBezTo>
                  <a:pt x="1661" y="2364"/>
                  <a:pt x="1834" y="2455"/>
                  <a:pt x="1932" y="2524"/>
                </a:cubicBezTo>
                <a:lnTo>
                  <a:pt x="2684" y="3060"/>
                </a:lnTo>
                <a:cubicBezTo>
                  <a:pt x="2782" y="3129"/>
                  <a:pt x="2941" y="3239"/>
                  <a:pt x="2994" y="3182"/>
                </a:cubicBezTo>
                <a:cubicBezTo>
                  <a:pt x="3018" y="3158"/>
                  <a:pt x="3018" y="3111"/>
                  <a:pt x="2989" y="3049"/>
                </a:cubicBezTo>
                <a:lnTo>
                  <a:pt x="1654" y="125"/>
                </a:lnTo>
                <a:cubicBezTo>
                  <a:pt x="1597" y="1"/>
                  <a:pt x="1503" y="0"/>
                  <a:pt x="1443" y="123"/>
                </a:cubicBezTo>
                <a:lnTo>
                  <a:pt x="31" y="3051"/>
                </a:lnTo>
                <a:close/>
              </a:path>
            </a:pathLst>
          </a:custGeom>
          <a:solidFill>
            <a:srgbClr val="9B99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文本框 79">
            <a:extLst>
              <a:ext uri="{FF2B5EF4-FFF2-40B4-BE49-F238E27FC236}">
                <a16:creationId xmlns:a16="http://schemas.microsoft.com/office/drawing/2014/main" id="{6BC44EF0-7600-CC01-EC18-B12FA1933535}"/>
              </a:ext>
            </a:extLst>
          </p:cNvPr>
          <p:cNvSpPr txBox="1"/>
          <p:nvPr/>
        </p:nvSpPr>
        <p:spPr>
          <a:xfrm>
            <a:off x="5023893" y="3802804"/>
            <a:ext cx="105416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由于赋值</a:t>
            </a:r>
            <a:endParaRPr lang="en-US" altLang="zh-CN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algn="ctr"/>
            <a:r>
              <a:rPr lang="en-US" altLang="zh-CN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00000000</a:t>
            </a:r>
            <a:endParaRPr lang="zh-CN" altLang="en-US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18A7845E-23E7-5947-07DB-40DABD3792C6}"/>
              </a:ext>
            </a:extLst>
          </p:cNvPr>
          <p:cNvSpPr txBox="1"/>
          <p:nvPr/>
        </p:nvSpPr>
        <p:spPr>
          <a:xfrm>
            <a:off x="6522196" y="3781523"/>
            <a:ext cx="16787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0</a:t>
            </a:r>
            <a:r>
              <a:rPr lang="zh-CN" altLang="en-US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和</a:t>
            </a:r>
            <a:r>
              <a:rPr lang="en-US" altLang="zh-CN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</a:t>
            </a:r>
            <a:r>
              <a:rPr lang="zh-CN" altLang="en-US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冲突</a:t>
            </a:r>
            <a:endParaRPr lang="en-US" altLang="zh-CN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algn="ctr"/>
            <a:r>
              <a:rPr lang="en-US" altLang="zh-CN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0</a:t>
            </a:r>
            <a:r>
              <a:rPr lang="zh-CN" altLang="en-US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和</a:t>
            </a:r>
            <a:r>
              <a:rPr lang="en-US" altLang="zh-CN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0</a:t>
            </a:r>
            <a:r>
              <a:rPr lang="zh-CN" altLang="en-US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共性</a:t>
            </a:r>
            <a:endParaRPr lang="en-US" altLang="zh-CN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algn="ctr"/>
            <a:r>
              <a:rPr lang="zh-CN" altLang="en-US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导致输出结果</a:t>
            </a:r>
            <a:r>
              <a:rPr lang="en-US" altLang="zh-CN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0</a:t>
            </a:r>
            <a:r>
              <a:rPr lang="zh-CN" altLang="en-US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不变，</a:t>
            </a:r>
            <a:r>
              <a:rPr lang="en-US" altLang="zh-CN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</a:t>
            </a:r>
            <a:r>
              <a:rPr lang="zh-CN" altLang="en-US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变成</a:t>
            </a:r>
            <a:r>
              <a:rPr lang="en-US" altLang="zh-CN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X</a:t>
            </a:r>
            <a:r>
              <a:rPr lang="zh-CN" altLang="en-US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（未知）</a:t>
            </a:r>
          </a:p>
        </p:txBody>
      </p:sp>
    </p:spTree>
    <p:extLst>
      <p:ext uri="{BB962C8B-B14F-4D97-AF65-F5344CB8AC3E}">
        <p14:creationId xmlns:p14="http://schemas.microsoft.com/office/powerpoint/2010/main" val="946128244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文本框 5">
            <a:extLst>
              <a:ext uri="{FF2B5EF4-FFF2-40B4-BE49-F238E27FC236}">
                <a16:creationId xmlns:a16="http://schemas.microsoft.com/office/drawing/2014/main" id="{F4DB33D8-94E7-4D34-9A8E-7A43BEDF7E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4511" y="183664"/>
            <a:ext cx="395492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fontAlgn="base">
              <a:spcBef>
                <a:spcPct val="0"/>
              </a:spcBef>
              <a:spcAft>
                <a:spcPct val="0"/>
              </a:spcAft>
              <a:defRPr sz="1800" b="1" spc="3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r>
              <a:rPr lang="zh-CN" altLang="en-US" dirty="0">
                <a:solidFill>
                  <a:srgbClr val="7D58BD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分而治之：显示模块与音乐模块</a:t>
            </a:r>
          </a:p>
        </p:txBody>
      </p: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F2EAA10C-B440-49A2-A87A-F05D436D6346}"/>
              </a:ext>
            </a:extLst>
          </p:cNvPr>
          <p:cNvCxnSpPr/>
          <p:nvPr/>
        </p:nvCxnSpPr>
        <p:spPr>
          <a:xfrm>
            <a:off x="1032788" y="522218"/>
            <a:ext cx="310126" cy="0"/>
          </a:xfrm>
          <a:prstGeom prst="line">
            <a:avLst/>
          </a:prstGeom>
          <a:ln w="19050">
            <a:solidFill>
              <a:srgbClr val="7E68A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2ECBA49A-48B3-4836-84D9-97E23F103B14}"/>
              </a:ext>
            </a:extLst>
          </p:cNvPr>
          <p:cNvGrpSpPr/>
          <p:nvPr/>
        </p:nvGrpSpPr>
        <p:grpSpPr>
          <a:xfrm>
            <a:off x="337511" y="183664"/>
            <a:ext cx="528375" cy="484787"/>
            <a:chOff x="1417110" y="1933669"/>
            <a:chExt cx="1827515" cy="1676757"/>
          </a:xfrm>
        </p:grpSpPr>
        <p:sp>
          <p:nvSpPr>
            <p:cNvPr id="32" name="椭圆 31">
              <a:extLst>
                <a:ext uri="{FF2B5EF4-FFF2-40B4-BE49-F238E27FC236}">
                  <a16:creationId xmlns:a16="http://schemas.microsoft.com/office/drawing/2014/main" id="{0C1F1D15-204C-40B7-868A-50AC4809589A}"/>
                </a:ext>
              </a:extLst>
            </p:cNvPr>
            <p:cNvSpPr/>
            <p:nvPr/>
          </p:nvSpPr>
          <p:spPr>
            <a:xfrm>
              <a:off x="1491775" y="1933669"/>
              <a:ext cx="1676757" cy="1676757"/>
            </a:xfrm>
            <a:prstGeom prst="ellips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33" name="椭圆 32">
              <a:extLst>
                <a:ext uri="{FF2B5EF4-FFF2-40B4-BE49-F238E27FC236}">
                  <a16:creationId xmlns:a16="http://schemas.microsoft.com/office/drawing/2014/main" id="{C91E9ED6-DA11-4782-967B-6753CDEB66FB}"/>
                </a:ext>
              </a:extLst>
            </p:cNvPr>
            <p:cNvSpPr/>
            <p:nvPr/>
          </p:nvSpPr>
          <p:spPr>
            <a:xfrm>
              <a:off x="1686851" y="2118291"/>
              <a:ext cx="1307513" cy="1307513"/>
            </a:xfrm>
            <a:prstGeom prst="ellipse">
              <a:avLst/>
            </a:prstGeom>
            <a:gradFill>
              <a:gsLst>
                <a:gs pos="100000">
                  <a:srgbClr val="9B99BC"/>
                </a:gs>
                <a:gs pos="0">
                  <a:srgbClr val="9A99B6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34" name="椭圆 33">
              <a:extLst>
                <a:ext uri="{FF2B5EF4-FFF2-40B4-BE49-F238E27FC236}">
                  <a16:creationId xmlns:a16="http://schemas.microsoft.com/office/drawing/2014/main" id="{3F95948F-771D-424B-B3AF-3DCDF86CB452}"/>
                </a:ext>
              </a:extLst>
            </p:cNvPr>
            <p:cNvSpPr/>
            <p:nvPr/>
          </p:nvSpPr>
          <p:spPr>
            <a:xfrm>
              <a:off x="2772931" y="1944597"/>
              <a:ext cx="390517" cy="390517"/>
            </a:xfrm>
            <a:prstGeom prst="ellipse">
              <a:avLst/>
            </a:prstGeom>
            <a:gradFill>
              <a:gsLst>
                <a:gs pos="100000">
                  <a:srgbClr val="9A99B6"/>
                </a:gs>
                <a:gs pos="0">
                  <a:srgbClr val="9A99B6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35" name="椭圆 34">
              <a:extLst>
                <a:ext uri="{FF2B5EF4-FFF2-40B4-BE49-F238E27FC236}">
                  <a16:creationId xmlns:a16="http://schemas.microsoft.com/office/drawing/2014/main" id="{ED69A2CE-885F-436F-872F-72FC49F21F94}"/>
                </a:ext>
              </a:extLst>
            </p:cNvPr>
            <p:cNvSpPr/>
            <p:nvPr/>
          </p:nvSpPr>
          <p:spPr>
            <a:xfrm>
              <a:off x="1417110" y="2261397"/>
              <a:ext cx="286781" cy="286781"/>
            </a:xfrm>
            <a:prstGeom prst="ellipse">
              <a:avLst/>
            </a:prstGeom>
            <a:gradFill>
              <a:gsLst>
                <a:gs pos="100000">
                  <a:srgbClr val="9B99BC"/>
                </a:gs>
                <a:gs pos="0">
                  <a:srgbClr val="9A99B6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36" name="椭圆 35">
              <a:extLst>
                <a:ext uri="{FF2B5EF4-FFF2-40B4-BE49-F238E27FC236}">
                  <a16:creationId xmlns:a16="http://schemas.microsoft.com/office/drawing/2014/main" id="{67D9309D-C037-47BF-8349-8095AC64DF52}"/>
                </a:ext>
              </a:extLst>
            </p:cNvPr>
            <p:cNvSpPr/>
            <p:nvPr/>
          </p:nvSpPr>
          <p:spPr>
            <a:xfrm>
              <a:off x="1686851" y="3308201"/>
              <a:ext cx="220530" cy="220530"/>
            </a:xfrm>
            <a:prstGeom prst="ellipse">
              <a:avLst/>
            </a:prstGeom>
            <a:gradFill>
              <a:gsLst>
                <a:gs pos="100000">
                  <a:srgbClr val="9A99B6"/>
                </a:gs>
                <a:gs pos="0">
                  <a:srgbClr val="9A99B6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717A318C-4776-4E7A-A645-0671A63B39D0}"/>
                </a:ext>
              </a:extLst>
            </p:cNvPr>
            <p:cNvSpPr/>
            <p:nvPr/>
          </p:nvSpPr>
          <p:spPr>
            <a:xfrm>
              <a:off x="3016329" y="2979248"/>
              <a:ext cx="228296" cy="228296"/>
            </a:xfrm>
            <a:prstGeom prst="ellipse">
              <a:avLst/>
            </a:prstGeom>
            <a:gradFill>
              <a:gsLst>
                <a:gs pos="100000">
                  <a:srgbClr val="9B99BC"/>
                </a:gs>
                <a:gs pos="0">
                  <a:srgbClr val="9A99B6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</p:grpSp>
      <p:sp>
        <p:nvSpPr>
          <p:cNvPr id="38" name="文本框 5">
            <a:extLst>
              <a:ext uri="{FF2B5EF4-FFF2-40B4-BE49-F238E27FC236}">
                <a16:creationId xmlns:a16="http://schemas.microsoft.com/office/drawing/2014/main" id="{2BC42D78-6956-4567-9E0A-754BE15D3F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0024" y="278417"/>
            <a:ext cx="36420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2" name="图形 51">
            <a:extLst>
              <a:ext uri="{FF2B5EF4-FFF2-40B4-BE49-F238E27FC236}">
                <a16:creationId xmlns:a16="http://schemas.microsoft.com/office/drawing/2014/main" id="{2E1788FF-1BD3-4EA7-9C6F-847D2BDCDF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67396" y="229955"/>
            <a:ext cx="1538937" cy="426815"/>
          </a:xfrm>
          <a:prstGeom prst="rect">
            <a:avLst/>
          </a:prstGeom>
        </p:spPr>
      </p:pic>
      <p:grpSp>
        <p:nvGrpSpPr>
          <p:cNvPr id="51" name="组合 50">
            <a:extLst>
              <a:ext uri="{FF2B5EF4-FFF2-40B4-BE49-F238E27FC236}">
                <a16:creationId xmlns:a16="http://schemas.microsoft.com/office/drawing/2014/main" id="{8461DD52-A3E1-1758-E4E6-F7CCE3F2D6FB}"/>
              </a:ext>
            </a:extLst>
          </p:cNvPr>
          <p:cNvGrpSpPr/>
          <p:nvPr/>
        </p:nvGrpSpPr>
        <p:grpSpPr>
          <a:xfrm>
            <a:off x="495300" y="1539079"/>
            <a:ext cx="4167247" cy="3278293"/>
            <a:chOff x="660400" y="2052105"/>
            <a:chExt cx="5556329" cy="4371057"/>
          </a:xfrm>
        </p:grpSpPr>
        <p:sp>
          <p:nvSpPr>
            <p:cNvPr id="55" name="文本框 54">
              <a:extLst>
                <a:ext uri="{FF2B5EF4-FFF2-40B4-BE49-F238E27FC236}">
                  <a16:creationId xmlns:a16="http://schemas.microsoft.com/office/drawing/2014/main" id="{01E02D9E-E66A-FB64-E81E-EAB8003686FB}"/>
                </a:ext>
              </a:extLst>
            </p:cNvPr>
            <p:cNvSpPr txBox="1"/>
            <p:nvPr/>
          </p:nvSpPr>
          <p:spPr>
            <a:xfrm>
              <a:off x="660400" y="2052105"/>
              <a:ext cx="5556329" cy="11600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zh-CN" altLang="en-US" sz="1100" dirty="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七段数码管动态显示得分</a:t>
              </a:r>
              <a:endParaRPr kumimoji="1" lang="en-US" altLang="zh-CN" sz="11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  <a:p>
              <a:pPr>
                <a:lnSpc>
                  <a:spcPct val="150000"/>
                </a:lnSpc>
              </a:pPr>
              <a:r>
                <a:rPr kumimoji="1" lang="zh-CN" altLang="en-US" sz="1000" dirty="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想必大家肯定经过那么多的</a:t>
              </a:r>
              <a:r>
                <a:rPr kumimoji="1" lang="en-US" altLang="zh-CN" sz="1000" dirty="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Lab</a:t>
              </a:r>
              <a:r>
                <a:rPr kumimoji="1" lang="zh-CN" altLang="en-US" sz="1000" dirty="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肯定了然于心</a:t>
              </a:r>
              <a:endParaRPr kumimoji="1" lang="en-US" altLang="zh-CN" sz="10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  <a:p>
              <a:pPr>
                <a:lnSpc>
                  <a:spcPct val="150000"/>
                </a:lnSpc>
              </a:pPr>
              <a:r>
                <a:rPr kumimoji="1" lang="zh-CN" altLang="en-US" sz="1000" dirty="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此部分主要讲一下我踩了什么</a:t>
              </a:r>
              <a:r>
                <a:rPr kumimoji="1" lang="zh-CN" altLang="en-US" sz="1400" b="1" dirty="0">
                  <a:solidFill>
                    <a:srgbClr val="7D58BD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坑</a:t>
              </a:r>
              <a:endParaRPr kumimoji="1" lang="en-US" altLang="zh-CN" sz="1000" b="1" dirty="0">
                <a:solidFill>
                  <a:srgbClr val="7D58BD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F8594CF6-3727-5DFD-27F2-A6A705672831}"/>
                </a:ext>
              </a:extLst>
            </p:cNvPr>
            <p:cNvSpPr txBox="1"/>
            <p:nvPr/>
          </p:nvSpPr>
          <p:spPr>
            <a:xfrm>
              <a:off x="660400" y="3813054"/>
              <a:ext cx="4013200" cy="9743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en-US" altLang="zh-CN" sz="1050" b="1" dirty="0">
                  <a:solidFill>
                    <a:srgbClr val="7D58BD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Wire</a:t>
              </a:r>
              <a:r>
                <a:rPr kumimoji="1" lang="zh-CN" altLang="en-US" sz="1050" b="1" dirty="0">
                  <a:solidFill>
                    <a:srgbClr val="7D58BD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类型是不能赋值的</a:t>
              </a:r>
              <a:r>
                <a:rPr kumimoji="1" lang="zh-CN" altLang="en-US" sz="900" dirty="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，否则会造成数据冲撞，导致我半夜调了三个小时都没搞懂哪里出问题了。</a:t>
              </a:r>
              <a:endParaRPr kumimoji="1" lang="en-US" altLang="zh-CN" sz="9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  <a:p>
              <a:pPr>
                <a:lnSpc>
                  <a:spcPct val="150000"/>
                </a:lnSpc>
              </a:pPr>
              <a:r>
                <a:rPr kumimoji="1" lang="en-US" altLang="zh-CN" sz="900" dirty="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Reg</a:t>
              </a:r>
              <a:r>
                <a:rPr kumimoji="1" lang="zh-CN" altLang="en-US" sz="900" dirty="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类型是要么声明的时候就赋值，要么是</a:t>
              </a:r>
              <a:r>
                <a:rPr kumimoji="1" lang="en-US" altLang="zh-CN" sz="900" dirty="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always</a:t>
              </a:r>
              <a:r>
                <a:rPr kumimoji="1" lang="zh-CN" altLang="en-US" sz="900" dirty="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赋值。</a:t>
              </a:r>
              <a:endParaRPr kumimoji="1" lang="en-US" altLang="zh-CN" sz="9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895C60CA-0046-268C-8F30-9168CF9C056C}"/>
                </a:ext>
              </a:extLst>
            </p:cNvPr>
            <p:cNvSpPr txBox="1"/>
            <p:nvPr/>
          </p:nvSpPr>
          <p:spPr>
            <a:xfrm>
              <a:off x="660400" y="3496225"/>
              <a:ext cx="3516346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50" b="1" dirty="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1</a:t>
              </a:r>
              <a:r>
                <a:rPr lang="zh-CN" altLang="en-US" sz="1050" b="1" dirty="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、</a:t>
              </a:r>
              <a:r>
                <a:rPr lang="en-US" altLang="zh-CN" sz="1050" b="1" dirty="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wire</a:t>
              </a:r>
              <a:r>
                <a:rPr lang="zh-CN" altLang="en-US" sz="1050" b="1" dirty="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类型和</a:t>
              </a:r>
              <a:r>
                <a:rPr lang="en-US" altLang="zh-CN" sz="1050" b="1" dirty="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reg</a:t>
              </a:r>
              <a:r>
                <a:rPr lang="zh-CN" altLang="en-US" sz="1050" b="1" dirty="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类型在赋值上大有问题</a:t>
              </a:r>
              <a:endParaRPr lang="en-US" altLang="zh-CN" sz="1050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58" name="文本框 57">
              <a:extLst>
                <a:ext uri="{FF2B5EF4-FFF2-40B4-BE49-F238E27FC236}">
                  <a16:creationId xmlns:a16="http://schemas.microsoft.com/office/drawing/2014/main" id="{6D0E9718-3039-2BDD-6E8A-E8BE31184E3B}"/>
                </a:ext>
              </a:extLst>
            </p:cNvPr>
            <p:cNvSpPr txBox="1"/>
            <p:nvPr/>
          </p:nvSpPr>
          <p:spPr>
            <a:xfrm>
              <a:off x="660400" y="5217959"/>
              <a:ext cx="4013200" cy="12052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zh-CN" altLang="en-US" sz="900" dirty="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当我在对个十百千位进行数学运算的时候，每次跑仿真都会出事情，后来发现是</a:t>
              </a:r>
              <a:r>
                <a:rPr kumimoji="1" lang="zh-CN" altLang="en-US" sz="900" b="1" dirty="0">
                  <a:solidFill>
                    <a:srgbClr val="7D58BD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原先</a:t>
              </a:r>
              <a:r>
                <a:rPr kumimoji="1" lang="en-US" altLang="zh-CN" sz="900" b="1" dirty="0">
                  <a:solidFill>
                    <a:srgbClr val="7D58BD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8bit</a:t>
              </a:r>
              <a:r>
                <a:rPr kumimoji="1" lang="zh-CN" altLang="en-US" sz="900" dirty="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的数值，直接进行两次数值计算后会</a:t>
              </a:r>
              <a:r>
                <a:rPr kumimoji="1" lang="zh-CN" altLang="en-US" sz="900" b="1" dirty="0">
                  <a:solidFill>
                    <a:srgbClr val="7D58BD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变成</a:t>
              </a:r>
              <a:r>
                <a:rPr kumimoji="1" lang="en-US" altLang="zh-CN" sz="900" b="1" dirty="0">
                  <a:solidFill>
                    <a:srgbClr val="7D58BD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32bit</a:t>
              </a:r>
              <a:r>
                <a:rPr kumimoji="1" lang="zh-CN" altLang="en-US" sz="900" dirty="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，导致位数和函数要求不符，很可能造成错误。</a:t>
              </a:r>
              <a:endParaRPr kumimoji="1" lang="en-US" altLang="zh-CN" sz="9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59" name="文本框 58">
              <a:extLst>
                <a:ext uri="{FF2B5EF4-FFF2-40B4-BE49-F238E27FC236}">
                  <a16:creationId xmlns:a16="http://schemas.microsoft.com/office/drawing/2014/main" id="{02F38018-9A1C-A112-7D82-E3693D243EB2}"/>
                </a:ext>
              </a:extLst>
            </p:cNvPr>
            <p:cNvSpPr txBox="1"/>
            <p:nvPr/>
          </p:nvSpPr>
          <p:spPr>
            <a:xfrm>
              <a:off x="660400" y="4901128"/>
              <a:ext cx="2304477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50" b="1" dirty="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2</a:t>
              </a:r>
              <a:r>
                <a:rPr lang="zh-CN" altLang="en-US" sz="1050" b="1" dirty="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、运算规则涉及位数变化</a:t>
              </a:r>
              <a:endParaRPr lang="en-US" altLang="zh-CN" sz="1050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sp>
        <p:nvSpPr>
          <p:cNvPr id="60" name="矩形 59">
            <a:extLst>
              <a:ext uri="{FF2B5EF4-FFF2-40B4-BE49-F238E27FC236}">
                <a16:creationId xmlns:a16="http://schemas.microsoft.com/office/drawing/2014/main" id="{BAE318B7-F4E3-62EB-DC40-220680FA117F}"/>
              </a:ext>
            </a:extLst>
          </p:cNvPr>
          <p:cNvSpPr>
            <a:spLocks/>
          </p:cNvSpPr>
          <p:nvPr/>
        </p:nvSpPr>
        <p:spPr>
          <a:xfrm>
            <a:off x="1032788" y="806023"/>
            <a:ext cx="8143875" cy="3462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68580" tIns="34290" rIns="68580" bIns="34290" rtlCol="0" anchor="b" anchorCtr="0">
            <a:spAutoFit/>
          </a:bodyPr>
          <a:lstStyle/>
          <a:p>
            <a:pPr>
              <a:buSzPct val="25000"/>
            </a:pPr>
            <a:r>
              <a:rPr lang="zh-CN" altLang="en-US" sz="1800" b="1" spc="300" dirty="0">
                <a:solidFill>
                  <a:srgbClr val="7D58BD"/>
                </a:solidFill>
                <a:ea typeface="汉仪润圆-45简" panose="00020600040101010101" pitchFamily="18" charset="-122"/>
                <a:sym typeface="Arial" panose="020B0604020202020204" pitchFamily="34" charset="0"/>
              </a:rPr>
              <a:t>数码管计数模块</a:t>
            </a:r>
            <a:endParaRPr lang="en-US" altLang="zh-CN" sz="1800" b="1" spc="300" dirty="0">
              <a:solidFill>
                <a:srgbClr val="7D58BD"/>
              </a:solidFill>
              <a:ea typeface="汉仪润圆-45简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61" name="任意多边形: 形状 60">
            <a:extLst>
              <a:ext uri="{FF2B5EF4-FFF2-40B4-BE49-F238E27FC236}">
                <a16:creationId xmlns:a16="http://schemas.microsoft.com/office/drawing/2014/main" id="{A55A2C02-70B6-629A-08A5-E5F438222D4D}"/>
              </a:ext>
            </a:extLst>
          </p:cNvPr>
          <p:cNvSpPr/>
          <p:nvPr/>
        </p:nvSpPr>
        <p:spPr>
          <a:xfrm>
            <a:off x="436060" y="792493"/>
            <a:ext cx="231691" cy="346249"/>
          </a:xfrm>
          <a:custGeom>
            <a:avLst/>
            <a:gdLst>
              <a:gd name="T0" fmla="*/ 564 w 8222"/>
              <a:gd name="T1" fmla="*/ 11936 h 12800"/>
              <a:gd name="T2" fmla="*/ 7 w 8222"/>
              <a:gd name="T3" fmla="*/ 11053 h 12800"/>
              <a:gd name="T4" fmla="*/ 268 w 8222"/>
              <a:gd name="T5" fmla="*/ 7887 h 12800"/>
              <a:gd name="T6" fmla="*/ 1195 w 8222"/>
              <a:gd name="T7" fmla="*/ 6640 h 12800"/>
              <a:gd name="T8" fmla="*/ 1510 w 8222"/>
              <a:gd name="T9" fmla="*/ 11130 h 12800"/>
              <a:gd name="T10" fmla="*/ 1212 w 8222"/>
              <a:gd name="T11" fmla="*/ 6179 h 12800"/>
              <a:gd name="T12" fmla="*/ 531 w 8222"/>
              <a:gd name="T13" fmla="*/ 5200 h 12800"/>
              <a:gd name="T14" fmla="*/ 772 w 8222"/>
              <a:gd name="T15" fmla="*/ 2245 h 12800"/>
              <a:gd name="T16" fmla="*/ 1619 w 8222"/>
              <a:gd name="T17" fmla="*/ 959 h 12800"/>
              <a:gd name="T18" fmla="*/ 2013 w 8222"/>
              <a:gd name="T19" fmla="*/ 5469 h 12800"/>
              <a:gd name="T20" fmla="*/ 6399 w 8222"/>
              <a:gd name="T21" fmla="*/ 12167 h 12800"/>
              <a:gd name="T22" fmla="*/ 5130 w 8222"/>
              <a:gd name="T23" fmla="*/ 12800 h 12800"/>
              <a:gd name="T24" fmla="*/ 1056 w 8222"/>
              <a:gd name="T25" fmla="*/ 12512 h 12800"/>
              <a:gd name="T26" fmla="*/ 1792 w 8222"/>
              <a:gd name="T27" fmla="*/ 11264 h 12800"/>
              <a:gd name="T28" fmla="*/ 6135 w 8222"/>
              <a:gd name="T29" fmla="*/ 5642 h 12800"/>
              <a:gd name="T30" fmla="*/ 5982 w 8222"/>
              <a:gd name="T31" fmla="*/ 7177 h 12800"/>
              <a:gd name="T32" fmla="*/ 1444 w 8222"/>
              <a:gd name="T33" fmla="*/ 6428 h 12800"/>
              <a:gd name="T34" fmla="*/ 6135 w 8222"/>
              <a:gd name="T35" fmla="*/ 5641 h 12800"/>
              <a:gd name="T36" fmla="*/ 2629 w 8222"/>
              <a:gd name="T37" fmla="*/ 1536 h 12800"/>
              <a:gd name="T38" fmla="*/ 2254 w 8222"/>
              <a:gd name="T39" fmla="*/ 326 h 12800"/>
              <a:gd name="T40" fmla="*/ 6447 w 8222"/>
              <a:gd name="T41" fmla="*/ 0 h 12800"/>
              <a:gd name="T42" fmla="*/ 7489 w 8222"/>
              <a:gd name="T43" fmla="*/ 710 h 12800"/>
              <a:gd name="T44" fmla="*/ 2629 w 8222"/>
              <a:gd name="T45" fmla="*/ 1536 h 12800"/>
              <a:gd name="T46" fmla="*/ 7049 w 8222"/>
              <a:gd name="T47" fmla="*/ 6659 h 12800"/>
              <a:gd name="T48" fmla="*/ 7688 w 8222"/>
              <a:gd name="T49" fmla="*/ 7599 h 12800"/>
              <a:gd name="T50" fmla="*/ 7430 w 8222"/>
              <a:gd name="T51" fmla="*/ 10804 h 12800"/>
              <a:gd name="T52" fmla="*/ 7089 w 8222"/>
              <a:gd name="T53" fmla="*/ 11513 h 12800"/>
              <a:gd name="T54" fmla="*/ 5866 w 8222"/>
              <a:gd name="T55" fmla="*/ 11130 h 12800"/>
              <a:gd name="T56" fmla="*/ 6698 w 8222"/>
              <a:gd name="T57" fmla="*/ 1765 h 12800"/>
              <a:gd name="T58" fmla="*/ 8001 w 8222"/>
              <a:gd name="T59" fmla="*/ 1305 h 12800"/>
              <a:gd name="T60" fmla="*/ 8202 w 8222"/>
              <a:gd name="T61" fmla="*/ 2073 h 12800"/>
              <a:gd name="T62" fmla="*/ 7549 w 8222"/>
              <a:gd name="T63" fmla="*/ 5795 h 12800"/>
              <a:gd name="T64" fmla="*/ 6369 w 8222"/>
              <a:gd name="T65" fmla="*/ 5469 h 12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8222" h="12800">
                <a:moveTo>
                  <a:pt x="1510" y="11130"/>
                </a:moveTo>
                <a:lnTo>
                  <a:pt x="564" y="11936"/>
                </a:lnTo>
                <a:lnTo>
                  <a:pt x="199" y="11494"/>
                </a:lnTo>
                <a:cubicBezTo>
                  <a:pt x="93" y="11379"/>
                  <a:pt x="22" y="11225"/>
                  <a:pt x="7" y="11053"/>
                </a:cubicBezTo>
                <a:cubicBezTo>
                  <a:pt x="0" y="10976"/>
                  <a:pt x="11" y="10881"/>
                  <a:pt x="22" y="10784"/>
                </a:cubicBezTo>
                <a:lnTo>
                  <a:pt x="268" y="7887"/>
                </a:lnTo>
                <a:cubicBezTo>
                  <a:pt x="302" y="7618"/>
                  <a:pt x="379" y="7406"/>
                  <a:pt x="538" y="7254"/>
                </a:cubicBezTo>
                <a:lnTo>
                  <a:pt x="1195" y="6640"/>
                </a:lnTo>
                <a:lnTo>
                  <a:pt x="1848" y="7311"/>
                </a:lnTo>
                <a:lnTo>
                  <a:pt x="1510" y="11130"/>
                </a:lnTo>
                <a:close/>
                <a:moveTo>
                  <a:pt x="2013" y="5469"/>
                </a:moveTo>
                <a:lnTo>
                  <a:pt x="1212" y="6179"/>
                </a:lnTo>
                <a:lnTo>
                  <a:pt x="831" y="5776"/>
                </a:lnTo>
                <a:cubicBezTo>
                  <a:pt x="662" y="5604"/>
                  <a:pt x="547" y="5373"/>
                  <a:pt x="531" y="5200"/>
                </a:cubicBezTo>
                <a:cubicBezTo>
                  <a:pt x="523" y="5105"/>
                  <a:pt x="532" y="4989"/>
                  <a:pt x="539" y="4855"/>
                </a:cubicBezTo>
                <a:lnTo>
                  <a:pt x="772" y="2245"/>
                </a:lnTo>
                <a:cubicBezTo>
                  <a:pt x="797" y="1880"/>
                  <a:pt x="879" y="1727"/>
                  <a:pt x="1144" y="1458"/>
                </a:cubicBezTo>
                <a:lnTo>
                  <a:pt x="1619" y="959"/>
                </a:lnTo>
                <a:lnTo>
                  <a:pt x="2343" y="1785"/>
                </a:lnTo>
                <a:lnTo>
                  <a:pt x="2013" y="5469"/>
                </a:lnTo>
                <a:close/>
                <a:moveTo>
                  <a:pt x="5629" y="11264"/>
                </a:moveTo>
                <a:lnTo>
                  <a:pt x="6399" y="12167"/>
                </a:lnTo>
                <a:lnTo>
                  <a:pt x="6007" y="12512"/>
                </a:lnTo>
                <a:cubicBezTo>
                  <a:pt x="5741" y="12761"/>
                  <a:pt x="5629" y="12800"/>
                  <a:pt x="5130" y="12800"/>
                </a:cubicBezTo>
                <a:lnTo>
                  <a:pt x="1926" y="12800"/>
                </a:lnTo>
                <a:cubicBezTo>
                  <a:pt x="1446" y="12800"/>
                  <a:pt x="1249" y="12742"/>
                  <a:pt x="1056" y="12512"/>
                </a:cubicBezTo>
                <a:lnTo>
                  <a:pt x="759" y="12185"/>
                </a:lnTo>
                <a:lnTo>
                  <a:pt x="1792" y="11264"/>
                </a:lnTo>
                <a:lnTo>
                  <a:pt x="5629" y="11264"/>
                </a:lnTo>
                <a:close/>
                <a:moveTo>
                  <a:pt x="6135" y="5642"/>
                </a:moveTo>
                <a:lnTo>
                  <a:pt x="6837" y="6429"/>
                </a:lnTo>
                <a:lnTo>
                  <a:pt x="5982" y="7177"/>
                </a:lnTo>
                <a:lnTo>
                  <a:pt x="2163" y="7177"/>
                </a:lnTo>
                <a:lnTo>
                  <a:pt x="1444" y="6428"/>
                </a:lnTo>
                <a:lnTo>
                  <a:pt x="2297" y="5641"/>
                </a:lnTo>
                <a:lnTo>
                  <a:pt x="6135" y="5641"/>
                </a:lnTo>
                <a:lnTo>
                  <a:pt x="6135" y="5642"/>
                </a:lnTo>
                <a:close/>
                <a:moveTo>
                  <a:pt x="2629" y="1536"/>
                </a:moveTo>
                <a:lnTo>
                  <a:pt x="1867" y="729"/>
                </a:lnTo>
                <a:lnTo>
                  <a:pt x="2254" y="326"/>
                </a:lnTo>
                <a:cubicBezTo>
                  <a:pt x="2482" y="77"/>
                  <a:pt x="2648" y="0"/>
                  <a:pt x="2974" y="0"/>
                </a:cubicBezTo>
                <a:lnTo>
                  <a:pt x="6447" y="0"/>
                </a:lnTo>
                <a:cubicBezTo>
                  <a:pt x="6755" y="0"/>
                  <a:pt x="6934" y="77"/>
                  <a:pt x="7128" y="326"/>
                </a:cubicBezTo>
                <a:lnTo>
                  <a:pt x="7489" y="710"/>
                </a:lnTo>
                <a:lnTo>
                  <a:pt x="6486" y="1536"/>
                </a:lnTo>
                <a:lnTo>
                  <a:pt x="2629" y="1536"/>
                </a:lnTo>
                <a:close/>
                <a:moveTo>
                  <a:pt x="6195" y="7426"/>
                </a:moveTo>
                <a:lnTo>
                  <a:pt x="7049" y="6659"/>
                </a:lnTo>
                <a:lnTo>
                  <a:pt x="7471" y="7100"/>
                </a:lnTo>
                <a:cubicBezTo>
                  <a:pt x="7598" y="7234"/>
                  <a:pt x="7671" y="7407"/>
                  <a:pt x="7688" y="7599"/>
                </a:cubicBezTo>
                <a:cubicBezTo>
                  <a:pt x="7698" y="7714"/>
                  <a:pt x="7689" y="7829"/>
                  <a:pt x="7681" y="7964"/>
                </a:cubicBezTo>
                <a:lnTo>
                  <a:pt x="7430" y="10804"/>
                </a:lnTo>
                <a:cubicBezTo>
                  <a:pt x="7425" y="10957"/>
                  <a:pt x="7396" y="11072"/>
                  <a:pt x="7382" y="11130"/>
                </a:cubicBezTo>
                <a:cubicBezTo>
                  <a:pt x="7353" y="11245"/>
                  <a:pt x="7285" y="11341"/>
                  <a:pt x="7089" y="11513"/>
                </a:cubicBezTo>
                <a:lnTo>
                  <a:pt x="6610" y="11955"/>
                </a:lnTo>
                <a:lnTo>
                  <a:pt x="5866" y="11130"/>
                </a:lnTo>
                <a:lnTo>
                  <a:pt x="6195" y="7426"/>
                </a:lnTo>
                <a:close/>
                <a:moveTo>
                  <a:pt x="6698" y="1765"/>
                </a:moveTo>
                <a:lnTo>
                  <a:pt x="7681" y="940"/>
                </a:lnTo>
                <a:lnTo>
                  <a:pt x="8001" y="1305"/>
                </a:lnTo>
                <a:cubicBezTo>
                  <a:pt x="8129" y="1458"/>
                  <a:pt x="8200" y="1612"/>
                  <a:pt x="8214" y="1765"/>
                </a:cubicBezTo>
                <a:cubicBezTo>
                  <a:pt x="8222" y="1861"/>
                  <a:pt x="8211" y="1957"/>
                  <a:pt x="8202" y="2073"/>
                </a:cubicBezTo>
                <a:lnTo>
                  <a:pt x="7967" y="4874"/>
                </a:lnTo>
                <a:cubicBezTo>
                  <a:pt x="7913" y="5354"/>
                  <a:pt x="7817" y="5565"/>
                  <a:pt x="7549" y="5795"/>
                </a:cubicBezTo>
                <a:lnTo>
                  <a:pt x="7087" y="6217"/>
                </a:lnTo>
                <a:lnTo>
                  <a:pt x="6369" y="5469"/>
                </a:lnTo>
                <a:lnTo>
                  <a:pt x="6698" y="1765"/>
                </a:lnTo>
                <a:close/>
              </a:path>
            </a:pathLst>
          </a:custGeom>
          <a:solidFill>
            <a:srgbClr val="7D58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D58BD"/>
              </a:solidFill>
            </a:endParaRPr>
          </a:p>
        </p:txBody>
      </p:sp>
      <p:sp>
        <p:nvSpPr>
          <p:cNvPr id="62" name="任意多边形: 形状 61">
            <a:extLst>
              <a:ext uri="{FF2B5EF4-FFF2-40B4-BE49-F238E27FC236}">
                <a16:creationId xmlns:a16="http://schemas.microsoft.com/office/drawing/2014/main" id="{CAB40DC2-6DAC-3E60-21A4-CF964D20F130}"/>
              </a:ext>
            </a:extLst>
          </p:cNvPr>
          <p:cNvSpPr/>
          <p:nvPr/>
        </p:nvSpPr>
        <p:spPr>
          <a:xfrm>
            <a:off x="662459" y="799434"/>
            <a:ext cx="231691" cy="346249"/>
          </a:xfrm>
          <a:custGeom>
            <a:avLst/>
            <a:gdLst>
              <a:gd name="T0" fmla="*/ 564 w 8222"/>
              <a:gd name="T1" fmla="*/ 11936 h 12800"/>
              <a:gd name="T2" fmla="*/ 7 w 8222"/>
              <a:gd name="T3" fmla="*/ 11053 h 12800"/>
              <a:gd name="T4" fmla="*/ 268 w 8222"/>
              <a:gd name="T5" fmla="*/ 7887 h 12800"/>
              <a:gd name="T6" fmla="*/ 1195 w 8222"/>
              <a:gd name="T7" fmla="*/ 6640 h 12800"/>
              <a:gd name="T8" fmla="*/ 1510 w 8222"/>
              <a:gd name="T9" fmla="*/ 11130 h 12800"/>
              <a:gd name="T10" fmla="*/ 1212 w 8222"/>
              <a:gd name="T11" fmla="*/ 6179 h 12800"/>
              <a:gd name="T12" fmla="*/ 531 w 8222"/>
              <a:gd name="T13" fmla="*/ 5200 h 12800"/>
              <a:gd name="T14" fmla="*/ 772 w 8222"/>
              <a:gd name="T15" fmla="*/ 2245 h 12800"/>
              <a:gd name="T16" fmla="*/ 1619 w 8222"/>
              <a:gd name="T17" fmla="*/ 959 h 12800"/>
              <a:gd name="T18" fmla="*/ 2013 w 8222"/>
              <a:gd name="T19" fmla="*/ 5469 h 12800"/>
              <a:gd name="T20" fmla="*/ 6399 w 8222"/>
              <a:gd name="T21" fmla="*/ 12167 h 12800"/>
              <a:gd name="T22" fmla="*/ 5130 w 8222"/>
              <a:gd name="T23" fmla="*/ 12800 h 12800"/>
              <a:gd name="T24" fmla="*/ 1056 w 8222"/>
              <a:gd name="T25" fmla="*/ 12512 h 12800"/>
              <a:gd name="T26" fmla="*/ 1792 w 8222"/>
              <a:gd name="T27" fmla="*/ 11264 h 12800"/>
              <a:gd name="T28" fmla="*/ 6135 w 8222"/>
              <a:gd name="T29" fmla="*/ 5642 h 12800"/>
              <a:gd name="T30" fmla="*/ 5982 w 8222"/>
              <a:gd name="T31" fmla="*/ 7177 h 12800"/>
              <a:gd name="T32" fmla="*/ 1444 w 8222"/>
              <a:gd name="T33" fmla="*/ 6428 h 12800"/>
              <a:gd name="T34" fmla="*/ 6135 w 8222"/>
              <a:gd name="T35" fmla="*/ 5641 h 12800"/>
              <a:gd name="T36" fmla="*/ 2629 w 8222"/>
              <a:gd name="T37" fmla="*/ 1536 h 12800"/>
              <a:gd name="T38" fmla="*/ 2254 w 8222"/>
              <a:gd name="T39" fmla="*/ 326 h 12800"/>
              <a:gd name="T40" fmla="*/ 6447 w 8222"/>
              <a:gd name="T41" fmla="*/ 0 h 12800"/>
              <a:gd name="T42" fmla="*/ 7489 w 8222"/>
              <a:gd name="T43" fmla="*/ 710 h 12800"/>
              <a:gd name="T44" fmla="*/ 2629 w 8222"/>
              <a:gd name="T45" fmla="*/ 1536 h 12800"/>
              <a:gd name="T46" fmla="*/ 7049 w 8222"/>
              <a:gd name="T47" fmla="*/ 6659 h 12800"/>
              <a:gd name="T48" fmla="*/ 7688 w 8222"/>
              <a:gd name="T49" fmla="*/ 7599 h 12800"/>
              <a:gd name="T50" fmla="*/ 7430 w 8222"/>
              <a:gd name="T51" fmla="*/ 10804 h 12800"/>
              <a:gd name="T52" fmla="*/ 7089 w 8222"/>
              <a:gd name="T53" fmla="*/ 11513 h 12800"/>
              <a:gd name="T54" fmla="*/ 5866 w 8222"/>
              <a:gd name="T55" fmla="*/ 11130 h 12800"/>
              <a:gd name="T56" fmla="*/ 6698 w 8222"/>
              <a:gd name="T57" fmla="*/ 1765 h 12800"/>
              <a:gd name="T58" fmla="*/ 8001 w 8222"/>
              <a:gd name="T59" fmla="*/ 1305 h 12800"/>
              <a:gd name="T60" fmla="*/ 8202 w 8222"/>
              <a:gd name="T61" fmla="*/ 2073 h 12800"/>
              <a:gd name="T62" fmla="*/ 7549 w 8222"/>
              <a:gd name="T63" fmla="*/ 5795 h 12800"/>
              <a:gd name="T64" fmla="*/ 6369 w 8222"/>
              <a:gd name="T65" fmla="*/ 5469 h 12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8222" h="12800">
                <a:moveTo>
                  <a:pt x="1510" y="11130"/>
                </a:moveTo>
                <a:lnTo>
                  <a:pt x="564" y="11936"/>
                </a:lnTo>
                <a:lnTo>
                  <a:pt x="199" y="11494"/>
                </a:lnTo>
                <a:cubicBezTo>
                  <a:pt x="93" y="11379"/>
                  <a:pt x="22" y="11225"/>
                  <a:pt x="7" y="11053"/>
                </a:cubicBezTo>
                <a:cubicBezTo>
                  <a:pt x="0" y="10976"/>
                  <a:pt x="11" y="10881"/>
                  <a:pt x="22" y="10784"/>
                </a:cubicBezTo>
                <a:lnTo>
                  <a:pt x="268" y="7887"/>
                </a:lnTo>
                <a:cubicBezTo>
                  <a:pt x="302" y="7618"/>
                  <a:pt x="379" y="7406"/>
                  <a:pt x="538" y="7254"/>
                </a:cubicBezTo>
                <a:lnTo>
                  <a:pt x="1195" y="6640"/>
                </a:lnTo>
                <a:lnTo>
                  <a:pt x="1848" y="7311"/>
                </a:lnTo>
                <a:lnTo>
                  <a:pt x="1510" y="11130"/>
                </a:lnTo>
                <a:close/>
                <a:moveTo>
                  <a:pt x="2013" y="5469"/>
                </a:moveTo>
                <a:lnTo>
                  <a:pt x="1212" y="6179"/>
                </a:lnTo>
                <a:lnTo>
                  <a:pt x="831" y="5776"/>
                </a:lnTo>
                <a:cubicBezTo>
                  <a:pt x="662" y="5604"/>
                  <a:pt x="547" y="5373"/>
                  <a:pt x="531" y="5200"/>
                </a:cubicBezTo>
                <a:cubicBezTo>
                  <a:pt x="523" y="5105"/>
                  <a:pt x="532" y="4989"/>
                  <a:pt x="539" y="4855"/>
                </a:cubicBezTo>
                <a:lnTo>
                  <a:pt x="772" y="2245"/>
                </a:lnTo>
                <a:cubicBezTo>
                  <a:pt x="797" y="1880"/>
                  <a:pt x="879" y="1727"/>
                  <a:pt x="1144" y="1458"/>
                </a:cubicBezTo>
                <a:lnTo>
                  <a:pt x="1619" y="959"/>
                </a:lnTo>
                <a:lnTo>
                  <a:pt x="2343" y="1785"/>
                </a:lnTo>
                <a:lnTo>
                  <a:pt x="2013" y="5469"/>
                </a:lnTo>
                <a:close/>
                <a:moveTo>
                  <a:pt x="5629" y="11264"/>
                </a:moveTo>
                <a:lnTo>
                  <a:pt x="6399" y="12167"/>
                </a:lnTo>
                <a:lnTo>
                  <a:pt x="6007" y="12512"/>
                </a:lnTo>
                <a:cubicBezTo>
                  <a:pt x="5741" y="12761"/>
                  <a:pt x="5629" y="12800"/>
                  <a:pt x="5130" y="12800"/>
                </a:cubicBezTo>
                <a:lnTo>
                  <a:pt x="1926" y="12800"/>
                </a:lnTo>
                <a:cubicBezTo>
                  <a:pt x="1446" y="12800"/>
                  <a:pt x="1249" y="12742"/>
                  <a:pt x="1056" y="12512"/>
                </a:cubicBezTo>
                <a:lnTo>
                  <a:pt x="759" y="12185"/>
                </a:lnTo>
                <a:lnTo>
                  <a:pt x="1792" y="11264"/>
                </a:lnTo>
                <a:lnTo>
                  <a:pt x="5629" y="11264"/>
                </a:lnTo>
                <a:close/>
                <a:moveTo>
                  <a:pt x="6135" y="5642"/>
                </a:moveTo>
                <a:lnTo>
                  <a:pt x="6837" y="6429"/>
                </a:lnTo>
                <a:lnTo>
                  <a:pt x="5982" y="7177"/>
                </a:lnTo>
                <a:lnTo>
                  <a:pt x="2163" y="7177"/>
                </a:lnTo>
                <a:lnTo>
                  <a:pt x="1444" y="6428"/>
                </a:lnTo>
                <a:lnTo>
                  <a:pt x="2297" y="5641"/>
                </a:lnTo>
                <a:lnTo>
                  <a:pt x="6135" y="5641"/>
                </a:lnTo>
                <a:lnTo>
                  <a:pt x="6135" y="5642"/>
                </a:lnTo>
                <a:close/>
                <a:moveTo>
                  <a:pt x="2629" y="1536"/>
                </a:moveTo>
                <a:lnTo>
                  <a:pt x="1867" y="729"/>
                </a:lnTo>
                <a:lnTo>
                  <a:pt x="2254" y="326"/>
                </a:lnTo>
                <a:cubicBezTo>
                  <a:pt x="2482" y="77"/>
                  <a:pt x="2648" y="0"/>
                  <a:pt x="2974" y="0"/>
                </a:cubicBezTo>
                <a:lnTo>
                  <a:pt x="6447" y="0"/>
                </a:lnTo>
                <a:cubicBezTo>
                  <a:pt x="6755" y="0"/>
                  <a:pt x="6934" y="77"/>
                  <a:pt x="7128" y="326"/>
                </a:cubicBezTo>
                <a:lnTo>
                  <a:pt x="7489" y="710"/>
                </a:lnTo>
                <a:lnTo>
                  <a:pt x="6486" y="1536"/>
                </a:lnTo>
                <a:lnTo>
                  <a:pt x="2629" y="1536"/>
                </a:lnTo>
                <a:close/>
                <a:moveTo>
                  <a:pt x="6195" y="7426"/>
                </a:moveTo>
                <a:lnTo>
                  <a:pt x="7049" y="6659"/>
                </a:lnTo>
                <a:lnTo>
                  <a:pt x="7471" y="7100"/>
                </a:lnTo>
                <a:cubicBezTo>
                  <a:pt x="7598" y="7234"/>
                  <a:pt x="7671" y="7407"/>
                  <a:pt x="7688" y="7599"/>
                </a:cubicBezTo>
                <a:cubicBezTo>
                  <a:pt x="7698" y="7714"/>
                  <a:pt x="7689" y="7829"/>
                  <a:pt x="7681" y="7964"/>
                </a:cubicBezTo>
                <a:lnTo>
                  <a:pt x="7430" y="10804"/>
                </a:lnTo>
                <a:cubicBezTo>
                  <a:pt x="7425" y="10957"/>
                  <a:pt x="7396" y="11072"/>
                  <a:pt x="7382" y="11130"/>
                </a:cubicBezTo>
                <a:cubicBezTo>
                  <a:pt x="7353" y="11245"/>
                  <a:pt x="7285" y="11341"/>
                  <a:pt x="7089" y="11513"/>
                </a:cubicBezTo>
                <a:lnTo>
                  <a:pt x="6610" y="11955"/>
                </a:lnTo>
                <a:lnTo>
                  <a:pt x="5866" y="11130"/>
                </a:lnTo>
                <a:lnTo>
                  <a:pt x="6195" y="7426"/>
                </a:lnTo>
                <a:close/>
                <a:moveTo>
                  <a:pt x="6698" y="1765"/>
                </a:moveTo>
                <a:lnTo>
                  <a:pt x="7681" y="940"/>
                </a:lnTo>
                <a:lnTo>
                  <a:pt x="8001" y="1305"/>
                </a:lnTo>
                <a:cubicBezTo>
                  <a:pt x="8129" y="1458"/>
                  <a:pt x="8200" y="1612"/>
                  <a:pt x="8214" y="1765"/>
                </a:cubicBezTo>
                <a:cubicBezTo>
                  <a:pt x="8222" y="1861"/>
                  <a:pt x="8211" y="1957"/>
                  <a:pt x="8202" y="2073"/>
                </a:cubicBezTo>
                <a:lnTo>
                  <a:pt x="7967" y="4874"/>
                </a:lnTo>
                <a:cubicBezTo>
                  <a:pt x="7913" y="5354"/>
                  <a:pt x="7817" y="5565"/>
                  <a:pt x="7549" y="5795"/>
                </a:cubicBezTo>
                <a:lnTo>
                  <a:pt x="7087" y="6217"/>
                </a:lnTo>
                <a:lnTo>
                  <a:pt x="6369" y="5469"/>
                </a:lnTo>
                <a:lnTo>
                  <a:pt x="6698" y="1765"/>
                </a:lnTo>
                <a:close/>
              </a:path>
            </a:pathLst>
          </a:custGeom>
          <a:solidFill>
            <a:srgbClr val="7D58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D58BD"/>
              </a:solidFill>
            </a:endParaRPr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E74965B7-C9C2-7E1A-498B-12C08AE21273}"/>
              </a:ext>
            </a:extLst>
          </p:cNvPr>
          <p:cNvSpPr/>
          <p:nvPr/>
        </p:nvSpPr>
        <p:spPr>
          <a:xfrm>
            <a:off x="4294909" y="2859791"/>
            <a:ext cx="3505200" cy="1892318"/>
          </a:xfrm>
          <a:prstGeom prst="roundRect">
            <a:avLst/>
          </a:prstGeom>
          <a:solidFill>
            <a:srgbClr val="C8BBE2"/>
          </a:solidFill>
          <a:ln>
            <a:solidFill>
              <a:srgbClr val="7D58B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4918A7B-E307-DA63-788E-24C513AC817B}"/>
              </a:ext>
            </a:extLst>
          </p:cNvPr>
          <p:cNvSpPr txBox="1"/>
          <p:nvPr/>
        </p:nvSpPr>
        <p:spPr>
          <a:xfrm>
            <a:off x="5469082" y="2996380"/>
            <a:ext cx="1156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b="1" dirty="0">
                <a:solidFill>
                  <a:srgbClr val="7D58BD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解决方案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4C1D1E2-8E9C-A3B4-5FC2-15A0935ECDD0}"/>
              </a:ext>
            </a:extLst>
          </p:cNvPr>
          <p:cNvSpPr txBox="1"/>
          <p:nvPr/>
        </p:nvSpPr>
        <p:spPr>
          <a:xfrm>
            <a:off x="4748645" y="3502300"/>
            <a:ext cx="267739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用</a:t>
            </a:r>
            <a:r>
              <a:rPr lang="en-US" altLang="zh-CN" sz="1600" b="1" dirty="0">
                <a:solidFill>
                  <a:srgbClr val="7D58BD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$signed</a:t>
            </a:r>
            <a:r>
              <a:rPr lang="zh-CN" altLang="en-US" sz="1600" b="1" dirty="0">
                <a:solidFill>
                  <a:schemeClr val="bg1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让其变成有符号的纯数值</a:t>
            </a:r>
            <a:endParaRPr lang="en-US" altLang="zh-CN" sz="1600" b="1" dirty="0">
              <a:solidFill>
                <a:schemeClr val="bg1"/>
              </a:solidFill>
              <a:effectLst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r>
              <a:rPr lang="zh-CN" altLang="en-US" sz="1600" b="1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或者</a:t>
            </a:r>
            <a:r>
              <a:rPr lang="en-US" altLang="zh-CN" sz="1600" b="1" dirty="0">
                <a:solidFill>
                  <a:srgbClr val="7D58BD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$unsigned</a:t>
            </a:r>
            <a:r>
              <a:rPr lang="zh-CN" altLang="en-US" sz="1600" b="1" dirty="0">
                <a:solidFill>
                  <a:schemeClr val="bg1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让其变成无符号的纯数值</a:t>
            </a:r>
            <a:endParaRPr lang="en-US" altLang="zh-CN" sz="1600" b="1" dirty="0">
              <a:solidFill>
                <a:schemeClr val="bg1"/>
              </a:solidFill>
              <a:effectLst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endParaRPr lang="zh-CN" altLang="en-US" sz="1600" b="1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5" name="箭头: 右 4">
            <a:extLst>
              <a:ext uri="{FF2B5EF4-FFF2-40B4-BE49-F238E27FC236}">
                <a16:creationId xmlns:a16="http://schemas.microsoft.com/office/drawing/2014/main" id="{7F67D5E4-1B50-C978-B3ED-B899CACA7AB2}"/>
              </a:ext>
            </a:extLst>
          </p:cNvPr>
          <p:cNvSpPr/>
          <p:nvPr/>
        </p:nvSpPr>
        <p:spPr>
          <a:xfrm>
            <a:off x="3380509" y="3582405"/>
            <a:ext cx="914400" cy="440798"/>
          </a:xfrm>
          <a:prstGeom prst="rightArrow">
            <a:avLst/>
          </a:prstGeom>
          <a:solidFill>
            <a:srgbClr val="C8BBE2"/>
          </a:solidFill>
          <a:ln>
            <a:solidFill>
              <a:srgbClr val="7D58B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4990430"/>
      </p:ext>
    </p:extLst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文本框 5">
            <a:extLst>
              <a:ext uri="{FF2B5EF4-FFF2-40B4-BE49-F238E27FC236}">
                <a16:creationId xmlns:a16="http://schemas.microsoft.com/office/drawing/2014/main" id="{F4DB33D8-94E7-4D34-9A8E-7A43BEDF7E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4511" y="183664"/>
            <a:ext cx="395492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fontAlgn="base">
              <a:spcBef>
                <a:spcPct val="0"/>
              </a:spcBef>
              <a:spcAft>
                <a:spcPct val="0"/>
              </a:spcAft>
              <a:defRPr sz="1800" b="1" spc="3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r>
              <a:rPr lang="zh-CN" altLang="en-US" dirty="0">
                <a:solidFill>
                  <a:srgbClr val="7D58BD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分而治之：显示模块与音乐模块</a:t>
            </a:r>
          </a:p>
        </p:txBody>
      </p: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F2EAA10C-B440-49A2-A87A-F05D436D6346}"/>
              </a:ext>
            </a:extLst>
          </p:cNvPr>
          <p:cNvCxnSpPr/>
          <p:nvPr/>
        </p:nvCxnSpPr>
        <p:spPr>
          <a:xfrm>
            <a:off x="1032788" y="522218"/>
            <a:ext cx="310126" cy="0"/>
          </a:xfrm>
          <a:prstGeom prst="line">
            <a:avLst/>
          </a:prstGeom>
          <a:ln w="19050">
            <a:solidFill>
              <a:srgbClr val="7E68A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2ECBA49A-48B3-4836-84D9-97E23F103B14}"/>
              </a:ext>
            </a:extLst>
          </p:cNvPr>
          <p:cNvGrpSpPr/>
          <p:nvPr/>
        </p:nvGrpSpPr>
        <p:grpSpPr>
          <a:xfrm>
            <a:off x="337511" y="183664"/>
            <a:ext cx="528375" cy="484787"/>
            <a:chOff x="1417110" y="1933669"/>
            <a:chExt cx="1827515" cy="1676757"/>
          </a:xfrm>
        </p:grpSpPr>
        <p:sp>
          <p:nvSpPr>
            <p:cNvPr id="32" name="椭圆 31">
              <a:extLst>
                <a:ext uri="{FF2B5EF4-FFF2-40B4-BE49-F238E27FC236}">
                  <a16:creationId xmlns:a16="http://schemas.microsoft.com/office/drawing/2014/main" id="{0C1F1D15-204C-40B7-868A-50AC4809589A}"/>
                </a:ext>
              </a:extLst>
            </p:cNvPr>
            <p:cNvSpPr/>
            <p:nvPr/>
          </p:nvSpPr>
          <p:spPr>
            <a:xfrm>
              <a:off x="1491775" y="1933669"/>
              <a:ext cx="1676757" cy="1676757"/>
            </a:xfrm>
            <a:prstGeom prst="ellips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33" name="椭圆 32">
              <a:extLst>
                <a:ext uri="{FF2B5EF4-FFF2-40B4-BE49-F238E27FC236}">
                  <a16:creationId xmlns:a16="http://schemas.microsoft.com/office/drawing/2014/main" id="{C91E9ED6-DA11-4782-967B-6753CDEB66FB}"/>
                </a:ext>
              </a:extLst>
            </p:cNvPr>
            <p:cNvSpPr/>
            <p:nvPr/>
          </p:nvSpPr>
          <p:spPr>
            <a:xfrm>
              <a:off x="1686851" y="2118291"/>
              <a:ext cx="1307513" cy="1307513"/>
            </a:xfrm>
            <a:prstGeom prst="ellipse">
              <a:avLst/>
            </a:prstGeom>
            <a:gradFill>
              <a:gsLst>
                <a:gs pos="100000">
                  <a:srgbClr val="9B99BC"/>
                </a:gs>
                <a:gs pos="0">
                  <a:srgbClr val="9A99B6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34" name="椭圆 33">
              <a:extLst>
                <a:ext uri="{FF2B5EF4-FFF2-40B4-BE49-F238E27FC236}">
                  <a16:creationId xmlns:a16="http://schemas.microsoft.com/office/drawing/2014/main" id="{3F95948F-771D-424B-B3AF-3DCDF86CB452}"/>
                </a:ext>
              </a:extLst>
            </p:cNvPr>
            <p:cNvSpPr/>
            <p:nvPr/>
          </p:nvSpPr>
          <p:spPr>
            <a:xfrm>
              <a:off x="2772931" y="1944597"/>
              <a:ext cx="390517" cy="390517"/>
            </a:xfrm>
            <a:prstGeom prst="ellipse">
              <a:avLst/>
            </a:prstGeom>
            <a:gradFill>
              <a:gsLst>
                <a:gs pos="100000">
                  <a:srgbClr val="9A99B6"/>
                </a:gs>
                <a:gs pos="0">
                  <a:srgbClr val="9A99B6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35" name="椭圆 34">
              <a:extLst>
                <a:ext uri="{FF2B5EF4-FFF2-40B4-BE49-F238E27FC236}">
                  <a16:creationId xmlns:a16="http://schemas.microsoft.com/office/drawing/2014/main" id="{ED69A2CE-885F-436F-872F-72FC49F21F94}"/>
                </a:ext>
              </a:extLst>
            </p:cNvPr>
            <p:cNvSpPr/>
            <p:nvPr/>
          </p:nvSpPr>
          <p:spPr>
            <a:xfrm>
              <a:off x="1417110" y="2261397"/>
              <a:ext cx="286781" cy="286781"/>
            </a:xfrm>
            <a:prstGeom prst="ellipse">
              <a:avLst/>
            </a:prstGeom>
            <a:gradFill>
              <a:gsLst>
                <a:gs pos="100000">
                  <a:srgbClr val="9B99BC"/>
                </a:gs>
                <a:gs pos="0">
                  <a:srgbClr val="9A99B6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36" name="椭圆 35">
              <a:extLst>
                <a:ext uri="{FF2B5EF4-FFF2-40B4-BE49-F238E27FC236}">
                  <a16:creationId xmlns:a16="http://schemas.microsoft.com/office/drawing/2014/main" id="{67D9309D-C037-47BF-8349-8095AC64DF52}"/>
                </a:ext>
              </a:extLst>
            </p:cNvPr>
            <p:cNvSpPr/>
            <p:nvPr/>
          </p:nvSpPr>
          <p:spPr>
            <a:xfrm>
              <a:off x="1686851" y="3308201"/>
              <a:ext cx="220530" cy="220530"/>
            </a:xfrm>
            <a:prstGeom prst="ellipse">
              <a:avLst/>
            </a:prstGeom>
            <a:gradFill>
              <a:gsLst>
                <a:gs pos="100000">
                  <a:srgbClr val="9A99B6"/>
                </a:gs>
                <a:gs pos="0">
                  <a:srgbClr val="9A99B6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717A318C-4776-4E7A-A645-0671A63B39D0}"/>
                </a:ext>
              </a:extLst>
            </p:cNvPr>
            <p:cNvSpPr/>
            <p:nvPr/>
          </p:nvSpPr>
          <p:spPr>
            <a:xfrm>
              <a:off x="3016329" y="2979248"/>
              <a:ext cx="228296" cy="228296"/>
            </a:xfrm>
            <a:prstGeom prst="ellipse">
              <a:avLst/>
            </a:prstGeom>
            <a:gradFill>
              <a:gsLst>
                <a:gs pos="100000">
                  <a:srgbClr val="9B99BC"/>
                </a:gs>
                <a:gs pos="0">
                  <a:srgbClr val="9A99B6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</p:grpSp>
      <p:sp>
        <p:nvSpPr>
          <p:cNvPr id="38" name="文本框 5">
            <a:extLst>
              <a:ext uri="{FF2B5EF4-FFF2-40B4-BE49-F238E27FC236}">
                <a16:creationId xmlns:a16="http://schemas.microsoft.com/office/drawing/2014/main" id="{2BC42D78-6956-4567-9E0A-754BE15D3F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0024" y="278417"/>
            <a:ext cx="36420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2" name="图形 51">
            <a:extLst>
              <a:ext uri="{FF2B5EF4-FFF2-40B4-BE49-F238E27FC236}">
                <a16:creationId xmlns:a16="http://schemas.microsoft.com/office/drawing/2014/main" id="{2E1788FF-1BD3-4EA7-9C6F-847D2BDCDF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67396" y="229955"/>
            <a:ext cx="1538937" cy="426815"/>
          </a:xfrm>
          <a:prstGeom prst="rect">
            <a:avLst/>
          </a:prstGeom>
        </p:spPr>
      </p:pic>
      <p:sp>
        <p:nvSpPr>
          <p:cNvPr id="51" name="矩形 50">
            <a:extLst>
              <a:ext uri="{FF2B5EF4-FFF2-40B4-BE49-F238E27FC236}">
                <a16:creationId xmlns:a16="http://schemas.microsoft.com/office/drawing/2014/main" id="{A2095E53-0263-6D78-7F41-5EAEB4525357}"/>
              </a:ext>
            </a:extLst>
          </p:cNvPr>
          <p:cNvSpPr>
            <a:spLocks/>
          </p:cNvSpPr>
          <p:nvPr/>
        </p:nvSpPr>
        <p:spPr>
          <a:xfrm>
            <a:off x="1032788" y="806023"/>
            <a:ext cx="8143875" cy="3462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68580" tIns="34290" rIns="68580" bIns="34290" rtlCol="0" anchor="b" anchorCtr="0">
            <a:spAutoFit/>
          </a:bodyPr>
          <a:lstStyle/>
          <a:p>
            <a:pPr>
              <a:buSzPct val="25000"/>
            </a:pPr>
            <a:r>
              <a:rPr lang="zh-CN" altLang="en-US" sz="1800" b="1" spc="300" dirty="0">
                <a:solidFill>
                  <a:srgbClr val="7D58BD"/>
                </a:solidFill>
                <a:ea typeface="汉仪润圆-45简" panose="00020600040101010101" pitchFamily="18" charset="-122"/>
                <a:sym typeface="Arial" panose="020B0604020202020204" pitchFamily="34" charset="0"/>
              </a:rPr>
              <a:t>音乐播放模块</a:t>
            </a:r>
            <a:endParaRPr lang="en-US" altLang="zh-CN" sz="1800" b="1" spc="300" dirty="0">
              <a:solidFill>
                <a:srgbClr val="7D58BD"/>
              </a:solidFill>
              <a:ea typeface="汉仪润圆-45简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53" name="任意多边形: 形状 52">
            <a:extLst>
              <a:ext uri="{FF2B5EF4-FFF2-40B4-BE49-F238E27FC236}">
                <a16:creationId xmlns:a16="http://schemas.microsoft.com/office/drawing/2014/main" id="{0093EF69-DB49-6359-91DD-A3319B702C2E}"/>
              </a:ext>
            </a:extLst>
          </p:cNvPr>
          <p:cNvSpPr/>
          <p:nvPr/>
        </p:nvSpPr>
        <p:spPr>
          <a:xfrm>
            <a:off x="367659" y="763204"/>
            <a:ext cx="425871" cy="484787"/>
          </a:xfrm>
          <a:custGeom>
            <a:avLst/>
            <a:gdLst>
              <a:gd name="T0" fmla="*/ 407031 w 604011"/>
              <a:gd name="T1" fmla="*/ 407031 w 604011"/>
              <a:gd name="T2" fmla="*/ 407031 w 604011"/>
              <a:gd name="T3" fmla="*/ 407031 w 604011"/>
              <a:gd name="T4" fmla="*/ 407031 w 604011"/>
              <a:gd name="T5" fmla="*/ 407031 w 604011"/>
              <a:gd name="T6" fmla="*/ 407031 w 604011"/>
              <a:gd name="T7" fmla="*/ 407031 w 604011"/>
              <a:gd name="T8" fmla="*/ 407031 w 604011"/>
              <a:gd name="T9" fmla="*/ 407031 w 604011"/>
              <a:gd name="T10" fmla="*/ 407031 w 604011"/>
              <a:gd name="T11" fmla="*/ 407031 w 604011"/>
              <a:gd name="T12" fmla="*/ 407031 w 604011"/>
              <a:gd name="T13" fmla="*/ 407031 w 604011"/>
              <a:gd name="T14" fmla="*/ 407031 w 604011"/>
              <a:gd name="T15" fmla="*/ 407031 w 604011"/>
              <a:gd name="T16" fmla="*/ 407031 w 604011"/>
              <a:gd name="T17" fmla="*/ 407031 w 604011"/>
              <a:gd name="T18" fmla="*/ 407031 w 604011"/>
              <a:gd name="T19" fmla="*/ 407031 w 604011"/>
              <a:gd name="T20" fmla="*/ 407031 w 604011"/>
              <a:gd name="T21" fmla="*/ 407031 w 604011"/>
              <a:gd name="T22" fmla="*/ 407031 w 604011"/>
              <a:gd name="T23" fmla="*/ 407031 w 604011"/>
              <a:gd name="T24" fmla="*/ 407031 w 604011"/>
              <a:gd name="T25" fmla="*/ 407031 w 604011"/>
              <a:gd name="T26" fmla="*/ 407031 w 604011"/>
              <a:gd name="T27" fmla="*/ 407031 w 604011"/>
              <a:gd name="T28" fmla="*/ 407031 w 604011"/>
              <a:gd name="T29" fmla="*/ 407031 w 604011"/>
              <a:gd name="T30" fmla="*/ 407031 w 604011"/>
              <a:gd name="T31" fmla="*/ 407031 w 604011"/>
              <a:gd name="T32" fmla="*/ 407031 w 604011"/>
              <a:gd name="T33" fmla="*/ 407031 w 604011"/>
              <a:gd name="T34" fmla="*/ 407031 w 604011"/>
              <a:gd name="T35" fmla="*/ 407031 w 604011"/>
              <a:gd name="T36" fmla="*/ 407031 w 604011"/>
              <a:gd name="T37" fmla="*/ 407031 w 604011"/>
              <a:gd name="T38" fmla="*/ 407031 w 604011"/>
              <a:gd name="T39" fmla="*/ 407031 w 604011"/>
              <a:gd name="T40" fmla="*/ 407031 w 604011"/>
              <a:gd name="T41" fmla="*/ 407031 w 604011"/>
              <a:gd name="T42" fmla="*/ 407031 w 604011"/>
              <a:gd name="T43" fmla="*/ 407031 w 604011"/>
              <a:gd name="T44" fmla="*/ 407031 w 604011"/>
              <a:gd name="T45" fmla="*/ 407031 w 604011"/>
              <a:gd name="T46" fmla="*/ 407031 w 604011"/>
              <a:gd name="T47" fmla="*/ 407031 w 604011"/>
              <a:gd name="T48" fmla="*/ 407031 w 604011"/>
              <a:gd name="T49" fmla="*/ 407031 w 604011"/>
              <a:gd name="T50" fmla="*/ 407031 w 604011"/>
              <a:gd name="T51" fmla="*/ 407031 w 604011"/>
              <a:gd name="T52" fmla="*/ 407031 w 604011"/>
              <a:gd name="T53" fmla="*/ 407031 w 604011"/>
              <a:gd name="T54" fmla="*/ 407031 w 604011"/>
              <a:gd name="T55" fmla="*/ 407031 w 604011"/>
              <a:gd name="T56" fmla="*/ 407031 w 604011"/>
              <a:gd name="T57" fmla="*/ 407031 w 604011"/>
              <a:gd name="T58" fmla="*/ 407031 w 604011"/>
              <a:gd name="T59" fmla="*/ 407031 w 604011"/>
              <a:gd name="T60" fmla="*/ 407031 w 604011"/>
              <a:gd name="T61" fmla="*/ 407031 w 604011"/>
              <a:gd name="T62" fmla="*/ 407031 w 604011"/>
              <a:gd name="T63" fmla="*/ 407031 w 604011"/>
              <a:gd name="T64" fmla="*/ 407031 w 604011"/>
              <a:gd name="T65" fmla="*/ 407031 w 604011"/>
              <a:gd name="T66" fmla="*/ 407031 w 604011"/>
              <a:gd name="T67" fmla="*/ 407031 w 604011"/>
              <a:gd name="T68" fmla="*/ 407031 w 604011"/>
              <a:gd name="T69" fmla="*/ 407031 w 604011"/>
              <a:gd name="T70" fmla="*/ 407031 w 604011"/>
              <a:gd name="T71" fmla="*/ 407031 w 604011"/>
              <a:gd name="T72" fmla="*/ 407031 w 604011"/>
              <a:gd name="T73" fmla="*/ 407031 w 604011"/>
              <a:gd name="T74" fmla="*/ 407031 w 604011"/>
              <a:gd name="T75" fmla="*/ 407031 w 604011"/>
              <a:gd name="T76" fmla="*/ 407031 w 604011"/>
              <a:gd name="T77" fmla="*/ 407031 w 604011"/>
              <a:gd name="T78" fmla="*/ 407031 w 604011"/>
              <a:gd name="T79" fmla="*/ 407031 w 604011"/>
              <a:gd name="T80" fmla="*/ 407031 w 604011"/>
              <a:gd name="T81" fmla="*/ 407031 w 604011"/>
              <a:gd name="T82" fmla="*/ 407031 w 604011"/>
              <a:gd name="T83" fmla="*/ 407031 w 604011"/>
              <a:gd name="T84" fmla="*/ 407031 w 604011"/>
              <a:gd name="T85" fmla="*/ 407031 w 604011"/>
              <a:gd name="T86" fmla="*/ 407031 w 604011"/>
              <a:gd name="T87" fmla="*/ 407031 w 604011"/>
              <a:gd name="T88" fmla="*/ 407031 w 604011"/>
              <a:gd name="T89" fmla="*/ 407031 w 6040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5705" h="6196">
                <a:moveTo>
                  <a:pt x="5699" y="296"/>
                </a:moveTo>
                <a:cubicBezTo>
                  <a:pt x="5699" y="214"/>
                  <a:pt x="5647" y="124"/>
                  <a:pt x="5582" y="76"/>
                </a:cubicBezTo>
                <a:cubicBezTo>
                  <a:pt x="5505" y="18"/>
                  <a:pt x="5406" y="0"/>
                  <a:pt x="5313" y="27"/>
                </a:cubicBezTo>
                <a:lnTo>
                  <a:pt x="1897" y="1023"/>
                </a:lnTo>
                <a:cubicBezTo>
                  <a:pt x="1696" y="1082"/>
                  <a:pt x="1557" y="1267"/>
                  <a:pt x="1557" y="1476"/>
                </a:cubicBezTo>
                <a:lnTo>
                  <a:pt x="1557" y="1594"/>
                </a:lnTo>
                <a:lnTo>
                  <a:pt x="1557" y="2634"/>
                </a:lnTo>
                <a:lnTo>
                  <a:pt x="1557" y="4740"/>
                </a:lnTo>
                <a:cubicBezTo>
                  <a:pt x="1440" y="4715"/>
                  <a:pt x="1315" y="4702"/>
                  <a:pt x="1184" y="4702"/>
                </a:cubicBezTo>
                <a:cubicBezTo>
                  <a:pt x="530" y="4702"/>
                  <a:pt x="0" y="5036"/>
                  <a:pt x="0" y="5449"/>
                </a:cubicBezTo>
                <a:cubicBezTo>
                  <a:pt x="0" y="5862"/>
                  <a:pt x="530" y="6196"/>
                  <a:pt x="1184" y="6196"/>
                </a:cubicBezTo>
                <a:cubicBezTo>
                  <a:pt x="1839" y="6196"/>
                  <a:pt x="2369" y="5862"/>
                  <a:pt x="2369" y="5449"/>
                </a:cubicBezTo>
                <a:lnTo>
                  <a:pt x="2369" y="2397"/>
                </a:lnTo>
                <a:lnTo>
                  <a:pt x="4893" y="1661"/>
                </a:lnTo>
                <a:lnTo>
                  <a:pt x="4893" y="3753"/>
                </a:lnTo>
                <a:cubicBezTo>
                  <a:pt x="4776" y="3729"/>
                  <a:pt x="4651" y="3715"/>
                  <a:pt x="4521" y="3715"/>
                </a:cubicBezTo>
                <a:cubicBezTo>
                  <a:pt x="3866" y="3715"/>
                  <a:pt x="3336" y="4049"/>
                  <a:pt x="3336" y="4462"/>
                </a:cubicBezTo>
                <a:cubicBezTo>
                  <a:pt x="3336" y="4875"/>
                  <a:pt x="3866" y="5209"/>
                  <a:pt x="4521" y="5209"/>
                </a:cubicBezTo>
                <a:cubicBezTo>
                  <a:pt x="5175" y="5209"/>
                  <a:pt x="5705" y="4875"/>
                  <a:pt x="5705" y="4462"/>
                </a:cubicBezTo>
                <a:lnTo>
                  <a:pt x="5705" y="1425"/>
                </a:lnTo>
                <a:cubicBezTo>
                  <a:pt x="5705" y="1425"/>
                  <a:pt x="5699" y="584"/>
                  <a:pt x="5699" y="296"/>
                </a:cubicBezTo>
                <a:close/>
                <a:moveTo>
                  <a:pt x="1184" y="5356"/>
                </a:moveTo>
                <a:cubicBezTo>
                  <a:pt x="998" y="5356"/>
                  <a:pt x="820" y="5393"/>
                  <a:pt x="707" y="5456"/>
                </a:cubicBezTo>
                <a:cubicBezTo>
                  <a:pt x="675" y="5474"/>
                  <a:pt x="639" y="5483"/>
                  <a:pt x="605" y="5483"/>
                </a:cubicBezTo>
                <a:cubicBezTo>
                  <a:pt x="531" y="5483"/>
                  <a:pt x="459" y="5444"/>
                  <a:pt x="421" y="5375"/>
                </a:cubicBezTo>
                <a:cubicBezTo>
                  <a:pt x="364" y="5274"/>
                  <a:pt x="400" y="5146"/>
                  <a:pt x="502" y="5089"/>
                </a:cubicBezTo>
                <a:cubicBezTo>
                  <a:pt x="679" y="4990"/>
                  <a:pt x="922" y="4935"/>
                  <a:pt x="1184" y="4935"/>
                </a:cubicBezTo>
                <a:cubicBezTo>
                  <a:pt x="1301" y="4935"/>
                  <a:pt x="1395" y="5029"/>
                  <a:pt x="1395" y="5145"/>
                </a:cubicBezTo>
                <a:cubicBezTo>
                  <a:pt x="1395" y="5261"/>
                  <a:pt x="1301" y="5356"/>
                  <a:pt x="1184" y="5356"/>
                </a:cubicBezTo>
                <a:close/>
                <a:moveTo>
                  <a:pt x="4376" y="1150"/>
                </a:moveTo>
                <a:lnTo>
                  <a:pt x="2326" y="1748"/>
                </a:lnTo>
                <a:cubicBezTo>
                  <a:pt x="2306" y="1754"/>
                  <a:pt x="2287" y="1757"/>
                  <a:pt x="2267" y="1757"/>
                </a:cubicBezTo>
                <a:cubicBezTo>
                  <a:pt x="2176" y="1757"/>
                  <a:pt x="2092" y="1697"/>
                  <a:pt x="2065" y="1605"/>
                </a:cubicBezTo>
                <a:cubicBezTo>
                  <a:pt x="2033" y="1494"/>
                  <a:pt x="2097" y="1377"/>
                  <a:pt x="2208" y="1345"/>
                </a:cubicBezTo>
                <a:lnTo>
                  <a:pt x="4258" y="747"/>
                </a:lnTo>
                <a:cubicBezTo>
                  <a:pt x="4369" y="714"/>
                  <a:pt x="4486" y="778"/>
                  <a:pt x="4519" y="890"/>
                </a:cubicBezTo>
                <a:cubicBezTo>
                  <a:pt x="4551" y="1001"/>
                  <a:pt x="4487" y="1118"/>
                  <a:pt x="4376" y="1150"/>
                </a:cubicBezTo>
                <a:close/>
                <a:moveTo>
                  <a:pt x="4521" y="4369"/>
                </a:moveTo>
                <a:cubicBezTo>
                  <a:pt x="4334" y="4369"/>
                  <a:pt x="4156" y="4406"/>
                  <a:pt x="4043" y="4469"/>
                </a:cubicBezTo>
                <a:cubicBezTo>
                  <a:pt x="4011" y="4488"/>
                  <a:pt x="3975" y="4496"/>
                  <a:pt x="3941" y="4496"/>
                </a:cubicBezTo>
                <a:cubicBezTo>
                  <a:pt x="3867" y="4496"/>
                  <a:pt x="3795" y="4457"/>
                  <a:pt x="3757" y="4389"/>
                </a:cubicBezTo>
                <a:cubicBezTo>
                  <a:pt x="3700" y="4287"/>
                  <a:pt x="3736" y="4159"/>
                  <a:pt x="3838" y="4102"/>
                </a:cubicBezTo>
                <a:cubicBezTo>
                  <a:pt x="4015" y="4003"/>
                  <a:pt x="4258" y="3948"/>
                  <a:pt x="4521" y="3948"/>
                </a:cubicBezTo>
                <a:cubicBezTo>
                  <a:pt x="4637" y="3948"/>
                  <a:pt x="4731" y="4042"/>
                  <a:pt x="4731" y="4158"/>
                </a:cubicBezTo>
                <a:cubicBezTo>
                  <a:pt x="4731" y="4275"/>
                  <a:pt x="4637" y="4369"/>
                  <a:pt x="4521" y="4369"/>
                </a:cubicBezTo>
                <a:close/>
              </a:path>
            </a:pathLst>
          </a:custGeom>
          <a:solidFill>
            <a:srgbClr val="7D58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4" name="îŝ1íḍe">
            <a:extLst>
              <a:ext uri="{FF2B5EF4-FFF2-40B4-BE49-F238E27FC236}">
                <a16:creationId xmlns:a16="http://schemas.microsoft.com/office/drawing/2014/main" id="{8CF36855-05DC-F3FB-CB0D-F09819D3CF8C}"/>
              </a:ext>
            </a:extLst>
          </p:cNvPr>
          <p:cNvGrpSpPr/>
          <p:nvPr/>
        </p:nvGrpSpPr>
        <p:grpSpPr>
          <a:xfrm>
            <a:off x="565954" y="1866573"/>
            <a:ext cx="8012093" cy="2657165"/>
            <a:chOff x="754604" y="2488764"/>
            <a:chExt cx="10682791" cy="3542886"/>
          </a:xfrm>
        </p:grpSpPr>
        <p:sp>
          <p:nvSpPr>
            <p:cNvPr id="55" name="íšḷîḓè">
              <a:extLst>
                <a:ext uri="{FF2B5EF4-FFF2-40B4-BE49-F238E27FC236}">
                  <a16:creationId xmlns:a16="http://schemas.microsoft.com/office/drawing/2014/main" id="{8D7A2623-2712-D000-2533-EA9D7AEABE8F}"/>
                </a:ext>
              </a:extLst>
            </p:cNvPr>
            <p:cNvSpPr/>
            <p:nvPr/>
          </p:nvSpPr>
          <p:spPr>
            <a:xfrm flipH="1" flipV="1">
              <a:off x="754604" y="2488764"/>
              <a:ext cx="10682791" cy="3542886"/>
            </a:xfrm>
            <a:prstGeom prst="roundRect">
              <a:avLst>
                <a:gd name="adj" fmla="val 14614"/>
              </a:avLst>
            </a:prstGeom>
            <a:ln w="76200" cap="rnd">
              <a:gradFill>
                <a:gsLst>
                  <a:gs pos="100000">
                    <a:schemeClr val="accent3">
                      <a:lumMod val="60000"/>
                      <a:lumOff val="40000"/>
                      <a:alpha val="0"/>
                    </a:schemeClr>
                  </a:gs>
                  <a:gs pos="20000">
                    <a:srgbClr val="7D58BD"/>
                  </a:gs>
                </a:gsLst>
                <a:lin ang="6600000" scaled="0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1013" dirty="0"/>
            </a:p>
          </p:txBody>
        </p:sp>
        <p:sp>
          <p:nvSpPr>
            <p:cNvPr id="59" name="îṣľiḋê">
              <a:extLst>
                <a:ext uri="{FF2B5EF4-FFF2-40B4-BE49-F238E27FC236}">
                  <a16:creationId xmlns:a16="http://schemas.microsoft.com/office/drawing/2014/main" id="{5B370D68-9980-B1E1-0E84-7B772FFACD33}"/>
                </a:ext>
              </a:extLst>
            </p:cNvPr>
            <p:cNvSpPr txBox="1"/>
            <p:nvPr/>
          </p:nvSpPr>
          <p:spPr>
            <a:xfrm>
              <a:off x="1070109" y="3287799"/>
              <a:ext cx="5641011" cy="332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kumimoji="1" lang="zh-CN" altLang="en-US" sz="900" dirty="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根据</a:t>
              </a:r>
              <a:r>
                <a:rPr kumimoji="1" lang="en-US" altLang="zh-CN" sz="900" dirty="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PWM</a:t>
              </a:r>
              <a:r>
                <a:rPr kumimoji="1" lang="zh-CN" altLang="en-US" sz="900" dirty="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的生成原理，通过占空比的大小来产生不同的</a:t>
              </a:r>
              <a:r>
                <a:rPr kumimoji="1" lang="en-US" altLang="zh-CN" sz="900" dirty="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PWM</a:t>
              </a:r>
              <a:r>
                <a:rPr kumimoji="1" lang="zh-CN" altLang="en-US" sz="900" dirty="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波。</a:t>
              </a:r>
              <a:endParaRPr kumimoji="1" lang="en-US" altLang="zh-CN" sz="9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60" name="iṣľíḑe">
              <a:extLst>
                <a:ext uri="{FF2B5EF4-FFF2-40B4-BE49-F238E27FC236}">
                  <a16:creationId xmlns:a16="http://schemas.microsoft.com/office/drawing/2014/main" id="{E804F85E-3284-6863-F6C5-9F5A4E520001}"/>
                </a:ext>
              </a:extLst>
            </p:cNvPr>
            <p:cNvSpPr txBox="1"/>
            <p:nvPr/>
          </p:nvSpPr>
          <p:spPr>
            <a:xfrm>
              <a:off x="1066507" y="2980021"/>
              <a:ext cx="3311528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50" b="1" dirty="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STEP1</a:t>
              </a:r>
              <a:r>
                <a:rPr lang="zh-CN" altLang="en-US" sz="1050" b="1" dirty="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：将各种音符转换成特定的长度</a:t>
              </a:r>
              <a:endParaRPr lang="en-US" altLang="zh-CN" sz="1050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sp>
        <p:nvSpPr>
          <p:cNvPr id="61" name="îṣľiḋê">
            <a:extLst>
              <a:ext uri="{FF2B5EF4-FFF2-40B4-BE49-F238E27FC236}">
                <a16:creationId xmlns:a16="http://schemas.microsoft.com/office/drawing/2014/main" id="{00F7F9D3-377A-93E6-08C5-201E59E7D991}"/>
              </a:ext>
            </a:extLst>
          </p:cNvPr>
          <p:cNvSpPr txBox="1"/>
          <p:nvPr/>
        </p:nvSpPr>
        <p:spPr>
          <a:xfrm>
            <a:off x="796232" y="3058520"/>
            <a:ext cx="3419060" cy="4156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zh-CN" altLang="en-US" sz="9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在这里我浅浅使用了一下</a:t>
            </a:r>
            <a:r>
              <a:rPr kumimoji="1" lang="en-US" altLang="zh-CN" sz="9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chat—GPT</a:t>
            </a:r>
            <a:r>
              <a:rPr kumimoji="1" lang="zh-CN" altLang="en-US" sz="9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来偷懒，通过设置格式然后手动输入乐谱，</a:t>
            </a:r>
            <a:r>
              <a:rPr kumimoji="1" lang="en-US" altLang="zh-CN" sz="9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AI</a:t>
            </a:r>
            <a:r>
              <a:rPr kumimoji="1" lang="zh-CN" altLang="en-US" sz="9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自动生成相应格式的代码。</a:t>
            </a:r>
            <a:endParaRPr kumimoji="1" lang="en-US" altLang="zh-CN" sz="9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62" name="iṣľíḑe">
            <a:extLst>
              <a:ext uri="{FF2B5EF4-FFF2-40B4-BE49-F238E27FC236}">
                <a16:creationId xmlns:a16="http://schemas.microsoft.com/office/drawing/2014/main" id="{69B1CE17-DAF8-F152-222A-26D912335139}"/>
              </a:ext>
            </a:extLst>
          </p:cNvPr>
          <p:cNvSpPr txBox="1"/>
          <p:nvPr/>
        </p:nvSpPr>
        <p:spPr>
          <a:xfrm>
            <a:off x="793530" y="2827687"/>
            <a:ext cx="237580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STEP2</a:t>
            </a:r>
            <a:r>
              <a:rPr lang="zh-CN" altLang="en-US" sz="1050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：将整个乐谱一个个码进去</a:t>
            </a:r>
            <a:endParaRPr lang="en-US" altLang="zh-CN" sz="1050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63" name="îṣľiḋê">
            <a:extLst>
              <a:ext uri="{FF2B5EF4-FFF2-40B4-BE49-F238E27FC236}">
                <a16:creationId xmlns:a16="http://schemas.microsoft.com/office/drawing/2014/main" id="{DFB0B143-6307-4D69-48A0-9CDB18EE6A0F}"/>
              </a:ext>
            </a:extLst>
          </p:cNvPr>
          <p:cNvSpPr txBox="1"/>
          <p:nvPr/>
        </p:nvSpPr>
        <p:spPr>
          <a:xfrm>
            <a:off x="796232" y="3738037"/>
            <a:ext cx="3228513" cy="4156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zh-CN" altLang="en-US" sz="9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产生就使用一个计数器来实现对波形的输出，因此不同频率的声音的</a:t>
            </a:r>
            <a:r>
              <a:rPr kumimoji="1" lang="en-US" altLang="zh-CN" sz="9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PWM</a:t>
            </a:r>
            <a:r>
              <a:rPr kumimoji="1" lang="zh-CN" altLang="en-US" sz="9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是不同的且可调的。</a:t>
            </a:r>
            <a:endParaRPr kumimoji="1" lang="en-US" altLang="zh-CN" sz="9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64" name="iṣľíḑe">
            <a:extLst>
              <a:ext uri="{FF2B5EF4-FFF2-40B4-BE49-F238E27FC236}">
                <a16:creationId xmlns:a16="http://schemas.microsoft.com/office/drawing/2014/main" id="{C7FD90A9-87F4-BFDF-DBBB-717BC22473B3}"/>
              </a:ext>
            </a:extLst>
          </p:cNvPr>
          <p:cNvSpPr txBox="1"/>
          <p:nvPr/>
        </p:nvSpPr>
        <p:spPr>
          <a:xfrm>
            <a:off x="793530" y="3507204"/>
            <a:ext cx="237580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STEP3</a:t>
            </a:r>
            <a:r>
              <a:rPr lang="zh-CN" altLang="en-US" sz="1050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：产生并输出</a:t>
            </a:r>
            <a:r>
              <a:rPr lang="en-US" altLang="zh-CN" sz="1050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PWM</a:t>
            </a:r>
            <a:r>
              <a:rPr lang="zh-CN" altLang="en-US" sz="1050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波</a:t>
            </a:r>
            <a:endParaRPr lang="en-US" altLang="zh-CN" sz="1050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66" name="图片 65">
            <a:extLst>
              <a:ext uri="{FF2B5EF4-FFF2-40B4-BE49-F238E27FC236}">
                <a16:creationId xmlns:a16="http://schemas.microsoft.com/office/drawing/2014/main" id="{A0797C6C-A2F1-462A-2B25-99D6F6A6367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1238" y="631102"/>
            <a:ext cx="5135425" cy="3170651"/>
          </a:xfrm>
          <a:prstGeom prst="rect">
            <a:avLst/>
          </a:prstGeom>
          <a:ln>
            <a:noFill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</p:pic>
    </p:spTree>
    <p:extLst>
      <p:ext uri="{BB962C8B-B14F-4D97-AF65-F5344CB8AC3E}">
        <p14:creationId xmlns:p14="http://schemas.microsoft.com/office/powerpoint/2010/main" val="441384647"/>
      </p:ext>
    </p:extLst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5">
            <a:extLst>
              <a:ext uri="{FF2B5EF4-FFF2-40B4-BE49-F238E27FC236}">
                <a16:creationId xmlns:a16="http://schemas.microsoft.com/office/drawing/2014/main" id="{B9BC362C-7560-463F-B760-ECF1595F59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4511" y="183664"/>
            <a:ext cx="391004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fontAlgn="base">
              <a:spcBef>
                <a:spcPct val="0"/>
              </a:spcBef>
              <a:spcAft>
                <a:spcPct val="0"/>
              </a:spcAft>
              <a:defRPr sz="1800" b="1" spc="3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r>
              <a:rPr lang="zh-CN" altLang="en-US" dirty="0">
                <a:solidFill>
                  <a:srgbClr val="7D58BD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分而治之：顶层控制与反馈模块</a:t>
            </a: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4CA398C8-6695-4882-8F2F-AEAD08484114}"/>
              </a:ext>
            </a:extLst>
          </p:cNvPr>
          <p:cNvCxnSpPr/>
          <p:nvPr/>
        </p:nvCxnSpPr>
        <p:spPr>
          <a:xfrm>
            <a:off x="1032788" y="522218"/>
            <a:ext cx="310126" cy="0"/>
          </a:xfrm>
          <a:prstGeom prst="line">
            <a:avLst/>
          </a:prstGeom>
          <a:ln w="19050">
            <a:solidFill>
              <a:srgbClr val="7E68A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>
            <a:extLst>
              <a:ext uri="{FF2B5EF4-FFF2-40B4-BE49-F238E27FC236}">
                <a16:creationId xmlns:a16="http://schemas.microsoft.com/office/drawing/2014/main" id="{1336B5EC-BE17-4C2A-A9BD-54764C890703}"/>
              </a:ext>
            </a:extLst>
          </p:cNvPr>
          <p:cNvGrpSpPr/>
          <p:nvPr/>
        </p:nvGrpSpPr>
        <p:grpSpPr>
          <a:xfrm>
            <a:off x="337511" y="183664"/>
            <a:ext cx="528375" cy="484787"/>
            <a:chOff x="1417110" y="1933669"/>
            <a:chExt cx="1827515" cy="1676757"/>
          </a:xfrm>
        </p:grpSpPr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5B790F53-83D8-42B1-9885-9E67BEF222D0}"/>
                </a:ext>
              </a:extLst>
            </p:cNvPr>
            <p:cNvSpPr/>
            <p:nvPr/>
          </p:nvSpPr>
          <p:spPr>
            <a:xfrm>
              <a:off x="1491775" y="1933669"/>
              <a:ext cx="1676757" cy="1676757"/>
            </a:xfrm>
            <a:prstGeom prst="ellips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90D80DBA-F8EC-43A8-AFB4-6891217DF0CC}"/>
                </a:ext>
              </a:extLst>
            </p:cNvPr>
            <p:cNvSpPr/>
            <p:nvPr/>
          </p:nvSpPr>
          <p:spPr>
            <a:xfrm>
              <a:off x="1686851" y="2118291"/>
              <a:ext cx="1307513" cy="1307513"/>
            </a:xfrm>
            <a:prstGeom prst="ellipse">
              <a:avLst/>
            </a:prstGeom>
            <a:gradFill>
              <a:gsLst>
                <a:gs pos="100000">
                  <a:srgbClr val="9B99BC"/>
                </a:gs>
                <a:gs pos="0">
                  <a:srgbClr val="9A99B6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98470B22-FA7E-4C02-8921-2A180EE75EC1}"/>
                </a:ext>
              </a:extLst>
            </p:cNvPr>
            <p:cNvSpPr/>
            <p:nvPr/>
          </p:nvSpPr>
          <p:spPr>
            <a:xfrm>
              <a:off x="2772931" y="1944597"/>
              <a:ext cx="390517" cy="390517"/>
            </a:xfrm>
            <a:prstGeom prst="ellipse">
              <a:avLst/>
            </a:prstGeom>
            <a:gradFill>
              <a:gsLst>
                <a:gs pos="100000">
                  <a:srgbClr val="9A99B6"/>
                </a:gs>
                <a:gs pos="0">
                  <a:srgbClr val="9A99B6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687B44C9-67E6-465F-8BFE-CA6DFAB159EE}"/>
                </a:ext>
              </a:extLst>
            </p:cNvPr>
            <p:cNvSpPr/>
            <p:nvPr/>
          </p:nvSpPr>
          <p:spPr>
            <a:xfrm>
              <a:off x="1417110" y="2261397"/>
              <a:ext cx="286781" cy="286781"/>
            </a:xfrm>
            <a:prstGeom prst="ellipse">
              <a:avLst/>
            </a:prstGeom>
            <a:gradFill>
              <a:gsLst>
                <a:gs pos="100000">
                  <a:srgbClr val="9B99BC"/>
                </a:gs>
                <a:gs pos="0">
                  <a:srgbClr val="9A99B6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19BEF1DE-2CDB-45A7-B561-2C608B33FFD7}"/>
                </a:ext>
              </a:extLst>
            </p:cNvPr>
            <p:cNvSpPr/>
            <p:nvPr/>
          </p:nvSpPr>
          <p:spPr>
            <a:xfrm>
              <a:off x="1686851" y="3308201"/>
              <a:ext cx="220530" cy="220530"/>
            </a:xfrm>
            <a:prstGeom prst="ellipse">
              <a:avLst/>
            </a:prstGeom>
            <a:gradFill>
              <a:gsLst>
                <a:gs pos="100000">
                  <a:srgbClr val="9A99B6"/>
                </a:gs>
                <a:gs pos="0">
                  <a:srgbClr val="9A99B6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0CDEAB11-9F55-49C9-8A0B-2ED11CBC95EE}"/>
                </a:ext>
              </a:extLst>
            </p:cNvPr>
            <p:cNvSpPr/>
            <p:nvPr/>
          </p:nvSpPr>
          <p:spPr>
            <a:xfrm>
              <a:off x="3016329" y="2979248"/>
              <a:ext cx="228296" cy="228296"/>
            </a:xfrm>
            <a:prstGeom prst="ellipse">
              <a:avLst/>
            </a:prstGeom>
            <a:gradFill>
              <a:gsLst>
                <a:gs pos="100000">
                  <a:srgbClr val="9B99BC"/>
                </a:gs>
                <a:gs pos="0">
                  <a:srgbClr val="9A99B6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</p:grpSp>
      <p:sp>
        <p:nvSpPr>
          <p:cNvPr id="12" name="文本框 5">
            <a:extLst>
              <a:ext uri="{FF2B5EF4-FFF2-40B4-BE49-F238E27FC236}">
                <a16:creationId xmlns:a16="http://schemas.microsoft.com/office/drawing/2014/main" id="{7A7197BF-2A03-4E56-A80A-23B0E12D9A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0024" y="278417"/>
            <a:ext cx="36420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4" name="图形 33">
            <a:extLst>
              <a:ext uri="{FF2B5EF4-FFF2-40B4-BE49-F238E27FC236}">
                <a16:creationId xmlns:a16="http://schemas.microsoft.com/office/drawing/2014/main" id="{12ACBE0C-49E2-4347-9A41-54FA01EE0B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67396" y="229955"/>
            <a:ext cx="1538937" cy="426815"/>
          </a:xfrm>
          <a:prstGeom prst="rect">
            <a:avLst/>
          </a:prstGeom>
        </p:spPr>
      </p:pic>
      <p:sp>
        <p:nvSpPr>
          <p:cNvPr id="33" name="矩形 32">
            <a:extLst>
              <a:ext uri="{FF2B5EF4-FFF2-40B4-BE49-F238E27FC236}">
                <a16:creationId xmlns:a16="http://schemas.microsoft.com/office/drawing/2014/main" id="{ACA17C3A-79E3-D2D7-FBB1-B5248FD7B529}"/>
              </a:ext>
            </a:extLst>
          </p:cNvPr>
          <p:cNvSpPr>
            <a:spLocks/>
          </p:cNvSpPr>
          <p:nvPr/>
        </p:nvSpPr>
        <p:spPr>
          <a:xfrm>
            <a:off x="1428270" y="1360326"/>
            <a:ext cx="1601036" cy="11772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68580" tIns="34290" rIns="68580" bIns="34290" rtlCol="0" anchor="b" anchorCtr="0">
            <a:spAutoFit/>
          </a:bodyPr>
          <a:lstStyle/>
          <a:p>
            <a:pPr>
              <a:buSzPct val="25000"/>
            </a:pPr>
            <a:r>
              <a:rPr lang="zh-CN" altLang="en-US" sz="1800" b="1" spc="300" dirty="0">
                <a:solidFill>
                  <a:srgbClr val="7D58BD"/>
                </a:solidFill>
                <a:ea typeface="汉仪润圆-45简" panose="00020600040101010101" pitchFamily="18" charset="-122"/>
                <a:sym typeface="Arial" panose="020B0604020202020204" pitchFamily="34" charset="0"/>
              </a:rPr>
              <a:t>最顶层模块，</a:t>
            </a:r>
            <a:r>
              <a:rPr lang="zh-CN" altLang="en-US" sz="1800" spc="300" dirty="0">
                <a:solidFill>
                  <a:srgbClr val="7D58BD"/>
                </a:solidFill>
                <a:ea typeface="汉仪润圆-45简" panose="00020600040101010101" pitchFamily="18" charset="-122"/>
                <a:sym typeface="Arial" panose="020B0604020202020204" pitchFamily="34" charset="0"/>
              </a:rPr>
              <a:t>用以囊括所有的模块和外设的输入</a:t>
            </a:r>
            <a:r>
              <a:rPr lang="zh-CN" altLang="en-US" sz="1800" b="1" spc="300" dirty="0">
                <a:solidFill>
                  <a:srgbClr val="7D58BD"/>
                </a:solidFill>
                <a:ea typeface="汉仪润圆-45简" panose="00020600040101010101" pitchFamily="18" charset="-122"/>
                <a:sym typeface="Arial" panose="020B0604020202020204" pitchFamily="34" charset="0"/>
              </a:rPr>
              <a:t>。</a:t>
            </a:r>
            <a:endParaRPr lang="en-US" altLang="zh-CN" sz="1800" b="1" spc="300" dirty="0">
              <a:solidFill>
                <a:srgbClr val="7D58BD"/>
              </a:solidFill>
              <a:ea typeface="汉仪润圆-45简" panose="00020600040101010101" pitchFamily="18" charset="-122"/>
              <a:sym typeface="Arial" panose="020B0604020202020204" pitchFamily="34" charset="0"/>
            </a:endParaRPr>
          </a:p>
        </p:txBody>
      </p:sp>
      <p:pic>
        <p:nvPicPr>
          <p:cNvPr id="35" name="图片 34">
            <a:extLst>
              <a:ext uri="{FF2B5EF4-FFF2-40B4-BE49-F238E27FC236}">
                <a16:creationId xmlns:a16="http://schemas.microsoft.com/office/drawing/2014/main" id="{CC1941D0-054B-FC9F-4FAC-D6E5AB1F5B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811" y="2798158"/>
            <a:ext cx="3495675" cy="1647825"/>
          </a:xfrm>
          <a:prstGeom prst="rect">
            <a:avLst/>
          </a:prstGeom>
        </p:spPr>
      </p:pic>
      <p:pic>
        <p:nvPicPr>
          <p:cNvPr id="37" name="图片 36">
            <a:extLst>
              <a:ext uri="{FF2B5EF4-FFF2-40B4-BE49-F238E27FC236}">
                <a16:creationId xmlns:a16="http://schemas.microsoft.com/office/drawing/2014/main" id="{CAA7B4AA-9F2B-641C-80A3-5C7A604C04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9408" y="2168671"/>
            <a:ext cx="2364644" cy="2906797"/>
          </a:xfrm>
          <a:prstGeom prst="rect">
            <a:avLst/>
          </a:prstGeom>
        </p:spPr>
      </p:pic>
      <p:pic>
        <p:nvPicPr>
          <p:cNvPr id="38" name="图片 37">
            <a:extLst>
              <a:ext uri="{FF2B5EF4-FFF2-40B4-BE49-F238E27FC236}">
                <a16:creationId xmlns:a16="http://schemas.microsoft.com/office/drawing/2014/main" id="{83407463-5064-B70F-C8D3-7E9EFF56A8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84052" y="2168671"/>
            <a:ext cx="3046265" cy="2906797"/>
          </a:xfrm>
          <a:prstGeom prst="rect">
            <a:avLst/>
          </a:prstGeom>
        </p:spPr>
      </p:pic>
      <p:sp>
        <p:nvSpPr>
          <p:cNvPr id="39" name="任意多边形: 形状 38">
            <a:extLst>
              <a:ext uri="{FF2B5EF4-FFF2-40B4-BE49-F238E27FC236}">
                <a16:creationId xmlns:a16="http://schemas.microsoft.com/office/drawing/2014/main" id="{EF2D0095-53D9-8781-F15F-D36FDAD7A55B}"/>
              </a:ext>
            </a:extLst>
          </p:cNvPr>
          <p:cNvSpPr/>
          <p:nvPr/>
        </p:nvSpPr>
        <p:spPr>
          <a:xfrm>
            <a:off x="5003757" y="1093917"/>
            <a:ext cx="609685" cy="597872"/>
          </a:xfrm>
          <a:custGeom>
            <a:avLst/>
            <a:gdLst>
              <a:gd name="T0" fmla="*/ 8328 w 12797"/>
              <a:gd name="T1" fmla="*/ 1640 h 12547"/>
              <a:gd name="T2" fmla="*/ 7640 w 12797"/>
              <a:gd name="T3" fmla="*/ 15 h 12547"/>
              <a:gd name="T4" fmla="*/ 2703 w 12797"/>
              <a:gd name="T5" fmla="*/ 2578 h 12547"/>
              <a:gd name="T6" fmla="*/ 984 w 12797"/>
              <a:gd name="T7" fmla="*/ 3218 h 12547"/>
              <a:gd name="T8" fmla="*/ 718 w 12797"/>
              <a:gd name="T9" fmla="*/ 7906 h 12547"/>
              <a:gd name="T10" fmla="*/ 984 w 12797"/>
              <a:gd name="T11" fmla="*/ 9843 h 12547"/>
              <a:gd name="T12" fmla="*/ 5406 w 12797"/>
              <a:gd name="T13" fmla="*/ 11531 h 12547"/>
              <a:gd name="T14" fmla="*/ 6390 w 12797"/>
              <a:gd name="T15" fmla="*/ 12547 h 12547"/>
              <a:gd name="T16" fmla="*/ 11203 w 12797"/>
              <a:gd name="T17" fmla="*/ 9218 h 12547"/>
              <a:gd name="T18" fmla="*/ 12797 w 12797"/>
              <a:gd name="T19" fmla="*/ 8375 h 12547"/>
              <a:gd name="T20" fmla="*/ 7578 w 12797"/>
              <a:gd name="T21" fmla="*/ 484 h 12547"/>
              <a:gd name="T22" fmla="*/ 7578 w 12797"/>
              <a:gd name="T23" fmla="*/ 1453 h 12547"/>
              <a:gd name="T24" fmla="*/ 7578 w 12797"/>
              <a:gd name="T25" fmla="*/ 484 h 12547"/>
              <a:gd name="T26" fmla="*/ 5031 w 12797"/>
              <a:gd name="T27" fmla="*/ 4547 h 12547"/>
              <a:gd name="T28" fmla="*/ 7312 w 12797"/>
              <a:gd name="T29" fmla="*/ 1922 h 12547"/>
              <a:gd name="T30" fmla="*/ 7234 w 12797"/>
              <a:gd name="T31" fmla="*/ 6359 h 12547"/>
              <a:gd name="T32" fmla="*/ 7015 w 12797"/>
              <a:gd name="T33" fmla="*/ 8187 h 12547"/>
              <a:gd name="T34" fmla="*/ 6703 w 12797"/>
              <a:gd name="T35" fmla="*/ 6093 h 12547"/>
              <a:gd name="T36" fmla="*/ 4906 w 12797"/>
              <a:gd name="T37" fmla="*/ 8343 h 12547"/>
              <a:gd name="T38" fmla="*/ 4734 w 12797"/>
              <a:gd name="T39" fmla="*/ 4953 h 12547"/>
              <a:gd name="T40" fmla="*/ 6797 w 12797"/>
              <a:gd name="T41" fmla="*/ 1578 h 12547"/>
              <a:gd name="T42" fmla="*/ 4640 w 12797"/>
              <a:gd name="T43" fmla="*/ 4312 h 12547"/>
              <a:gd name="T44" fmla="*/ 2890 w 12797"/>
              <a:gd name="T45" fmla="*/ 3187 h 12547"/>
              <a:gd name="T46" fmla="*/ 6797 w 12797"/>
              <a:gd name="T47" fmla="*/ 1578 h 12547"/>
              <a:gd name="T48" fmla="*/ 4359 w 12797"/>
              <a:gd name="T49" fmla="*/ 4640 h 12547"/>
              <a:gd name="T50" fmla="*/ 2718 w 12797"/>
              <a:gd name="T51" fmla="*/ 3765 h 12547"/>
              <a:gd name="T52" fmla="*/ 1437 w 12797"/>
              <a:gd name="T53" fmla="*/ 3187 h 12547"/>
              <a:gd name="T54" fmla="*/ 2406 w 12797"/>
              <a:gd name="T55" fmla="*/ 3187 h 12547"/>
              <a:gd name="T56" fmla="*/ 1437 w 12797"/>
              <a:gd name="T57" fmla="*/ 3187 h 12547"/>
              <a:gd name="T58" fmla="*/ 468 w 12797"/>
              <a:gd name="T59" fmla="*/ 8843 h 12547"/>
              <a:gd name="T60" fmla="*/ 1437 w 12797"/>
              <a:gd name="T61" fmla="*/ 8843 h 12547"/>
              <a:gd name="T62" fmla="*/ 1500 w 12797"/>
              <a:gd name="T63" fmla="*/ 8000 h 12547"/>
              <a:gd name="T64" fmla="*/ 2140 w 12797"/>
              <a:gd name="T65" fmla="*/ 4125 h 12547"/>
              <a:gd name="T66" fmla="*/ 3234 w 12797"/>
              <a:gd name="T67" fmla="*/ 5984 h 12547"/>
              <a:gd name="T68" fmla="*/ 1812 w 12797"/>
              <a:gd name="T69" fmla="*/ 8343 h 12547"/>
              <a:gd name="T70" fmla="*/ 4312 w 12797"/>
              <a:gd name="T71" fmla="*/ 8406 h 12547"/>
              <a:gd name="T72" fmla="*/ 1812 w 12797"/>
              <a:gd name="T73" fmla="*/ 8343 h 12547"/>
              <a:gd name="T74" fmla="*/ 2000 w 12797"/>
              <a:gd name="T75" fmla="*/ 9047 h 12547"/>
              <a:gd name="T76" fmla="*/ 5484 w 12797"/>
              <a:gd name="T77" fmla="*/ 10922 h 12547"/>
              <a:gd name="T78" fmla="*/ 5093 w 12797"/>
              <a:gd name="T79" fmla="*/ 8890 h 12547"/>
              <a:gd name="T80" fmla="*/ 6172 w 12797"/>
              <a:gd name="T81" fmla="*/ 10562 h 12547"/>
              <a:gd name="T82" fmla="*/ 5093 w 12797"/>
              <a:gd name="T83" fmla="*/ 8890 h 12547"/>
              <a:gd name="T84" fmla="*/ 5875 w 12797"/>
              <a:gd name="T85" fmla="*/ 11547 h 12547"/>
              <a:gd name="T86" fmla="*/ 6843 w 12797"/>
              <a:gd name="T87" fmla="*/ 11547 h 12547"/>
              <a:gd name="T88" fmla="*/ 7156 w 12797"/>
              <a:gd name="T89" fmla="*/ 11000 h 12547"/>
              <a:gd name="T90" fmla="*/ 6890 w 12797"/>
              <a:gd name="T91" fmla="*/ 8812 h 12547"/>
              <a:gd name="T92" fmla="*/ 10875 w 12797"/>
              <a:gd name="T93" fmla="*/ 8828 h 12547"/>
              <a:gd name="T94" fmla="*/ 10890 w 12797"/>
              <a:gd name="T95" fmla="*/ 7875 h 12547"/>
              <a:gd name="T96" fmla="*/ 7797 w 12797"/>
              <a:gd name="T97" fmla="*/ 1937 h 12547"/>
              <a:gd name="T98" fmla="*/ 11250 w 12797"/>
              <a:gd name="T99" fmla="*/ 7484 h 12547"/>
              <a:gd name="T100" fmla="*/ 11750 w 12797"/>
              <a:gd name="T101" fmla="*/ 8843 h 12547"/>
              <a:gd name="T102" fmla="*/ 11750 w 12797"/>
              <a:gd name="T103" fmla="*/ 7875 h 12547"/>
              <a:gd name="T104" fmla="*/ 11750 w 12797"/>
              <a:gd name="T105" fmla="*/ 8843 h 125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2797" h="12547">
                <a:moveTo>
                  <a:pt x="11843" y="7375"/>
                </a:moveTo>
                <a:cubicBezTo>
                  <a:pt x="11812" y="7375"/>
                  <a:pt x="8328" y="1640"/>
                  <a:pt x="8328" y="1640"/>
                </a:cubicBezTo>
                <a:cubicBezTo>
                  <a:pt x="8531" y="1468"/>
                  <a:pt x="8593" y="1281"/>
                  <a:pt x="8593" y="1000"/>
                </a:cubicBezTo>
                <a:cubicBezTo>
                  <a:pt x="8593" y="468"/>
                  <a:pt x="8172" y="31"/>
                  <a:pt x="7640" y="15"/>
                </a:cubicBezTo>
                <a:cubicBezTo>
                  <a:pt x="6609" y="0"/>
                  <a:pt x="6578" y="1078"/>
                  <a:pt x="6609" y="1125"/>
                </a:cubicBezTo>
                <a:lnTo>
                  <a:pt x="2703" y="2578"/>
                </a:lnTo>
                <a:cubicBezTo>
                  <a:pt x="2531" y="2328"/>
                  <a:pt x="2281" y="2234"/>
                  <a:pt x="1968" y="2234"/>
                </a:cubicBezTo>
                <a:cubicBezTo>
                  <a:pt x="1422" y="2234"/>
                  <a:pt x="984" y="2672"/>
                  <a:pt x="984" y="3218"/>
                </a:cubicBezTo>
                <a:cubicBezTo>
                  <a:pt x="984" y="3656"/>
                  <a:pt x="1218" y="4031"/>
                  <a:pt x="1609" y="4156"/>
                </a:cubicBezTo>
                <a:lnTo>
                  <a:pt x="718" y="7906"/>
                </a:lnTo>
                <a:cubicBezTo>
                  <a:pt x="281" y="8000"/>
                  <a:pt x="0" y="8390"/>
                  <a:pt x="0" y="8859"/>
                </a:cubicBezTo>
                <a:cubicBezTo>
                  <a:pt x="0" y="9406"/>
                  <a:pt x="437" y="9843"/>
                  <a:pt x="984" y="9843"/>
                </a:cubicBezTo>
                <a:cubicBezTo>
                  <a:pt x="1281" y="9843"/>
                  <a:pt x="1547" y="9718"/>
                  <a:pt x="1750" y="9500"/>
                </a:cubicBezTo>
                <a:lnTo>
                  <a:pt x="5406" y="11531"/>
                </a:lnTo>
                <a:lnTo>
                  <a:pt x="5406" y="11562"/>
                </a:lnTo>
                <a:cubicBezTo>
                  <a:pt x="5406" y="12109"/>
                  <a:pt x="5843" y="12547"/>
                  <a:pt x="6390" y="12547"/>
                </a:cubicBezTo>
                <a:cubicBezTo>
                  <a:pt x="6984" y="12547"/>
                  <a:pt x="7375" y="12015"/>
                  <a:pt x="7312" y="11500"/>
                </a:cubicBezTo>
                <a:lnTo>
                  <a:pt x="11203" y="9218"/>
                </a:lnTo>
                <a:cubicBezTo>
                  <a:pt x="11375" y="9343"/>
                  <a:pt x="11593" y="9359"/>
                  <a:pt x="11812" y="9359"/>
                </a:cubicBezTo>
                <a:cubicBezTo>
                  <a:pt x="12359" y="9359"/>
                  <a:pt x="12797" y="8922"/>
                  <a:pt x="12797" y="8375"/>
                </a:cubicBezTo>
                <a:cubicBezTo>
                  <a:pt x="12781" y="7875"/>
                  <a:pt x="12328" y="7359"/>
                  <a:pt x="11843" y="7375"/>
                </a:cubicBezTo>
                <a:close/>
                <a:moveTo>
                  <a:pt x="7578" y="484"/>
                </a:moveTo>
                <a:cubicBezTo>
                  <a:pt x="7843" y="484"/>
                  <a:pt x="8062" y="703"/>
                  <a:pt x="8062" y="968"/>
                </a:cubicBezTo>
                <a:cubicBezTo>
                  <a:pt x="8062" y="1234"/>
                  <a:pt x="7843" y="1453"/>
                  <a:pt x="7578" y="1453"/>
                </a:cubicBezTo>
                <a:cubicBezTo>
                  <a:pt x="7312" y="1453"/>
                  <a:pt x="7093" y="1234"/>
                  <a:pt x="7093" y="968"/>
                </a:cubicBezTo>
                <a:cubicBezTo>
                  <a:pt x="7093" y="718"/>
                  <a:pt x="7312" y="484"/>
                  <a:pt x="7578" y="484"/>
                </a:cubicBezTo>
                <a:close/>
                <a:moveTo>
                  <a:pt x="6812" y="5578"/>
                </a:moveTo>
                <a:lnTo>
                  <a:pt x="5031" y="4547"/>
                </a:lnTo>
                <a:lnTo>
                  <a:pt x="7312" y="1922"/>
                </a:lnTo>
                <a:cubicBezTo>
                  <a:pt x="7343" y="1922"/>
                  <a:pt x="7265" y="1922"/>
                  <a:pt x="7312" y="1922"/>
                </a:cubicBezTo>
                <a:lnTo>
                  <a:pt x="6812" y="5578"/>
                </a:lnTo>
                <a:close/>
                <a:moveTo>
                  <a:pt x="7234" y="6359"/>
                </a:moveTo>
                <a:lnTo>
                  <a:pt x="10265" y="8062"/>
                </a:lnTo>
                <a:lnTo>
                  <a:pt x="7015" y="8187"/>
                </a:lnTo>
                <a:lnTo>
                  <a:pt x="7234" y="6359"/>
                </a:lnTo>
                <a:close/>
                <a:moveTo>
                  <a:pt x="6703" y="6093"/>
                </a:moveTo>
                <a:lnTo>
                  <a:pt x="6484" y="8265"/>
                </a:lnTo>
                <a:lnTo>
                  <a:pt x="4906" y="8343"/>
                </a:lnTo>
                <a:lnTo>
                  <a:pt x="3812" y="6078"/>
                </a:lnTo>
                <a:lnTo>
                  <a:pt x="4734" y="4953"/>
                </a:lnTo>
                <a:lnTo>
                  <a:pt x="6703" y="6093"/>
                </a:lnTo>
                <a:close/>
                <a:moveTo>
                  <a:pt x="6797" y="1578"/>
                </a:moveTo>
                <a:cubicBezTo>
                  <a:pt x="6828" y="1625"/>
                  <a:pt x="6875" y="1656"/>
                  <a:pt x="6890" y="1703"/>
                </a:cubicBezTo>
                <a:lnTo>
                  <a:pt x="4640" y="4312"/>
                </a:lnTo>
                <a:lnTo>
                  <a:pt x="2890" y="3312"/>
                </a:lnTo>
                <a:lnTo>
                  <a:pt x="2890" y="3187"/>
                </a:lnTo>
                <a:cubicBezTo>
                  <a:pt x="2890" y="3140"/>
                  <a:pt x="2890" y="3062"/>
                  <a:pt x="2859" y="3015"/>
                </a:cubicBezTo>
                <a:lnTo>
                  <a:pt x="6797" y="1578"/>
                </a:lnTo>
                <a:close/>
                <a:moveTo>
                  <a:pt x="2750" y="3734"/>
                </a:moveTo>
                <a:lnTo>
                  <a:pt x="4359" y="4640"/>
                </a:lnTo>
                <a:lnTo>
                  <a:pt x="3547" y="5578"/>
                </a:lnTo>
                <a:lnTo>
                  <a:pt x="2718" y="3765"/>
                </a:lnTo>
                <a:lnTo>
                  <a:pt x="2750" y="3734"/>
                </a:lnTo>
                <a:close/>
                <a:moveTo>
                  <a:pt x="1437" y="3187"/>
                </a:moveTo>
                <a:cubicBezTo>
                  <a:pt x="1437" y="2922"/>
                  <a:pt x="1656" y="2703"/>
                  <a:pt x="1922" y="2703"/>
                </a:cubicBezTo>
                <a:cubicBezTo>
                  <a:pt x="2187" y="2703"/>
                  <a:pt x="2406" y="2922"/>
                  <a:pt x="2406" y="3187"/>
                </a:cubicBezTo>
                <a:cubicBezTo>
                  <a:pt x="2406" y="3453"/>
                  <a:pt x="2187" y="3672"/>
                  <a:pt x="1922" y="3672"/>
                </a:cubicBezTo>
                <a:cubicBezTo>
                  <a:pt x="1656" y="3672"/>
                  <a:pt x="1437" y="3468"/>
                  <a:pt x="1437" y="3187"/>
                </a:cubicBezTo>
                <a:close/>
                <a:moveTo>
                  <a:pt x="953" y="9328"/>
                </a:moveTo>
                <a:cubicBezTo>
                  <a:pt x="687" y="9328"/>
                  <a:pt x="468" y="9109"/>
                  <a:pt x="468" y="8843"/>
                </a:cubicBezTo>
                <a:cubicBezTo>
                  <a:pt x="468" y="8578"/>
                  <a:pt x="687" y="8359"/>
                  <a:pt x="953" y="8359"/>
                </a:cubicBezTo>
                <a:cubicBezTo>
                  <a:pt x="1218" y="8359"/>
                  <a:pt x="1437" y="8578"/>
                  <a:pt x="1437" y="8843"/>
                </a:cubicBezTo>
                <a:cubicBezTo>
                  <a:pt x="1437" y="9109"/>
                  <a:pt x="1218" y="9328"/>
                  <a:pt x="953" y="9328"/>
                </a:cubicBezTo>
                <a:close/>
                <a:moveTo>
                  <a:pt x="1500" y="8000"/>
                </a:moveTo>
                <a:cubicBezTo>
                  <a:pt x="1422" y="7953"/>
                  <a:pt x="1359" y="7922"/>
                  <a:pt x="1250" y="7875"/>
                </a:cubicBezTo>
                <a:lnTo>
                  <a:pt x="2140" y="4125"/>
                </a:lnTo>
                <a:cubicBezTo>
                  <a:pt x="2218" y="4093"/>
                  <a:pt x="2265" y="4125"/>
                  <a:pt x="2343" y="4093"/>
                </a:cubicBezTo>
                <a:lnTo>
                  <a:pt x="3234" y="5984"/>
                </a:lnTo>
                <a:lnTo>
                  <a:pt x="1500" y="8000"/>
                </a:lnTo>
                <a:close/>
                <a:moveTo>
                  <a:pt x="1812" y="8343"/>
                </a:moveTo>
                <a:lnTo>
                  <a:pt x="3422" y="6422"/>
                </a:lnTo>
                <a:lnTo>
                  <a:pt x="4312" y="8406"/>
                </a:lnTo>
                <a:lnTo>
                  <a:pt x="1859" y="8515"/>
                </a:lnTo>
                <a:cubicBezTo>
                  <a:pt x="1812" y="8422"/>
                  <a:pt x="1859" y="8422"/>
                  <a:pt x="1812" y="8343"/>
                </a:cubicBezTo>
                <a:close/>
                <a:moveTo>
                  <a:pt x="5500" y="10984"/>
                </a:moveTo>
                <a:lnTo>
                  <a:pt x="2000" y="9047"/>
                </a:lnTo>
                <a:lnTo>
                  <a:pt x="4547" y="8906"/>
                </a:lnTo>
                <a:lnTo>
                  <a:pt x="5484" y="10922"/>
                </a:lnTo>
                <a:cubicBezTo>
                  <a:pt x="5468" y="10968"/>
                  <a:pt x="5515" y="10922"/>
                  <a:pt x="5500" y="10984"/>
                </a:cubicBezTo>
                <a:close/>
                <a:moveTo>
                  <a:pt x="5093" y="8890"/>
                </a:moveTo>
                <a:lnTo>
                  <a:pt x="6390" y="8812"/>
                </a:lnTo>
                <a:lnTo>
                  <a:pt x="6172" y="10562"/>
                </a:lnTo>
                <a:cubicBezTo>
                  <a:pt x="6078" y="10593"/>
                  <a:pt x="6000" y="10609"/>
                  <a:pt x="5922" y="10640"/>
                </a:cubicBezTo>
                <a:lnTo>
                  <a:pt x="5093" y="8890"/>
                </a:lnTo>
                <a:close/>
                <a:moveTo>
                  <a:pt x="6359" y="12031"/>
                </a:moveTo>
                <a:cubicBezTo>
                  <a:pt x="6093" y="12031"/>
                  <a:pt x="5875" y="11812"/>
                  <a:pt x="5875" y="11547"/>
                </a:cubicBezTo>
                <a:cubicBezTo>
                  <a:pt x="5875" y="11281"/>
                  <a:pt x="6093" y="11062"/>
                  <a:pt x="6359" y="11062"/>
                </a:cubicBezTo>
                <a:cubicBezTo>
                  <a:pt x="6625" y="11062"/>
                  <a:pt x="6843" y="11281"/>
                  <a:pt x="6843" y="11547"/>
                </a:cubicBezTo>
                <a:cubicBezTo>
                  <a:pt x="6843" y="11812"/>
                  <a:pt x="6625" y="12031"/>
                  <a:pt x="6359" y="12031"/>
                </a:cubicBezTo>
                <a:close/>
                <a:moveTo>
                  <a:pt x="7156" y="11000"/>
                </a:moveTo>
                <a:cubicBezTo>
                  <a:pt x="7031" y="10828"/>
                  <a:pt x="6859" y="10687"/>
                  <a:pt x="6640" y="10609"/>
                </a:cubicBezTo>
                <a:lnTo>
                  <a:pt x="6890" y="8812"/>
                </a:lnTo>
                <a:lnTo>
                  <a:pt x="10797" y="8609"/>
                </a:lnTo>
                <a:cubicBezTo>
                  <a:pt x="10828" y="8687"/>
                  <a:pt x="10843" y="8750"/>
                  <a:pt x="10875" y="8828"/>
                </a:cubicBezTo>
                <a:lnTo>
                  <a:pt x="7156" y="11000"/>
                </a:lnTo>
                <a:close/>
                <a:moveTo>
                  <a:pt x="10890" y="7875"/>
                </a:moveTo>
                <a:lnTo>
                  <a:pt x="7281" y="5812"/>
                </a:lnTo>
                <a:lnTo>
                  <a:pt x="7797" y="1937"/>
                </a:lnTo>
                <a:cubicBezTo>
                  <a:pt x="7828" y="1937"/>
                  <a:pt x="7843" y="1937"/>
                  <a:pt x="7843" y="1906"/>
                </a:cubicBezTo>
                <a:lnTo>
                  <a:pt x="11250" y="7484"/>
                </a:lnTo>
                <a:cubicBezTo>
                  <a:pt x="11109" y="7562"/>
                  <a:pt x="10968" y="7703"/>
                  <a:pt x="10890" y="7875"/>
                </a:cubicBezTo>
                <a:close/>
                <a:moveTo>
                  <a:pt x="11750" y="8843"/>
                </a:moveTo>
                <a:cubicBezTo>
                  <a:pt x="11484" y="8843"/>
                  <a:pt x="11265" y="8625"/>
                  <a:pt x="11265" y="8359"/>
                </a:cubicBezTo>
                <a:cubicBezTo>
                  <a:pt x="11265" y="8093"/>
                  <a:pt x="11484" y="7875"/>
                  <a:pt x="11750" y="7875"/>
                </a:cubicBezTo>
                <a:cubicBezTo>
                  <a:pt x="12015" y="7875"/>
                  <a:pt x="12234" y="8093"/>
                  <a:pt x="12234" y="8359"/>
                </a:cubicBezTo>
                <a:cubicBezTo>
                  <a:pt x="12250" y="8609"/>
                  <a:pt x="12031" y="8843"/>
                  <a:pt x="11750" y="8843"/>
                </a:cubicBezTo>
                <a:close/>
              </a:path>
            </a:pathLst>
          </a:custGeom>
          <a:solidFill>
            <a:srgbClr val="7E68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任意多边形: 形状 39">
            <a:extLst>
              <a:ext uri="{FF2B5EF4-FFF2-40B4-BE49-F238E27FC236}">
                <a16:creationId xmlns:a16="http://schemas.microsoft.com/office/drawing/2014/main" id="{DA4D8E10-802F-2EB9-947A-B87503386900}"/>
              </a:ext>
            </a:extLst>
          </p:cNvPr>
          <p:cNvSpPr/>
          <p:nvPr/>
        </p:nvSpPr>
        <p:spPr>
          <a:xfrm>
            <a:off x="668300" y="1782244"/>
            <a:ext cx="609685" cy="472598"/>
          </a:xfrm>
          <a:custGeom>
            <a:avLst/>
            <a:gdLst>
              <a:gd name="T0" fmla="*/ 236 w 237"/>
              <a:gd name="T1" fmla="*/ 72 h 184"/>
              <a:gd name="T2" fmla="*/ 233 w 237"/>
              <a:gd name="T3" fmla="*/ 70 h 184"/>
              <a:gd name="T4" fmla="*/ 206 w 237"/>
              <a:gd name="T5" fmla="*/ 68 h 184"/>
              <a:gd name="T6" fmla="*/ 231 w 237"/>
              <a:gd name="T7" fmla="*/ 44 h 184"/>
              <a:gd name="T8" fmla="*/ 232 w 237"/>
              <a:gd name="T9" fmla="*/ 40 h 184"/>
              <a:gd name="T10" fmla="*/ 228 w 237"/>
              <a:gd name="T11" fmla="*/ 37 h 184"/>
              <a:gd name="T12" fmla="*/ 193 w 237"/>
              <a:gd name="T13" fmla="*/ 34 h 184"/>
              <a:gd name="T14" fmla="*/ 219 w 237"/>
              <a:gd name="T15" fmla="*/ 9 h 184"/>
              <a:gd name="T16" fmla="*/ 111 w 237"/>
              <a:gd name="T17" fmla="*/ 0 h 184"/>
              <a:gd name="T18" fmla="*/ 0 w 237"/>
              <a:gd name="T19" fmla="*/ 107 h 184"/>
              <a:gd name="T20" fmla="*/ 34 w 237"/>
              <a:gd name="T21" fmla="*/ 110 h 184"/>
              <a:gd name="T22" fmla="*/ 7 w 237"/>
              <a:gd name="T23" fmla="*/ 136 h 184"/>
              <a:gd name="T24" fmla="*/ 6 w 237"/>
              <a:gd name="T25" fmla="*/ 140 h 184"/>
              <a:gd name="T26" fmla="*/ 9 w 237"/>
              <a:gd name="T27" fmla="*/ 142 h 184"/>
              <a:gd name="T28" fmla="*/ 36 w 237"/>
              <a:gd name="T29" fmla="*/ 145 h 184"/>
              <a:gd name="T30" fmla="*/ 11 w 237"/>
              <a:gd name="T31" fmla="*/ 169 h 184"/>
              <a:gd name="T32" fmla="*/ 10 w 237"/>
              <a:gd name="T33" fmla="*/ 173 h 184"/>
              <a:gd name="T34" fmla="*/ 14 w 237"/>
              <a:gd name="T35" fmla="*/ 175 h 184"/>
              <a:gd name="T36" fmla="*/ 121 w 237"/>
              <a:gd name="T37" fmla="*/ 184 h 184"/>
              <a:gd name="T38" fmla="*/ 122 w 237"/>
              <a:gd name="T39" fmla="*/ 184 h 184"/>
              <a:gd name="T40" fmla="*/ 124 w 237"/>
              <a:gd name="T41" fmla="*/ 183 h 184"/>
              <a:gd name="T42" fmla="*/ 235 w 237"/>
              <a:gd name="T43" fmla="*/ 76 h 184"/>
              <a:gd name="T44" fmla="*/ 236 w 237"/>
              <a:gd name="T45" fmla="*/ 72 h 184"/>
              <a:gd name="T46" fmla="*/ 45 w 237"/>
              <a:gd name="T47" fmla="*/ 138 h 184"/>
              <a:gd name="T48" fmla="*/ 45 w 237"/>
              <a:gd name="T49" fmla="*/ 138 h 184"/>
              <a:gd name="T50" fmla="*/ 18 w 237"/>
              <a:gd name="T51" fmla="*/ 136 h 184"/>
              <a:gd name="T52" fmla="*/ 44 w 237"/>
              <a:gd name="T53" fmla="*/ 111 h 184"/>
              <a:gd name="T54" fmla="*/ 108 w 237"/>
              <a:gd name="T55" fmla="*/ 116 h 184"/>
              <a:gd name="T56" fmla="*/ 186 w 237"/>
              <a:gd name="T57" fmla="*/ 41 h 184"/>
              <a:gd name="T58" fmla="*/ 219 w 237"/>
              <a:gd name="T59" fmla="*/ 44 h 184"/>
              <a:gd name="T60" fmla="*/ 116 w 237"/>
              <a:gd name="T61" fmla="*/ 144 h 184"/>
              <a:gd name="T62" fmla="*/ 45 w 237"/>
              <a:gd name="T63" fmla="*/ 138 h 184"/>
              <a:gd name="T64" fmla="*/ 120 w 237"/>
              <a:gd name="T65" fmla="*/ 177 h 184"/>
              <a:gd name="T66" fmla="*/ 22 w 237"/>
              <a:gd name="T67" fmla="*/ 168 h 184"/>
              <a:gd name="T68" fmla="*/ 46 w 237"/>
              <a:gd name="T69" fmla="*/ 146 h 184"/>
              <a:gd name="T70" fmla="*/ 117 w 237"/>
              <a:gd name="T71" fmla="*/ 152 h 184"/>
              <a:gd name="T72" fmla="*/ 117 w 237"/>
              <a:gd name="T73" fmla="*/ 152 h 184"/>
              <a:gd name="T74" fmla="*/ 119 w 237"/>
              <a:gd name="T75" fmla="*/ 151 h 184"/>
              <a:gd name="T76" fmla="*/ 199 w 237"/>
              <a:gd name="T77" fmla="*/ 75 h 184"/>
              <a:gd name="T78" fmla="*/ 224 w 237"/>
              <a:gd name="T79" fmla="*/ 77 h 184"/>
              <a:gd name="T80" fmla="*/ 120 w 237"/>
              <a:gd name="T81" fmla="*/ 177 h 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237" h="184">
                <a:moveTo>
                  <a:pt x="236" y="72"/>
                </a:moveTo>
                <a:cubicBezTo>
                  <a:pt x="236" y="71"/>
                  <a:pt x="234" y="70"/>
                  <a:pt x="233" y="70"/>
                </a:cubicBezTo>
                <a:lnTo>
                  <a:pt x="206" y="68"/>
                </a:lnTo>
                <a:lnTo>
                  <a:pt x="231" y="44"/>
                </a:lnTo>
                <a:cubicBezTo>
                  <a:pt x="232" y="43"/>
                  <a:pt x="232" y="41"/>
                  <a:pt x="232" y="40"/>
                </a:cubicBezTo>
                <a:cubicBezTo>
                  <a:pt x="231" y="38"/>
                  <a:pt x="230" y="37"/>
                  <a:pt x="228" y="37"/>
                </a:cubicBezTo>
                <a:lnTo>
                  <a:pt x="193" y="34"/>
                </a:lnTo>
                <a:lnTo>
                  <a:pt x="219" y="9"/>
                </a:lnTo>
                <a:lnTo>
                  <a:pt x="111" y="0"/>
                </a:lnTo>
                <a:lnTo>
                  <a:pt x="0" y="107"/>
                </a:lnTo>
                <a:lnTo>
                  <a:pt x="34" y="110"/>
                </a:lnTo>
                <a:lnTo>
                  <a:pt x="7" y="136"/>
                </a:lnTo>
                <a:cubicBezTo>
                  <a:pt x="6" y="137"/>
                  <a:pt x="5" y="138"/>
                  <a:pt x="6" y="140"/>
                </a:cubicBezTo>
                <a:cubicBezTo>
                  <a:pt x="6" y="141"/>
                  <a:pt x="7" y="142"/>
                  <a:pt x="9" y="142"/>
                </a:cubicBezTo>
                <a:lnTo>
                  <a:pt x="36" y="145"/>
                </a:lnTo>
                <a:lnTo>
                  <a:pt x="11" y="169"/>
                </a:lnTo>
                <a:cubicBezTo>
                  <a:pt x="10" y="170"/>
                  <a:pt x="10" y="171"/>
                  <a:pt x="10" y="173"/>
                </a:cubicBezTo>
                <a:cubicBezTo>
                  <a:pt x="11" y="174"/>
                  <a:pt x="12" y="175"/>
                  <a:pt x="14" y="175"/>
                </a:cubicBezTo>
                <a:lnTo>
                  <a:pt x="121" y="184"/>
                </a:lnTo>
                <a:cubicBezTo>
                  <a:pt x="121" y="184"/>
                  <a:pt x="121" y="184"/>
                  <a:pt x="122" y="184"/>
                </a:cubicBezTo>
                <a:cubicBezTo>
                  <a:pt x="123" y="184"/>
                  <a:pt x="123" y="184"/>
                  <a:pt x="124" y="183"/>
                </a:cubicBezTo>
                <a:lnTo>
                  <a:pt x="235" y="76"/>
                </a:lnTo>
                <a:cubicBezTo>
                  <a:pt x="236" y="75"/>
                  <a:pt x="237" y="74"/>
                  <a:pt x="236" y="72"/>
                </a:cubicBezTo>
                <a:close/>
                <a:moveTo>
                  <a:pt x="45" y="138"/>
                </a:moveTo>
                <a:lnTo>
                  <a:pt x="45" y="138"/>
                </a:lnTo>
                <a:lnTo>
                  <a:pt x="18" y="136"/>
                </a:lnTo>
                <a:lnTo>
                  <a:pt x="44" y="111"/>
                </a:lnTo>
                <a:lnTo>
                  <a:pt x="108" y="116"/>
                </a:lnTo>
                <a:lnTo>
                  <a:pt x="186" y="41"/>
                </a:lnTo>
                <a:lnTo>
                  <a:pt x="219" y="44"/>
                </a:lnTo>
                <a:lnTo>
                  <a:pt x="116" y="144"/>
                </a:lnTo>
                <a:lnTo>
                  <a:pt x="45" y="138"/>
                </a:lnTo>
                <a:close/>
                <a:moveTo>
                  <a:pt x="120" y="177"/>
                </a:moveTo>
                <a:lnTo>
                  <a:pt x="22" y="168"/>
                </a:lnTo>
                <a:lnTo>
                  <a:pt x="46" y="146"/>
                </a:lnTo>
                <a:lnTo>
                  <a:pt x="117" y="152"/>
                </a:lnTo>
                <a:cubicBezTo>
                  <a:pt x="117" y="152"/>
                  <a:pt x="117" y="152"/>
                  <a:pt x="117" y="152"/>
                </a:cubicBezTo>
                <a:cubicBezTo>
                  <a:pt x="118" y="152"/>
                  <a:pt x="119" y="151"/>
                  <a:pt x="119" y="151"/>
                </a:cubicBezTo>
                <a:lnTo>
                  <a:pt x="199" y="75"/>
                </a:lnTo>
                <a:lnTo>
                  <a:pt x="224" y="77"/>
                </a:lnTo>
                <a:lnTo>
                  <a:pt x="120" y="177"/>
                </a:lnTo>
                <a:close/>
              </a:path>
            </a:pathLst>
          </a:custGeom>
          <a:solidFill>
            <a:srgbClr val="7D58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图片 43">
            <a:extLst>
              <a:ext uri="{FF2B5EF4-FFF2-40B4-BE49-F238E27FC236}">
                <a16:creationId xmlns:a16="http://schemas.microsoft.com/office/drawing/2014/main" id="{01C1BB26-10E1-F979-C7DF-41691232CA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69803" y="1957520"/>
            <a:ext cx="1674486" cy="37912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rgbClr val="7D58BD"/>
            </a:solidFill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2" name="图片 41">
            <a:extLst>
              <a:ext uri="{FF2B5EF4-FFF2-40B4-BE49-F238E27FC236}">
                <a16:creationId xmlns:a16="http://schemas.microsoft.com/office/drawing/2014/main" id="{4353D197-C3E7-77C2-BFB2-061866DDD77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50760"/>
          <a:stretch/>
        </p:blipFill>
        <p:spPr>
          <a:xfrm>
            <a:off x="3386596" y="1822442"/>
            <a:ext cx="2359113" cy="48151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rgbClr val="7D58BD"/>
            </a:solidFill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6" name="矩形 35">
            <a:extLst>
              <a:ext uri="{FF2B5EF4-FFF2-40B4-BE49-F238E27FC236}">
                <a16:creationId xmlns:a16="http://schemas.microsoft.com/office/drawing/2014/main" id="{043BC5F3-2773-553B-D43E-E585F8956997}"/>
              </a:ext>
            </a:extLst>
          </p:cNvPr>
          <p:cNvSpPr>
            <a:spLocks/>
          </p:cNvSpPr>
          <p:nvPr/>
        </p:nvSpPr>
        <p:spPr>
          <a:xfrm>
            <a:off x="5831460" y="860773"/>
            <a:ext cx="1890140" cy="11772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68580" tIns="34290" rIns="68580" bIns="34290" rtlCol="0" anchor="b" anchorCtr="0">
            <a:spAutoFit/>
          </a:bodyPr>
          <a:lstStyle/>
          <a:p>
            <a:pPr>
              <a:buSzPct val="25000"/>
            </a:pPr>
            <a:r>
              <a:rPr lang="zh-CN" altLang="en-US" sz="1800" b="1" spc="300" dirty="0">
                <a:solidFill>
                  <a:srgbClr val="7D58BD"/>
                </a:solidFill>
                <a:ea typeface="汉仪润圆-45简" panose="00020600040101010101" pitchFamily="18" charset="-122"/>
                <a:sym typeface="Arial" panose="020B0604020202020204" pitchFamily="34" charset="0"/>
              </a:rPr>
              <a:t>核心的两个处理器：</a:t>
            </a:r>
            <a:r>
              <a:rPr lang="zh-CN" altLang="en-US" sz="1800" spc="300" dirty="0">
                <a:solidFill>
                  <a:srgbClr val="7D58BD"/>
                </a:solidFill>
                <a:ea typeface="汉仪润圆-45简" panose="00020600040101010101" pitchFamily="18" charset="-122"/>
                <a:sym typeface="Arial" panose="020B0604020202020204" pitchFamily="34" charset="0"/>
              </a:rPr>
              <a:t>小球运动处理器和球拍移动处理器</a:t>
            </a:r>
            <a:endParaRPr lang="en-US" altLang="zh-CN" sz="1800" spc="300" dirty="0">
              <a:solidFill>
                <a:srgbClr val="7D58BD"/>
              </a:solidFill>
              <a:ea typeface="汉仪润圆-45简" panose="00020600040101010101" pitchFamily="18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4871646"/>
      </p:ext>
    </p:extLst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图片 35">
            <a:extLst>
              <a:ext uri="{FF2B5EF4-FFF2-40B4-BE49-F238E27FC236}">
                <a16:creationId xmlns:a16="http://schemas.microsoft.com/office/drawing/2014/main" id="{1B374A6A-6A55-99ED-B62D-D0EB50653A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77"/>
          <a:stretch/>
        </p:blipFill>
        <p:spPr>
          <a:xfrm>
            <a:off x="330367" y="1751548"/>
            <a:ext cx="5069840" cy="2708910"/>
          </a:xfrm>
          <a:prstGeom prst="rect">
            <a:avLst/>
          </a:prstGeom>
        </p:spPr>
      </p:pic>
      <p:sp>
        <p:nvSpPr>
          <p:cNvPr id="3" name="文本框 5">
            <a:extLst>
              <a:ext uri="{FF2B5EF4-FFF2-40B4-BE49-F238E27FC236}">
                <a16:creationId xmlns:a16="http://schemas.microsoft.com/office/drawing/2014/main" id="{B9BC362C-7560-463F-B760-ECF1595F59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4511" y="183664"/>
            <a:ext cx="391004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fontAlgn="base">
              <a:spcBef>
                <a:spcPct val="0"/>
              </a:spcBef>
              <a:spcAft>
                <a:spcPct val="0"/>
              </a:spcAft>
              <a:defRPr sz="1800" b="1" spc="3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r>
              <a:rPr lang="zh-CN" altLang="en-US" dirty="0">
                <a:solidFill>
                  <a:srgbClr val="7D58BD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分而治之：顶层控制与反馈模块</a:t>
            </a: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4CA398C8-6695-4882-8F2F-AEAD08484114}"/>
              </a:ext>
            </a:extLst>
          </p:cNvPr>
          <p:cNvCxnSpPr/>
          <p:nvPr/>
        </p:nvCxnSpPr>
        <p:spPr>
          <a:xfrm>
            <a:off x="1032788" y="522218"/>
            <a:ext cx="310126" cy="0"/>
          </a:xfrm>
          <a:prstGeom prst="line">
            <a:avLst/>
          </a:prstGeom>
          <a:ln w="19050">
            <a:solidFill>
              <a:srgbClr val="7E68A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>
            <a:extLst>
              <a:ext uri="{FF2B5EF4-FFF2-40B4-BE49-F238E27FC236}">
                <a16:creationId xmlns:a16="http://schemas.microsoft.com/office/drawing/2014/main" id="{1336B5EC-BE17-4C2A-A9BD-54764C890703}"/>
              </a:ext>
            </a:extLst>
          </p:cNvPr>
          <p:cNvGrpSpPr/>
          <p:nvPr/>
        </p:nvGrpSpPr>
        <p:grpSpPr>
          <a:xfrm>
            <a:off x="337511" y="183664"/>
            <a:ext cx="528375" cy="484787"/>
            <a:chOff x="1417110" y="1933669"/>
            <a:chExt cx="1827515" cy="1676757"/>
          </a:xfrm>
        </p:grpSpPr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5B790F53-83D8-42B1-9885-9E67BEF222D0}"/>
                </a:ext>
              </a:extLst>
            </p:cNvPr>
            <p:cNvSpPr/>
            <p:nvPr/>
          </p:nvSpPr>
          <p:spPr>
            <a:xfrm>
              <a:off x="1491775" y="1933669"/>
              <a:ext cx="1676757" cy="1676757"/>
            </a:xfrm>
            <a:prstGeom prst="ellips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90D80DBA-F8EC-43A8-AFB4-6891217DF0CC}"/>
                </a:ext>
              </a:extLst>
            </p:cNvPr>
            <p:cNvSpPr/>
            <p:nvPr/>
          </p:nvSpPr>
          <p:spPr>
            <a:xfrm>
              <a:off x="1686851" y="2118291"/>
              <a:ext cx="1307513" cy="1307513"/>
            </a:xfrm>
            <a:prstGeom prst="ellipse">
              <a:avLst/>
            </a:prstGeom>
            <a:gradFill>
              <a:gsLst>
                <a:gs pos="100000">
                  <a:srgbClr val="9B99BC"/>
                </a:gs>
                <a:gs pos="0">
                  <a:srgbClr val="9A99B6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98470B22-FA7E-4C02-8921-2A180EE75EC1}"/>
                </a:ext>
              </a:extLst>
            </p:cNvPr>
            <p:cNvSpPr/>
            <p:nvPr/>
          </p:nvSpPr>
          <p:spPr>
            <a:xfrm>
              <a:off x="2772931" y="1944597"/>
              <a:ext cx="390517" cy="390517"/>
            </a:xfrm>
            <a:prstGeom prst="ellipse">
              <a:avLst/>
            </a:prstGeom>
            <a:gradFill>
              <a:gsLst>
                <a:gs pos="100000">
                  <a:srgbClr val="9A99B6"/>
                </a:gs>
                <a:gs pos="0">
                  <a:srgbClr val="9A99B6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687B44C9-67E6-465F-8BFE-CA6DFAB159EE}"/>
                </a:ext>
              </a:extLst>
            </p:cNvPr>
            <p:cNvSpPr/>
            <p:nvPr/>
          </p:nvSpPr>
          <p:spPr>
            <a:xfrm>
              <a:off x="1417110" y="2261397"/>
              <a:ext cx="286781" cy="286781"/>
            </a:xfrm>
            <a:prstGeom prst="ellipse">
              <a:avLst/>
            </a:prstGeom>
            <a:gradFill>
              <a:gsLst>
                <a:gs pos="100000">
                  <a:srgbClr val="9B99BC"/>
                </a:gs>
                <a:gs pos="0">
                  <a:srgbClr val="9A99B6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19BEF1DE-2CDB-45A7-B561-2C608B33FFD7}"/>
                </a:ext>
              </a:extLst>
            </p:cNvPr>
            <p:cNvSpPr/>
            <p:nvPr/>
          </p:nvSpPr>
          <p:spPr>
            <a:xfrm>
              <a:off x="1686851" y="3308201"/>
              <a:ext cx="220530" cy="220530"/>
            </a:xfrm>
            <a:prstGeom prst="ellipse">
              <a:avLst/>
            </a:prstGeom>
            <a:gradFill>
              <a:gsLst>
                <a:gs pos="100000">
                  <a:srgbClr val="9A99B6"/>
                </a:gs>
                <a:gs pos="0">
                  <a:srgbClr val="9A99B6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0CDEAB11-9F55-49C9-8A0B-2ED11CBC95EE}"/>
                </a:ext>
              </a:extLst>
            </p:cNvPr>
            <p:cNvSpPr/>
            <p:nvPr/>
          </p:nvSpPr>
          <p:spPr>
            <a:xfrm>
              <a:off x="3016329" y="2979248"/>
              <a:ext cx="228296" cy="228296"/>
            </a:xfrm>
            <a:prstGeom prst="ellipse">
              <a:avLst/>
            </a:prstGeom>
            <a:gradFill>
              <a:gsLst>
                <a:gs pos="100000">
                  <a:srgbClr val="9B99BC"/>
                </a:gs>
                <a:gs pos="0">
                  <a:srgbClr val="9A99B6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</p:grpSp>
      <p:sp>
        <p:nvSpPr>
          <p:cNvPr id="12" name="文本框 5">
            <a:extLst>
              <a:ext uri="{FF2B5EF4-FFF2-40B4-BE49-F238E27FC236}">
                <a16:creationId xmlns:a16="http://schemas.microsoft.com/office/drawing/2014/main" id="{7A7197BF-2A03-4E56-A80A-23B0E12D9A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0024" y="278417"/>
            <a:ext cx="36420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</a:p>
        </p:txBody>
      </p:sp>
      <p:pic>
        <p:nvPicPr>
          <p:cNvPr id="34" name="图形 33">
            <a:extLst>
              <a:ext uri="{FF2B5EF4-FFF2-40B4-BE49-F238E27FC236}">
                <a16:creationId xmlns:a16="http://schemas.microsoft.com/office/drawing/2014/main" id="{12ACBE0C-49E2-4347-9A41-54FA01EE0B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67396" y="229955"/>
            <a:ext cx="1538937" cy="426815"/>
          </a:xfrm>
          <a:prstGeom prst="rect">
            <a:avLst/>
          </a:prstGeom>
        </p:spPr>
      </p:pic>
      <p:sp>
        <p:nvSpPr>
          <p:cNvPr id="33" name="矩形 32">
            <a:extLst>
              <a:ext uri="{FF2B5EF4-FFF2-40B4-BE49-F238E27FC236}">
                <a16:creationId xmlns:a16="http://schemas.microsoft.com/office/drawing/2014/main" id="{D3CB239E-ACA8-59CE-DCA3-28B52E8E3FB3}"/>
              </a:ext>
            </a:extLst>
          </p:cNvPr>
          <p:cNvSpPr>
            <a:spLocks/>
          </p:cNvSpPr>
          <p:nvPr/>
        </p:nvSpPr>
        <p:spPr>
          <a:xfrm>
            <a:off x="1032788" y="806023"/>
            <a:ext cx="8143875" cy="3462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68580" tIns="34290" rIns="68580" bIns="34290" rtlCol="0" anchor="b" anchorCtr="0">
            <a:spAutoFit/>
          </a:bodyPr>
          <a:lstStyle/>
          <a:p>
            <a:pPr>
              <a:buSzPct val="25000"/>
            </a:pPr>
            <a:r>
              <a:rPr lang="zh-CN" altLang="en-US" sz="1800" b="1" spc="300" dirty="0">
                <a:solidFill>
                  <a:srgbClr val="7D58BD"/>
                </a:solidFill>
                <a:ea typeface="汉仪润圆-45简" panose="00020600040101010101" pitchFamily="18" charset="-122"/>
                <a:sym typeface="Arial" panose="020B0604020202020204" pitchFamily="34" charset="0"/>
              </a:rPr>
              <a:t>小球</a:t>
            </a:r>
            <a:r>
              <a:rPr lang="zh-CN" altLang="en-US" sz="1800" b="1" spc="300" dirty="0">
                <a:solidFill>
                  <a:srgbClr val="7D58BD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Arial" panose="020B0604020202020204" pitchFamily="34" charset="0"/>
              </a:rPr>
              <a:t>运动：</a:t>
            </a:r>
            <a:r>
              <a:rPr lang="en-US" altLang="zh-CN" sz="1800" b="1" spc="300" dirty="0">
                <a:solidFill>
                  <a:srgbClr val="7D58BD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Arial" panose="020B0604020202020204" pitchFamily="34" charset="0"/>
              </a:rPr>
              <a:t>Version One</a:t>
            </a:r>
          </a:p>
        </p:txBody>
      </p:sp>
      <p:pic>
        <p:nvPicPr>
          <p:cNvPr id="35" name="图片 34">
            <a:extLst>
              <a:ext uri="{FF2B5EF4-FFF2-40B4-BE49-F238E27FC236}">
                <a16:creationId xmlns:a16="http://schemas.microsoft.com/office/drawing/2014/main" id="{C2D535F8-89AA-00F4-77DC-E81F218E09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367" y="1152272"/>
            <a:ext cx="5069840" cy="2168525"/>
          </a:xfrm>
          <a:prstGeom prst="rect">
            <a:avLst/>
          </a:prstGeom>
        </p:spPr>
      </p:pic>
      <p:pic>
        <p:nvPicPr>
          <p:cNvPr id="37" name="图片 36">
            <a:extLst>
              <a:ext uri="{FF2B5EF4-FFF2-40B4-BE49-F238E27FC236}">
                <a16:creationId xmlns:a16="http://schemas.microsoft.com/office/drawing/2014/main" id="{7F64044C-15C1-FE5D-41A6-A32373C3DE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07" t="2874" r="50406" b="41561"/>
          <a:stretch/>
        </p:blipFill>
        <p:spPr>
          <a:xfrm>
            <a:off x="5400207" y="1152272"/>
            <a:ext cx="2436019" cy="1505203"/>
          </a:xfrm>
          <a:prstGeom prst="rect">
            <a:avLst/>
          </a:prstGeom>
        </p:spPr>
      </p:pic>
      <p:sp>
        <p:nvSpPr>
          <p:cNvPr id="38" name="矩形: 圆角 37">
            <a:extLst>
              <a:ext uri="{FF2B5EF4-FFF2-40B4-BE49-F238E27FC236}">
                <a16:creationId xmlns:a16="http://schemas.microsoft.com/office/drawing/2014/main" id="{00D1AFF4-8D24-9770-8C28-D5C152769FF2}"/>
              </a:ext>
            </a:extLst>
          </p:cNvPr>
          <p:cNvSpPr/>
          <p:nvPr/>
        </p:nvSpPr>
        <p:spPr>
          <a:xfrm>
            <a:off x="5400207" y="2657475"/>
            <a:ext cx="3505200" cy="1892318"/>
          </a:xfrm>
          <a:prstGeom prst="roundRect">
            <a:avLst/>
          </a:prstGeom>
          <a:solidFill>
            <a:srgbClr val="E5DFF1"/>
          </a:solidFill>
          <a:ln w="28575">
            <a:solidFill>
              <a:srgbClr val="7D58B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rgbClr val="7E68AE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缺点：</a:t>
            </a:r>
            <a:endParaRPr lang="en-US" altLang="zh-CN" b="1" dirty="0">
              <a:solidFill>
                <a:srgbClr val="7E68AE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342900" indent="-342900" algn="just">
              <a:buFont typeface="+mj-ea"/>
              <a:buAutoNum type="circleNumDbPlain"/>
            </a:pPr>
            <a:r>
              <a:rPr lang="zh-CN" altLang="en-US" dirty="0">
                <a:solidFill>
                  <a:srgbClr val="7E68AE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没有</a:t>
            </a:r>
            <a:r>
              <a:rPr lang="zh-CN" altLang="en-US" b="1" dirty="0">
                <a:solidFill>
                  <a:srgbClr val="7E68AE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分模块而治的思想</a:t>
            </a:r>
            <a:r>
              <a:rPr lang="zh-CN" altLang="en-US" dirty="0">
                <a:solidFill>
                  <a:srgbClr val="7E68AE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。</a:t>
            </a:r>
          </a:p>
          <a:p>
            <a:pPr marL="342900" indent="-342900" algn="just">
              <a:buFont typeface="+mj-ea"/>
              <a:buAutoNum type="circleNumDbPlain"/>
            </a:pPr>
            <a:r>
              <a:rPr lang="zh-CN" altLang="en-US" b="1" dirty="0">
                <a:solidFill>
                  <a:srgbClr val="7E68AE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实际数据通路应更复杂</a:t>
            </a:r>
            <a:r>
              <a:rPr lang="zh-CN" altLang="en-US" dirty="0">
                <a:solidFill>
                  <a:srgbClr val="7E68AE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，包括乘法器、正余弦值计算器的调教，碰撞算法，计分器等都未考虑。</a:t>
            </a:r>
          </a:p>
          <a:p>
            <a:pPr marL="342900" indent="-342900" algn="just">
              <a:buFont typeface="+mj-ea"/>
              <a:buAutoNum type="circleNumDbPlain"/>
            </a:pPr>
            <a:r>
              <a:rPr lang="zh-CN" altLang="en-US" dirty="0">
                <a:solidFill>
                  <a:srgbClr val="7E68AE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只设计了几种最简单的控制字、反馈信号。</a:t>
            </a:r>
          </a:p>
          <a:p>
            <a:pPr algn="ctr"/>
            <a:endParaRPr lang="zh-CN" altLang="en-US" dirty="0">
              <a:solidFill>
                <a:srgbClr val="7E68AE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39" name="任意多边形: 形状 38">
            <a:extLst>
              <a:ext uri="{FF2B5EF4-FFF2-40B4-BE49-F238E27FC236}">
                <a16:creationId xmlns:a16="http://schemas.microsoft.com/office/drawing/2014/main" id="{873BD1D2-B5A8-9471-BD17-B0F6C74948C8}"/>
              </a:ext>
            </a:extLst>
          </p:cNvPr>
          <p:cNvSpPr/>
          <p:nvPr/>
        </p:nvSpPr>
        <p:spPr>
          <a:xfrm>
            <a:off x="359098" y="759078"/>
            <a:ext cx="607694" cy="609685"/>
          </a:xfrm>
          <a:custGeom>
            <a:avLst/>
            <a:gdLst>
              <a:gd name="T0" fmla="*/ 3864 w 4487"/>
              <a:gd name="T1" fmla="*/ 644 h 4508"/>
              <a:gd name="T2" fmla="*/ 2431 w 4487"/>
              <a:gd name="T3" fmla="*/ 260 h 4508"/>
              <a:gd name="T4" fmla="*/ 2345 w 4487"/>
              <a:gd name="T5" fmla="*/ 144 h 4508"/>
              <a:gd name="T6" fmla="*/ 1997 w 4487"/>
              <a:gd name="T7" fmla="*/ 0 h 4508"/>
              <a:gd name="T8" fmla="*/ 1649 w 4487"/>
              <a:gd name="T9" fmla="*/ 144 h 4508"/>
              <a:gd name="T10" fmla="*/ 1553 w 4487"/>
              <a:gd name="T11" fmla="*/ 704 h 4508"/>
              <a:gd name="T12" fmla="*/ 1443 w 4487"/>
              <a:gd name="T13" fmla="*/ 806 h 4508"/>
              <a:gd name="T14" fmla="*/ 1049 w 4487"/>
              <a:gd name="T15" fmla="*/ 2920 h 4508"/>
              <a:gd name="T16" fmla="*/ 95 w 4487"/>
              <a:gd name="T17" fmla="*/ 3874 h 4508"/>
              <a:gd name="T18" fmla="*/ 0 w 4487"/>
              <a:gd name="T19" fmla="*/ 4104 h 4508"/>
              <a:gd name="T20" fmla="*/ 95 w 4487"/>
              <a:gd name="T21" fmla="*/ 4334 h 4508"/>
              <a:gd name="T22" fmla="*/ 174 w 4487"/>
              <a:gd name="T23" fmla="*/ 4413 h 4508"/>
              <a:gd name="T24" fmla="*/ 404 w 4487"/>
              <a:gd name="T25" fmla="*/ 4508 h 4508"/>
              <a:gd name="T26" fmla="*/ 634 w 4487"/>
              <a:gd name="T27" fmla="*/ 4413 h 4508"/>
              <a:gd name="T28" fmla="*/ 1588 w 4487"/>
              <a:gd name="T29" fmla="*/ 3459 h 4508"/>
              <a:gd name="T30" fmla="*/ 2345 w 4487"/>
              <a:gd name="T31" fmla="*/ 3651 h 4508"/>
              <a:gd name="T32" fmla="*/ 2630 w 4487"/>
              <a:gd name="T33" fmla="*/ 3627 h 4508"/>
              <a:gd name="T34" fmla="*/ 3702 w 4487"/>
              <a:gd name="T35" fmla="*/ 3065 h 4508"/>
              <a:gd name="T36" fmla="*/ 3864 w 4487"/>
              <a:gd name="T37" fmla="*/ 644 h 4508"/>
              <a:gd name="T38" fmla="*/ 1771 w 4487"/>
              <a:gd name="T39" fmla="*/ 267 h 4508"/>
              <a:gd name="T40" fmla="*/ 1997 w 4487"/>
              <a:gd name="T41" fmla="*/ 173 h 4508"/>
              <a:gd name="T42" fmla="*/ 2222 w 4487"/>
              <a:gd name="T43" fmla="*/ 267 h 4508"/>
              <a:gd name="T44" fmla="*/ 2222 w 4487"/>
              <a:gd name="T45" fmla="*/ 718 h 4508"/>
              <a:gd name="T46" fmla="*/ 1997 w 4487"/>
              <a:gd name="T47" fmla="*/ 811 h 4508"/>
              <a:gd name="T48" fmla="*/ 1771 w 4487"/>
              <a:gd name="T49" fmla="*/ 718 h 4508"/>
              <a:gd name="T50" fmla="*/ 1771 w 4487"/>
              <a:gd name="T51" fmla="*/ 267 h 4508"/>
              <a:gd name="T52" fmla="*/ 1054 w 4487"/>
              <a:gd name="T53" fmla="*/ 2425 h 4508"/>
              <a:gd name="T54" fmla="*/ 1299 w 4487"/>
              <a:gd name="T55" fmla="*/ 2671 h 4508"/>
              <a:gd name="T56" fmla="*/ 1177 w 4487"/>
              <a:gd name="T57" fmla="*/ 2792 h 4508"/>
              <a:gd name="T58" fmla="*/ 1054 w 4487"/>
              <a:gd name="T59" fmla="*/ 2425 h 4508"/>
              <a:gd name="T60" fmla="*/ 635 w 4487"/>
              <a:gd name="T61" fmla="*/ 4166 h 4508"/>
              <a:gd name="T62" fmla="*/ 342 w 4487"/>
              <a:gd name="T63" fmla="*/ 3873 h 4508"/>
              <a:gd name="T64" fmla="*/ 1421 w 4487"/>
              <a:gd name="T65" fmla="*/ 2793 h 4508"/>
              <a:gd name="T66" fmla="*/ 1715 w 4487"/>
              <a:gd name="T67" fmla="*/ 3087 h 4508"/>
              <a:gd name="T68" fmla="*/ 635 w 4487"/>
              <a:gd name="T69" fmla="*/ 4166 h 4508"/>
              <a:gd name="T70" fmla="*/ 297 w 4487"/>
              <a:gd name="T71" fmla="*/ 4290 h 4508"/>
              <a:gd name="T72" fmla="*/ 218 w 4487"/>
              <a:gd name="T73" fmla="*/ 4212 h 4508"/>
              <a:gd name="T74" fmla="*/ 174 w 4487"/>
              <a:gd name="T75" fmla="*/ 4104 h 4508"/>
              <a:gd name="T76" fmla="*/ 218 w 4487"/>
              <a:gd name="T77" fmla="*/ 3996 h 4508"/>
              <a:gd name="T78" fmla="*/ 219 w 4487"/>
              <a:gd name="T79" fmla="*/ 3995 h 4508"/>
              <a:gd name="T80" fmla="*/ 513 w 4487"/>
              <a:gd name="T81" fmla="*/ 4289 h 4508"/>
              <a:gd name="T82" fmla="*/ 512 w 4487"/>
              <a:gd name="T83" fmla="*/ 4290 h 4508"/>
              <a:gd name="T84" fmla="*/ 297 w 4487"/>
              <a:gd name="T85" fmla="*/ 4290 h 4508"/>
              <a:gd name="T86" fmla="*/ 1838 w 4487"/>
              <a:gd name="T87" fmla="*/ 3209 h 4508"/>
              <a:gd name="T88" fmla="*/ 2082 w 4487"/>
              <a:gd name="T89" fmla="*/ 3454 h 4508"/>
              <a:gd name="T90" fmla="*/ 1716 w 4487"/>
              <a:gd name="T91" fmla="*/ 3331 h 4508"/>
              <a:gd name="T92" fmla="*/ 1838 w 4487"/>
              <a:gd name="T93" fmla="*/ 3209 h 4508"/>
              <a:gd name="T94" fmla="*/ 3580 w 4487"/>
              <a:gd name="T95" fmla="*/ 2942 h 4508"/>
              <a:gd name="T96" fmla="*/ 2350 w 4487"/>
              <a:gd name="T97" fmla="*/ 3477 h 4508"/>
              <a:gd name="T98" fmla="*/ 1031 w 4487"/>
              <a:gd name="T99" fmla="*/ 2157 h 4508"/>
              <a:gd name="T100" fmla="*/ 1566 w 4487"/>
              <a:gd name="T101" fmla="*/ 928 h 4508"/>
              <a:gd name="T102" fmla="*/ 1654 w 4487"/>
              <a:gd name="T103" fmla="*/ 845 h 4508"/>
              <a:gd name="T104" fmla="*/ 1997 w 4487"/>
              <a:gd name="T105" fmla="*/ 984 h 4508"/>
              <a:gd name="T106" fmla="*/ 2345 w 4487"/>
              <a:gd name="T107" fmla="*/ 840 h 4508"/>
              <a:gd name="T108" fmla="*/ 2489 w 4487"/>
              <a:gd name="T109" fmla="*/ 492 h 4508"/>
              <a:gd name="T110" fmla="*/ 2484 w 4487"/>
              <a:gd name="T111" fmla="*/ 426 h 4508"/>
              <a:gd name="T112" fmla="*/ 3742 w 4487"/>
              <a:gd name="T113" fmla="*/ 767 h 4508"/>
              <a:gd name="T114" fmla="*/ 3580 w 4487"/>
              <a:gd name="T115" fmla="*/ 2942 h 45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4487" h="4508">
                <a:moveTo>
                  <a:pt x="3864" y="644"/>
                </a:moveTo>
                <a:cubicBezTo>
                  <a:pt x="3504" y="284"/>
                  <a:pt x="2973" y="143"/>
                  <a:pt x="2431" y="260"/>
                </a:cubicBezTo>
                <a:cubicBezTo>
                  <a:pt x="2408" y="218"/>
                  <a:pt x="2379" y="179"/>
                  <a:pt x="2345" y="144"/>
                </a:cubicBezTo>
                <a:cubicBezTo>
                  <a:pt x="2252" y="51"/>
                  <a:pt x="2128" y="0"/>
                  <a:pt x="1997" y="0"/>
                </a:cubicBezTo>
                <a:cubicBezTo>
                  <a:pt x="1865" y="0"/>
                  <a:pt x="1742" y="51"/>
                  <a:pt x="1649" y="144"/>
                </a:cubicBezTo>
                <a:cubicBezTo>
                  <a:pt x="1498" y="295"/>
                  <a:pt x="1466" y="521"/>
                  <a:pt x="1553" y="704"/>
                </a:cubicBezTo>
                <a:cubicBezTo>
                  <a:pt x="1515" y="737"/>
                  <a:pt x="1478" y="771"/>
                  <a:pt x="1443" y="806"/>
                </a:cubicBezTo>
                <a:cubicBezTo>
                  <a:pt x="848" y="1401"/>
                  <a:pt x="688" y="2279"/>
                  <a:pt x="1049" y="2920"/>
                </a:cubicBezTo>
                <a:lnTo>
                  <a:pt x="95" y="3874"/>
                </a:lnTo>
                <a:cubicBezTo>
                  <a:pt x="34" y="3935"/>
                  <a:pt x="0" y="4017"/>
                  <a:pt x="0" y="4104"/>
                </a:cubicBezTo>
                <a:cubicBezTo>
                  <a:pt x="0" y="4191"/>
                  <a:pt x="34" y="4273"/>
                  <a:pt x="95" y="4334"/>
                </a:cubicBezTo>
                <a:lnTo>
                  <a:pt x="174" y="4413"/>
                </a:lnTo>
                <a:cubicBezTo>
                  <a:pt x="237" y="4476"/>
                  <a:pt x="321" y="4508"/>
                  <a:pt x="404" y="4508"/>
                </a:cubicBezTo>
                <a:cubicBezTo>
                  <a:pt x="487" y="4508"/>
                  <a:pt x="571" y="4476"/>
                  <a:pt x="634" y="4413"/>
                </a:cubicBezTo>
                <a:lnTo>
                  <a:pt x="1588" y="3459"/>
                </a:lnTo>
                <a:cubicBezTo>
                  <a:pt x="1813" y="3585"/>
                  <a:pt x="2073" y="3651"/>
                  <a:pt x="2345" y="3651"/>
                </a:cubicBezTo>
                <a:cubicBezTo>
                  <a:pt x="2439" y="3651"/>
                  <a:pt x="2535" y="3643"/>
                  <a:pt x="2630" y="3627"/>
                </a:cubicBezTo>
                <a:cubicBezTo>
                  <a:pt x="3024" y="3562"/>
                  <a:pt x="3405" y="3362"/>
                  <a:pt x="3702" y="3065"/>
                </a:cubicBezTo>
                <a:cubicBezTo>
                  <a:pt x="4414" y="2353"/>
                  <a:pt x="4487" y="1267"/>
                  <a:pt x="3864" y="644"/>
                </a:cubicBezTo>
                <a:close/>
                <a:moveTo>
                  <a:pt x="1771" y="267"/>
                </a:moveTo>
                <a:cubicBezTo>
                  <a:pt x="1832" y="206"/>
                  <a:pt x="1912" y="173"/>
                  <a:pt x="1997" y="173"/>
                </a:cubicBezTo>
                <a:cubicBezTo>
                  <a:pt x="2082" y="173"/>
                  <a:pt x="2162" y="206"/>
                  <a:pt x="2222" y="267"/>
                </a:cubicBezTo>
                <a:cubicBezTo>
                  <a:pt x="2346" y="391"/>
                  <a:pt x="2346" y="593"/>
                  <a:pt x="2222" y="718"/>
                </a:cubicBezTo>
                <a:cubicBezTo>
                  <a:pt x="2162" y="778"/>
                  <a:pt x="2082" y="811"/>
                  <a:pt x="1997" y="811"/>
                </a:cubicBezTo>
                <a:cubicBezTo>
                  <a:pt x="1912" y="811"/>
                  <a:pt x="1832" y="778"/>
                  <a:pt x="1771" y="718"/>
                </a:cubicBezTo>
                <a:cubicBezTo>
                  <a:pt x="1647" y="593"/>
                  <a:pt x="1647" y="391"/>
                  <a:pt x="1771" y="267"/>
                </a:cubicBezTo>
                <a:close/>
                <a:moveTo>
                  <a:pt x="1054" y="2425"/>
                </a:moveTo>
                <a:lnTo>
                  <a:pt x="1299" y="2671"/>
                </a:lnTo>
                <a:lnTo>
                  <a:pt x="1177" y="2792"/>
                </a:lnTo>
                <a:cubicBezTo>
                  <a:pt x="1118" y="2677"/>
                  <a:pt x="1077" y="2553"/>
                  <a:pt x="1054" y="2425"/>
                </a:cubicBezTo>
                <a:close/>
                <a:moveTo>
                  <a:pt x="635" y="4166"/>
                </a:moveTo>
                <a:lnTo>
                  <a:pt x="342" y="3873"/>
                </a:lnTo>
                <a:lnTo>
                  <a:pt x="1421" y="2793"/>
                </a:lnTo>
                <a:lnTo>
                  <a:pt x="1715" y="3087"/>
                </a:lnTo>
                <a:lnTo>
                  <a:pt x="635" y="4166"/>
                </a:lnTo>
                <a:close/>
                <a:moveTo>
                  <a:pt x="297" y="4290"/>
                </a:moveTo>
                <a:lnTo>
                  <a:pt x="218" y="4212"/>
                </a:lnTo>
                <a:cubicBezTo>
                  <a:pt x="189" y="4183"/>
                  <a:pt x="174" y="4145"/>
                  <a:pt x="174" y="4104"/>
                </a:cubicBezTo>
                <a:cubicBezTo>
                  <a:pt x="174" y="4063"/>
                  <a:pt x="189" y="4025"/>
                  <a:pt x="218" y="3996"/>
                </a:cubicBezTo>
                <a:lnTo>
                  <a:pt x="219" y="3995"/>
                </a:lnTo>
                <a:lnTo>
                  <a:pt x="513" y="4289"/>
                </a:lnTo>
                <a:lnTo>
                  <a:pt x="512" y="4290"/>
                </a:lnTo>
                <a:cubicBezTo>
                  <a:pt x="452" y="4349"/>
                  <a:pt x="356" y="4349"/>
                  <a:pt x="297" y="4290"/>
                </a:cubicBezTo>
                <a:close/>
                <a:moveTo>
                  <a:pt x="1838" y="3209"/>
                </a:moveTo>
                <a:lnTo>
                  <a:pt x="2082" y="3454"/>
                </a:lnTo>
                <a:cubicBezTo>
                  <a:pt x="1954" y="3431"/>
                  <a:pt x="1831" y="3390"/>
                  <a:pt x="1716" y="3331"/>
                </a:cubicBezTo>
                <a:lnTo>
                  <a:pt x="1838" y="3209"/>
                </a:lnTo>
                <a:close/>
                <a:moveTo>
                  <a:pt x="3580" y="2942"/>
                </a:moveTo>
                <a:cubicBezTo>
                  <a:pt x="3233" y="3289"/>
                  <a:pt x="2781" y="3474"/>
                  <a:pt x="2350" y="3477"/>
                </a:cubicBezTo>
                <a:lnTo>
                  <a:pt x="1031" y="2157"/>
                </a:lnTo>
                <a:cubicBezTo>
                  <a:pt x="1033" y="1727"/>
                  <a:pt x="1218" y="1276"/>
                  <a:pt x="1566" y="928"/>
                </a:cubicBezTo>
                <a:cubicBezTo>
                  <a:pt x="1594" y="900"/>
                  <a:pt x="1624" y="872"/>
                  <a:pt x="1654" y="845"/>
                </a:cubicBezTo>
                <a:cubicBezTo>
                  <a:pt x="1747" y="935"/>
                  <a:pt x="1868" y="984"/>
                  <a:pt x="1997" y="984"/>
                </a:cubicBezTo>
                <a:cubicBezTo>
                  <a:pt x="2128" y="984"/>
                  <a:pt x="2252" y="933"/>
                  <a:pt x="2345" y="840"/>
                </a:cubicBezTo>
                <a:cubicBezTo>
                  <a:pt x="2438" y="747"/>
                  <a:pt x="2489" y="624"/>
                  <a:pt x="2489" y="492"/>
                </a:cubicBezTo>
                <a:cubicBezTo>
                  <a:pt x="2489" y="470"/>
                  <a:pt x="2487" y="447"/>
                  <a:pt x="2484" y="426"/>
                </a:cubicBezTo>
                <a:cubicBezTo>
                  <a:pt x="2963" y="328"/>
                  <a:pt x="3428" y="453"/>
                  <a:pt x="3742" y="767"/>
                </a:cubicBezTo>
                <a:cubicBezTo>
                  <a:pt x="4297" y="1322"/>
                  <a:pt x="4224" y="2298"/>
                  <a:pt x="3580" y="2942"/>
                </a:cubicBezTo>
                <a:close/>
              </a:path>
            </a:pathLst>
          </a:custGeom>
          <a:solidFill>
            <a:srgbClr val="7D58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344263"/>
      </p:ext>
    </p:extLst>
  </p:cSld>
  <p:clrMapOvr>
    <a:masterClrMapping/>
  </p:clrMapOvr>
  <p:transition spd="slow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图片 35">
            <a:extLst>
              <a:ext uri="{FF2B5EF4-FFF2-40B4-BE49-F238E27FC236}">
                <a16:creationId xmlns:a16="http://schemas.microsoft.com/office/drawing/2014/main" id="{9D348433-9924-3588-B90C-A827FD1F90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379" y="1152272"/>
            <a:ext cx="3949065" cy="3865880"/>
          </a:xfrm>
          <a:prstGeom prst="rect">
            <a:avLst/>
          </a:prstGeom>
        </p:spPr>
      </p:pic>
      <p:sp>
        <p:nvSpPr>
          <p:cNvPr id="3" name="文本框 5">
            <a:extLst>
              <a:ext uri="{FF2B5EF4-FFF2-40B4-BE49-F238E27FC236}">
                <a16:creationId xmlns:a16="http://schemas.microsoft.com/office/drawing/2014/main" id="{B9BC362C-7560-463F-B760-ECF1595F59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4511" y="183664"/>
            <a:ext cx="391004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fontAlgn="base">
              <a:spcBef>
                <a:spcPct val="0"/>
              </a:spcBef>
              <a:spcAft>
                <a:spcPct val="0"/>
              </a:spcAft>
              <a:defRPr sz="1800" b="1" spc="3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r>
              <a:rPr lang="zh-CN" altLang="en-US" dirty="0">
                <a:solidFill>
                  <a:srgbClr val="7D58BD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分而治之：顶层控制与反馈模块</a:t>
            </a: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4CA398C8-6695-4882-8F2F-AEAD08484114}"/>
              </a:ext>
            </a:extLst>
          </p:cNvPr>
          <p:cNvCxnSpPr/>
          <p:nvPr/>
        </p:nvCxnSpPr>
        <p:spPr>
          <a:xfrm>
            <a:off x="1032788" y="522218"/>
            <a:ext cx="310126" cy="0"/>
          </a:xfrm>
          <a:prstGeom prst="line">
            <a:avLst/>
          </a:prstGeom>
          <a:ln w="19050">
            <a:solidFill>
              <a:srgbClr val="7E68A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>
            <a:extLst>
              <a:ext uri="{FF2B5EF4-FFF2-40B4-BE49-F238E27FC236}">
                <a16:creationId xmlns:a16="http://schemas.microsoft.com/office/drawing/2014/main" id="{1336B5EC-BE17-4C2A-A9BD-54764C890703}"/>
              </a:ext>
            </a:extLst>
          </p:cNvPr>
          <p:cNvGrpSpPr/>
          <p:nvPr/>
        </p:nvGrpSpPr>
        <p:grpSpPr>
          <a:xfrm>
            <a:off x="337511" y="183664"/>
            <a:ext cx="528375" cy="484787"/>
            <a:chOff x="1417110" y="1933669"/>
            <a:chExt cx="1827515" cy="1676757"/>
          </a:xfrm>
        </p:grpSpPr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5B790F53-83D8-42B1-9885-9E67BEF222D0}"/>
                </a:ext>
              </a:extLst>
            </p:cNvPr>
            <p:cNvSpPr/>
            <p:nvPr/>
          </p:nvSpPr>
          <p:spPr>
            <a:xfrm>
              <a:off x="1491775" y="1933669"/>
              <a:ext cx="1676757" cy="1676757"/>
            </a:xfrm>
            <a:prstGeom prst="ellips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90D80DBA-F8EC-43A8-AFB4-6891217DF0CC}"/>
                </a:ext>
              </a:extLst>
            </p:cNvPr>
            <p:cNvSpPr/>
            <p:nvPr/>
          </p:nvSpPr>
          <p:spPr>
            <a:xfrm>
              <a:off x="1686851" y="2118291"/>
              <a:ext cx="1307513" cy="1307513"/>
            </a:xfrm>
            <a:prstGeom prst="ellipse">
              <a:avLst/>
            </a:prstGeom>
            <a:gradFill>
              <a:gsLst>
                <a:gs pos="100000">
                  <a:srgbClr val="9B99BC"/>
                </a:gs>
                <a:gs pos="0">
                  <a:srgbClr val="9A99B6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98470B22-FA7E-4C02-8921-2A180EE75EC1}"/>
                </a:ext>
              </a:extLst>
            </p:cNvPr>
            <p:cNvSpPr/>
            <p:nvPr/>
          </p:nvSpPr>
          <p:spPr>
            <a:xfrm>
              <a:off x="2772931" y="1944597"/>
              <a:ext cx="390517" cy="390517"/>
            </a:xfrm>
            <a:prstGeom prst="ellipse">
              <a:avLst/>
            </a:prstGeom>
            <a:gradFill>
              <a:gsLst>
                <a:gs pos="100000">
                  <a:srgbClr val="9A99B6"/>
                </a:gs>
                <a:gs pos="0">
                  <a:srgbClr val="9A99B6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687B44C9-67E6-465F-8BFE-CA6DFAB159EE}"/>
                </a:ext>
              </a:extLst>
            </p:cNvPr>
            <p:cNvSpPr/>
            <p:nvPr/>
          </p:nvSpPr>
          <p:spPr>
            <a:xfrm>
              <a:off x="1417110" y="2261397"/>
              <a:ext cx="286781" cy="286781"/>
            </a:xfrm>
            <a:prstGeom prst="ellipse">
              <a:avLst/>
            </a:prstGeom>
            <a:gradFill>
              <a:gsLst>
                <a:gs pos="100000">
                  <a:srgbClr val="9B99BC"/>
                </a:gs>
                <a:gs pos="0">
                  <a:srgbClr val="9A99B6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19BEF1DE-2CDB-45A7-B561-2C608B33FFD7}"/>
                </a:ext>
              </a:extLst>
            </p:cNvPr>
            <p:cNvSpPr/>
            <p:nvPr/>
          </p:nvSpPr>
          <p:spPr>
            <a:xfrm>
              <a:off x="1686851" y="3308201"/>
              <a:ext cx="220530" cy="220530"/>
            </a:xfrm>
            <a:prstGeom prst="ellipse">
              <a:avLst/>
            </a:prstGeom>
            <a:gradFill>
              <a:gsLst>
                <a:gs pos="100000">
                  <a:srgbClr val="9A99B6"/>
                </a:gs>
                <a:gs pos="0">
                  <a:srgbClr val="9A99B6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0CDEAB11-9F55-49C9-8A0B-2ED11CBC95EE}"/>
                </a:ext>
              </a:extLst>
            </p:cNvPr>
            <p:cNvSpPr/>
            <p:nvPr/>
          </p:nvSpPr>
          <p:spPr>
            <a:xfrm>
              <a:off x="3016329" y="2979248"/>
              <a:ext cx="228296" cy="228296"/>
            </a:xfrm>
            <a:prstGeom prst="ellipse">
              <a:avLst/>
            </a:prstGeom>
            <a:gradFill>
              <a:gsLst>
                <a:gs pos="100000">
                  <a:srgbClr val="9B99BC"/>
                </a:gs>
                <a:gs pos="0">
                  <a:srgbClr val="9A99B6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</p:grpSp>
      <p:sp>
        <p:nvSpPr>
          <p:cNvPr id="12" name="文本框 5">
            <a:extLst>
              <a:ext uri="{FF2B5EF4-FFF2-40B4-BE49-F238E27FC236}">
                <a16:creationId xmlns:a16="http://schemas.microsoft.com/office/drawing/2014/main" id="{7A7197BF-2A03-4E56-A80A-23B0E12D9A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0024" y="278417"/>
            <a:ext cx="36420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4" name="图形 33">
            <a:extLst>
              <a:ext uri="{FF2B5EF4-FFF2-40B4-BE49-F238E27FC236}">
                <a16:creationId xmlns:a16="http://schemas.microsoft.com/office/drawing/2014/main" id="{12ACBE0C-49E2-4347-9A41-54FA01EE0B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67396" y="229955"/>
            <a:ext cx="1538937" cy="426815"/>
          </a:xfrm>
          <a:prstGeom prst="rect">
            <a:avLst/>
          </a:prstGeom>
        </p:spPr>
      </p:pic>
      <p:sp>
        <p:nvSpPr>
          <p:cNvPr id="33" name="矩形 32">
            <a:extLst>
              <a:ext uri="{FF2B5EF4-FFF2-40B4-BE49-F238E27FC236}">
                <a16:creationId xmlns:a16="http://schemas.microsoft.com/office/drawing/2014/main" id="{A789F119-5C01-7B44-F89C-438CB05E6D93}"/>
              </a:ext>
            </a:extLst>
          </p:cNvPr>
          <p:cNvSpPr>
            <a:spLocks/>
          </p:cNvSpPr>
          <p:nvPr/>
        </p:nvSpPr>
        <p:spPr>
          <a:xfrm>
            <a:off x="1032788" y="806023"/>
            <a:ext cx="8143875" cy="3462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68580" tIns="34290" rIns="68580" bIns="34290" rtlCol="0" anchor="b" anchorCtr="0">
            <a:spAutoFit/>
          </a:bodyPr>
          <a:lstStyle/>
          <a:p>
            <a:pPr>
              <a:buSzPct val="25000"/>
            </a:pPr>
            <a:r>
              <a:rPr lang="zh-CN" altLang="en-US" sz="1800" b="1" spc="300" dirty="0">
                <a:solidFill>
                  <a:srgbClr val="7D58BD"/>
                </a:solidFill>
                <a:ea typeface="汉仪润圆-45简" panose="00020600040101010101" pitchFamily="18" charset="-122"/>
                <a:sym typeface="Arial" panose="020B0604020202020204" pitchFamily="34" charset="0"/>
              </a:rPr>
              <a:t>小球</a:t>
            </a:r>
            <a:r>
              <a:rPr lang="zh-CN" altLang="en-US" sz="1800" b="1" spc="300" dirty="0">
                <a:solidFill>
                  <a:srgbClr val="7D58BD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Arial" panose="020B0604020202020204" pitchFamily="34" charset="0"/>
              </a:rPr>
              <a:t>运动：</a:t>
            </a:r>
            <a:r>
              <a:rPr lang="en-US" altLang="zh-CN" sz="1800" b="1" spc="300" dirty="0">
                <a:solidFill>
                  <a:srgbClr val="7D58BD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Arial" panose="020B0604020202020204" pitchFamily="34" charset="0"/>
              </a:rPr>
              <a:t>Version Two</a:t>
            </a:r>
          </a:p>
        </p:txBody>
      </p:sp>
      <p:sp>
        <p:nvSpPr>
          <p:cNvPr id="35" name="任意多边形: 形状 34">
            <a:extLst>
              <a:ext uri="{FF2B5EF4-FFF2-40B4-BE49-F238E27FC236}">
                <a16:creationId xmlns:a16="http://schemas.microsoft.com/office/drawing/2014/main" id="{F9F9AE0C-32E5-8949-A2FF-CE455A81DDA9}"/>
              </a:ext>
            </a:extLst>
          </p:cNvPr>
          <p:cNvSpPr/>
          <p:nvPr/>
        </p:nvSpPr>
        <p:spPr>
          <a:xfrm>
            <a:off x="359098" y="759078"/>
            <a:ext cx="607694" cy="609685"/>
          </a:xfrm>
          <a:custGeom>
            <a:avLst/>
            <a:gdLst>
              <a:gd name="T0" fmla="*/ 3864 w 4487"/>
              <a:gd name="T1" fmla="*/ 644 h 4508"/>
              <a:gd name="T2" fmla="*/ 2431 w 4487"/>
              <a:gd name="T3" fmla="*/ 260 h 4508"/>
              <a:gd name="T4" fmla="*/ 2345 w 4487"/>
              <a:gd name="T5" fmla="*/ 144 h 4508"/>
              <a:gd name="T6" fmla="*/ 1997 w 4487"/>
              <a:gd name="T7" fmla="*/ 0 h 4508"/>
              <a:gd name="T8" fmla="*/ 1649 w 4487"/>
              <a:gd name="T9" fmla="*/ 144 h 4508"/>
              <a:gd name="T10" fmla="*/ 1553 w 4487"/>
              <a:gd name="T11" fmla="*/ 704 h 4508"/>
              <a:gd name="T12" fmla="*/ 1443 w 4487"/>
              <a:gd name="T13" fmla="*/ 806 h 4508"/>
              <a:gd name="T14" fmla="*/ 1049 w 4487"/>
              <a:gd name="T15" fmla="*/ 2920 h 4508"/>
              <a:gd name="T16" fmla="*/ 95 w 4487"/>
              <a:gd name="T17" fmla="*/ 3874 h 4508"/>
              <a:gd name="T18" fmla="*/ 0 w 4487"/>
              <a:gd name="T19" fmla="*/ 4104 h 4508"/>
              <a:gd name="T20" fmla="*/ 95 w 4487"/>
              <a:gd name="T21" fmla="*/ 4334 h 4508"/>
              <a:gd name="T22" fmla="*/ 174 w 4487"/>
              <a:gd name="T23" fmla="*/ 4413 h 4508"/>
              <a:gd name="T24" fmla="*/ 404 w 4487"/>
              <a:gd name="T25" fmla="*/ 4508 h 4508"/>
              <a:gd name="T26" fmla="*/ 634 w 4487"/>
              <a:gd name="T27" fmla="*/ 4413 h 4508"/>
              <a:gd name="T28" fmla="*/ 1588 w 4487"/>
              <a:gd name="T29" fmla="*/ 3459 h 4508"/>
              <a:gd name="T30" fmla="*/ 2345 w 4487"/>
              <a:gd name="T31" fmla="*/ 3651 h 4508"/>
              <a:gd name="T32" fmla="*/ 2630 w 4487"/>
              <a:gd name="T33" fmla="*/ 3627 h 4508"/>
              <a:gd name="T34" fmla="*/ 3702 w 4487"/>
              <a:gd name="T35" fmla="*/ 3065 h 4508"/>
              <a:gd name="T36" fmla="*/ 3864 w 4487"/>
              <a:gd name="T37" fmla="*/ 644 h 4508"/>
              <a:gd name="T38" fmla="*/ 1771 w 4487"/>
              <a:gd name="T39" fmla="*/ 267 h 4508"/>
              <a:gd name="T40" fmla="*/ 1997 w 4487"/>
              <a:gd name="T41" fmla="*/ 173 h 4508"/>
              <a:gd name="T42" fmla="*/ 2222 w 4487"/>
              <a:gd name="T43" fmla="*/ 267 h 4508"/>
              <a:gd name="T44" fmla="*/ 2222 w 4487"/>
              <a:gd name="T45" fmla="*/ 718 h 4508"/>
              <a:gd name="T46" fmla="*/ 1997 w 4487"/>
              <a:gd name="T47" fmla="*/ 811 h 4508"/>
              <a:gd name="T48" fmla="*/ 1771 w 4487"/>
              <a:gd name="T49" fmla="*/ 718 h 4508"/>
              <a:gd name="T50" fmla="*/ 1771 w 4487"/>
              <a:gd name="T51" fmla="*/ 267 h 4508"/>
              <a:gd name="T52" fmla="*/ 1054 w 4487"/>
              <a:gd name="T53" fmla="*/ 2425 h 4508"/>
              <a:gd name="T54" fmla="*/ 1299 w 4487"/>
              <a:gd name="T55" fmla="*/ 2671 h 4508"/>
              <a:gd name="T56" fmla="*/ 1177 w 4487"/>
              <a:gd name="T57" fmla="*/ 2792 h 4508"/>
              <a:gd name="T58" fmla="*/ 1054 w 4487"/>
              <a:gd name="T59" fmla="*/ 2425 h 4508"/>
              <a:gd name="T60" fmla="*/ 635 w 4487"/>
              <a:gd name="T61" fmla="*/ 4166 h 4508"/>
              <a:gd name="T62" fmla="*/ 342 w 4487"/>
              <a:gd name="T63" fmla="*/ 3873 h 4508"/>
              <a:gd name="T64" fmla="*/ 1421 w 4487"/>
              <a:gd name="T65" fmla="*/ 2793 h 4508"/>
              <a:gd name="T66" fmla="*/ 1715 w 4487"/>
              <a:gd name="T67" fmla="*/ 3087 h 4508"/>
              <a:gd name="T68" fmla="*/ 635 w 4487"/>
              <a:gd name="T69" fmla="*/ 4166 h 4508"/>
              <a:gd name="T70" fmla="*/ 297 w 4487"/>
              <a:gd name="T71" fmla="*/ 4290 h 4508"/>
              <a:gd name="T72" fmla="*/ 218 w 4487"/>
              <a:gd name="T73" fmla="*/ 4212 h 4508"/>
              <a:gd name="T74" fmla="*/ 174 w 4487"/>
              <a:gd name="T75" fmla="*/ 4104 h 4508"/>
              <a:gd name="T76" fmla="*/ 218 w 4487"/>
              <a:gd name="T77" fmla="*/ 3996 h 4508"/>
              <a:gd name="T78" fmla="*/ 219 w 4487"/>
              <a:gd name="T79" fmla="*/ 3995 h 4508"/>
              <a:gd name="T80" fmla="*/ 513 w 4487"/>
              <a:gd name="T81" fmla="*/ 4289 h 4508"/>
              <a:gd name="T82" fmla="*/ 512 w 4487"/>
              <a:gd name="T83" fmla="*/ 4290 h 4508"/>
              <a:gd name="T84" fmla="*/ 297 w 4487"/>
              <a:gd name="T85" fmla="*/ 4290 h 4508"/>
              <a:gd name="T86" fmla="*/ 1838 w 4487"/>
              <a:gd name="T87" fmla="*/ 3209 h 4508"/>
              <a:gd name="T88" fmla="*/ 2082 w 4487"/>
              <a:gd name="T89" fmla="*/ 3454 h 4508"/>
              <a:gd name="T90" fmla="*/ 1716 w 4487"/>
              <a:gd name="T91" fmla="*/ 3331 h 4508"/>
              <a:gd name="T92" fmla="*/ 1838 w 4487"/>
              <a:gd name="T93" fmla="*/ 3209 h 4508"/>
              <a:gd name="T94" fmla="*/ 3580 w 4487"/>
              <a:gd name="T95" fmla="*/ 2942 h 4508"/>
              <a:gd name="T96" fmla="*/ 2350 w 4487"/>
              <a:gd name="T97" fmla="*/ 3477 h 4508"/>
              <a:gd name="T98" fmla="*/ 1031 w 4487"/>
              <a:gd name="T99" fmla="*/ 2157 h 4508"/>
              <a:gd name="T100" fmla="*/ 1566 w 4487"/>
              <a:gd name="T101" fmla="*/ 928 h 4508"/>
              <a:gd name="T102" fmla="*/ 1654 w 4487"/>
              <a:gd name="T103" fmla="*/ 845 h 4508"/>
              <a:gd name="T104" fmla="*/ 1997 w 4487"/>
              <a:gd name="T105" fmla="*/ 984 h 4508"/>
              <a:gd name="T106" fmla="*/ 2345 w 4487"/>
              <a:gd name="T107" fmla="*/ 840 h 4508"/>
              <a:gd name="T108" fmla="*/ 2489 w 4487"/>
              <a:gd name="T109" fmla="*/ 492 h 4508"/>
              <a:gd name="T110" fmla="*/ 2484 w 4487"/>
              <a:gd name="T111" fmla="*/ 426 h 4508"/>
              <a:gd name="T112" fmla="*/ 3742 w 4487"/>
              <a:gd name="T113" fmla="*/ 767 h 4508"/>
              <a:gd name="T114" fmla="*/ 3580 w 4487"/>
              <a:gd name="T115" fmla="*/ 2942 h 45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4487" h="4508">
                <a:moveTo>
                  <a:pt x="3864" y="644"/>
                </a:moveTo>
                <a:cubicBezTo>
                  <a:pt x="3504" y="284"/>
                  <a:pt x="2973" y="143"/>
                  <a:pt x="2431" y="260"/>
                </a:cubicBezTo>
                <a:cubicBezTo>
                  <a:pt x="2408" y="218"/>
                  <a:pt x="2379" y="179"/>
                  <a:pt x="2345" y="144"/>
                </a:cubicBezTo>
                <a:cubicBezTo>
                  <a:pt x="2252" y="51"/>
                  <a:pt x="2128" y="0"/>
                  <a:pt x="1997" y="0"/>
                </a:cubicBezTo>
                <a:cubicBezTo>
                  <a:pt x="1865" y="0"/>
                  <a:pt x="1742" y="51"/>
                  <a:pt x="1649" y="144"/>
                </a:cubicBezTo>
                <a:cubicBezTo>
                  <a:pt x="1498" y="295"/>
                  <a:pt x="1466" y="521"/>
                  <a:pt x="1553" y="704"/>
                </a:cubicBezTo>
                <a:cubicBezTo>
                  <a:pt x="1515" y="737"/>
                  <a:pt x="1478" y="771"/>
                  <a:pt x="1443" y="806"/>
                </a:cubicBezTo>
                <a:cubicBezTo>
                  <a:pt x="848" y="1401"/>
                  <a:pt x="688" y="2279"/>
                  <a:pt x="1049" y="2920"/>
                </a:cubicBezTo>
                <a:lnTo>
                  <a:pt x="95" y="3874"/>
                </a:lnTo>
                <a:cubicBezTo>
                  <a:pt x="34" y="3935"/>
                  <a:pt x="0" y="4017"/>
                  <a:pt x="0" y="4104"/>
                </a:cubicBezTo>
                <a:cubicBezTo>
                  <a:pt x="0" y="4191"/>
                  <a:pt x="34" y="4273"/>
                  <a:pt x="95" y="4334"/>
                </a:cubicBezTo>
                <a:lnTo>
                  <a:pt x="174" y="4413"/>
                </a:lnTo>
                <a:cubicBezTo>
                  <a:pt x="237" y="4476"/>
                  <a:pt x="321" y="4508"/>
                  <a:pt x="404" y="4508"/>
                </a:cubicBezTo>
                <a:cubicBezTo>
                  <a:pt x="487" y="4508"/>
                  <a:pt x="571" y="4476"/>
                  <a:pt x="634" y="4413"/>
                </a:cubicBezTo>
                <a:lnTo>
                  <a:pt x="1588" y="3459"/>
                </a:lnTo>
                <a:cubicBezTo>
                  <a:pt x="1813" y="3585"/>
                  <a:pt x="2073" y="3651"/>
                  <a:pt x="2345" y="3651"/>
                </a:cubicBezTo>
                <a:cubicBezTo>
                  <a:pt x="2439" y="3651"/>
                  <a:pt x="2535" y="3643"/>
                  <a:pt x="2630" y="3627"/>
                </a:cubicBezTo>
                <a:cubicBezTo>
                  <a:pt x="3024" y="3562"/>
                  <a:pt x="3405" y="3362"/>
                  <a:pt x="3702" y="3065"/>
                </a:cubicBezTo>
                <a:cubicBezTo>
                  <a:pt x="4414" y="2353"/>
                  <a:pt x="4487" y="1267"/>
                  <a:pt x="3864" y="644"/>
                </a:cubicBezTo>
                <a:close/>
                <a:moveTo>
                  <a:pt x="1771" y="267"/>
                </a:moveTo>
                <a:cubicBezTo>
                  <a:pt x="1832" y="206"/>
                  <a:pt x="1912" y="173"/>
                  <a:pt x="1997" y="173"/>
                </a:cubicBezTo>
                <a:cubicBezTo>
                  <a:pt x="2082" y="173"/>
                  <a:pt x="2162" y="206"/>
                  <a:pt x="2222" y="267"/>
                </a:cubicBezTo>
                <a:cubicBezTo>
                  <a:pt x="2346" y="391"/>
                  <a:pt x="2346" y="593"/>
                  <a:pt x="2222" y="718"/>
                </a:cubicBezTo>
                <a:cubicBezTo>
                  <a:pt x="2162" y="778"/>
                  <a:pt x="2082" y="811"/>
                  <a:pt x="1997" y="811"/>
                </a:cubicBezTo>
                <a:cubicBezTo>
                  <a:pt x="1912" y="811"/>
                  <a:pt x="1832" y="778"/>
                  <a:pt x="1771" y="718"/>
                </a:cubicBezTo>
                <a:cubicBezTo>
                  <a:pt x="1647" y="593"/>
                  <a:pt x="1647" y="391"/>
                  <a:pt x="1771" y="267"/>
                </a:cubicBezTo>
                <a:close/>
                <a:moveTo>
                  <a:pt x="1054" y="2425"/>
                </a:moveTo>
                <a:lnTo>
                  <a:pt x="1299" y="2671"/>
                </a:lnTo>
                <a:lnTo>
                  <a:pt x="1177" y="2792"/>
                </a:lnTo>
                <a:cubicBezTo>
                  <a:pt x="1118" y="2677"/>
                  <a:pt x="1077" y="2553"/>
                  <a:pt x="1054" y="2425"/>
                </a:cubicBezTo>
                <a:close/>
                <a:moveTo>
                  <a:pt x="635" y="4166"/>
                </a:moveTo>
                <a:lnTo>
                  <a:pt x="342" y="3873"/>
                </a:lnTo>
                <a:lnTo>
                  <a:pt x="1421" y="2793"/>
                </a:lnTo>
                <a:lnTo>
                  <a:pt x="1715" y="3087"/>
                </a:lnTo>
                <a:lnTo>
                  <a:pt x="635" y="4166"/>
                </a:lnTo>
                <a:close/>
                <a:moveTo>
                  <a:pt x="297" y="4290"/>
                </a:moveTo>
                <a:lnTo>
                  <a:pt x="218" y="4212"/>
                </a:lnTo>
                <a:cubicBezTo>
                  <a:pt x="189" y="4183"/>
                  <a:pt x="174" y="4145"/>
                  <a:pt x="174" y="4104"/>
                </a:cubicBezTo>
                <a:cubicBezTo>
                  <a:pt x="174" y="4063"/>
                  <a:pt x="189" y="4025"/>
                  <a:pt x="218" y="3996"/>
                </a:cubicBezTo>
                <a:lnTo>
                  <a:pt x="219" y="3995"/>
                </a:lnTo>
                <a:lnTo>
                  <a:pt x="513" y="4289"/>
                </a:lnTo>
                <a:lnTo>
                  <a:pt x="512" y="4290"/>
                </a:lnTo>
                <a:cubicBezTo>
                  <a:pt x="452" y="4349"/>
                  <a:pt x="356" y="4349"/>
                  <a:pt x="297" y="4290"/>
                </a:cubicBezTo>
                <a:close/>
                <a:moveTo>
                  <a:pt x="1838" y="3209"/>
                </a:moveTo>
                <a:lnTo>
                  <a:pt x="2082" y="3454"/>
                </a:lnTo>
                <a:cubicBezTo>
                  <a:pt x="1954" y="3431"/>
                  <a:pt x="1831" y="3390"/>
                  <a:pt x="1716" y="3331"/>
                </a:cubicBezTo>
                <a:lnTo>
                  <a:pt x="1838" y="3209"/>
                </a:lnTo>
                <a:close/>
                <a:moveTo>
                  <a:pt x="3580" y="2942"/>
                </a:moveTo>
                <a:cubicBezTo>
                  <a:pt x="3233" y="3289"/>
                  <a:pt x="2781" y="3474"/>
                  <a:pt x="2350" y="3477"/>
                </a:cubicBezTo>
                <a:lnTo>
                  <a:pt x="1031" y="2157"/>
                </a:lnTo>
                <a:cubicBezTo>
                  <a:pt x="1033" y="1727"/>
                  <a:pt x="1218" y="1276"/>
                  <a:pt x="1566" y="928"/>
                </a:cubicBezTo>
                <a:cubicBezTo>
                  <a:pt x="1594" y="900"/>
                  <a:pt x="1624" y="872"/>
                  <a:pt x="1654" y="845"/>
                </a:cubicBezTo>
                <a:cubicBezTo>
                  <a:pt x="1747" y="935"/>
                  <a:pt x="1868" y="984"/>
                  <a:pt x="1997" y="984"/>
                </a:cubicBezTo>
                <a:cubicBezTo>
                  <a:pt x="2128" y="984"/>
                  <a:pt x="2252" y="933"/>
                  <a:pt x="2345" y="840"/>
                </a:cubicBezTo>
                <a:cubicBezTo>
                  <a:pt x="2438" y="747"/>
                  <a:pt x="2489" y="624"/>
                  <a:pt x="2489" y="492"/>
                </a:cubicBezTo>
                <a:cubicBezTo>
                  <a:pt x="2489" y="470"/>
                  <a:pt x="2487" y="447"/>
                  <a:pt x="2484" y="426"/>
                </a:cubicBezTo>
                <a:cubicBezTo>
                  <a:pt x="2963" y="328"/>
                  <a:pt x="3428" y="453"/>
                  <a:pt x="3742" y="767"/>
                </a:cubicBezTo>
                <a:cubicBezTo>
                  <a:pt x="4297" y="1322"/>
                  <a:pt x="4224" y="2298"/>
                  <a:pt x="3580" y="2942"/>
                </a:cubicBezTo>
                <a:close/>
              </a:path>
            </a:pathLst>
          </a:custGeom>
          <a:solidFill>
            <a:srgbClr val="7D58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文本框 5">
            <a:extLst>
              <a:ext uri="{FF2B5EF4-FFF2-40B4-BE49-F238E27FC236}">
                <a16:creationId xmlns:a16="http://schemas.microsoft.com/office/drawing/2014/main" id="{DCA4DB67-79A3-F04B-B95D-4A8F5F2A21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0" y="1757313"/>
            <a:ext cx="1263872" cy="338554"/>
          </a:xfrm>
          <a:prstGeom prst="rect">
            <a:avLst/>
          </a:prstGeom>
          <a:solidFill>
            <a:srgbClr val="9B99BC"/>
          </a:solidFill>
          <a:ln>
            <a:noFill/>
          </a:ln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600" dirty="0">
                <a:solidFill>
                  <a:schemeClr val="bg1"/>
                </a:solidFill>
                <a:latin typeface="汉仪润圆-45简" panose="00020600040101010101" pitchFamily="18" charset="-122"/>
                <a:ea typeface="汉仪润圆-45简" panose="00020600040101010101" pitchFamily="18" charset="-122"/>
              </a:rPr>
              <a:t>Version 2.0</a:t>
            </a:r>
            <a:endParaRPr lang="zh-CN" altLang="en-US" sz="1600" dirty="0">
              <a:solidFill>
                <a:schemeClr val="bg1"/>
              </a:solidFill>
              <a:latin typeface="汉仪润圆-45简" panose="00020600040101010101" pitchFamily="18" charset="-122"/>
              <a:ea typeface="汉仪润圆-45简" panose="00020600040101010101" pitchFamily="18" charset="-122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BF5BFDB4-AF35-8C03-DE23-A33E15C13085}"/>
              </a:ext>
            </a:extLst>
          </p:cNvPr>
          <p:cNvSpPr txBox="1"/>
          <p:nvPr/>
        </p:nvSpPr>
        <p:spPr>
          <a:xfrm>
            <a:off x="4612720" y="2176088"/>
            <a:ext cx="3816905" cy="2548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877BB1"/>
                </a:solidFill>
                <a:latin typeface="汉仪润圆-45简" panose="00020600040101010101" pitchFamily="18" charset="-122"/>
                <a:ea typeface="汉仪润圆-45简" panose="00020600040101010101" pitchFamily="18" charset="-122"/>
              </a:rPr>
              <a:t>       此时各模块的输入输出被整理得更加清晰，各种参数（速度、坐标等）的位宽和格式也逐步确立。</a:t>
            </a: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877BB1"/>
                </a:solidFill>
                <a:latin typeface="汉仪润圆-45简" panose="00020600040101010101" pitchFamily="18" charset="-122"/>
                <a:ea typeface="汉仪润圆-45简" panose="00020600040101010101" pitchFamily="18" charset="-122"/>
              </a:rPr>
              <a:t>       但是</a:t>
            </a:r>
            <a:r>
              <a:rPr lang="en-US" altLang="zh-CN" dirty="0">
                <a:solidFill>
                  <a:srgbClr val="877BB1"/>
                </a:solidFill>
                <a:latin typeface="汉仪润圆-45简" panose="00020600040101010101" pitchFamily="18" charset="-122"/>
                <a:ea typeface="汉仪润圆-45简" panose="00020600040101010101" pitchFamily="18" charset="-122"/>
              </a:rPr>
              <a:t>2.0</a:t>
            </a:r>
            <a:r>
              <a:rPr lang="zh-CN" altLang="en-US" dirty="0">
                <a:solidFill>
                  <a:srgbClr val="877BB1"/>
                </a:solidFill>
                <a:latin typeface="汉仪润圆-45简" panose="00020600040101010101" pitchFamily="18" charset="-122"/>
                <a:ea typeface="汉仪润圆-45简" panose="00020600040101010101" pitchFamily="18" charset="-122"/>
              </a:rPr>
              <a:t>版本在状态设计上</a:t>
            </a:r>
            <a:r>
              <a:rPr lang="zh-CN" altLang="en-US" b="1" dirty="0">
                <a:solidFill>
                  <a:srgbClr val="877BB1"/>
                </a:solidFill>
                <a:latin typeface="汉仪润圆-45简" panose="00020600040101010101" pitchFamily="18" charset="-122"/>
                <a:ea typeface="汉仪润圆-45简" panose="00020600040101010101" pitchFamily="18" charset="-122"/>
              </a:rPr>
              <a:t>有个致命的问题</a:t>
            </a:r>
            <a:r>
              <a:rPr lang="zh-CN" altLang="en-US" dirty="0">
                <a:solidFill>
                  <a:srgbClr val="877BB1"/>
                </a:solidFill>
                <a:latin typeface="汉仪润圆-45简" panose="00020600040101010101" pitchFamily="18" charset="-122"/>
                <a:ea typeface="汉仪润圆-45简" panose="00020600040101010101" pitchFamily="18" charset="-122"/>
              </a:rPr>
              <a:t>，</a:t>
            </a:r>
            <a:r>
              <a:rPr lang="zh-CN" altLang="en-US" b="1" dirty="0">
                <a:solidFill>
                  <a:srgbClr val="877BB1"/>
                </a:solidFill>
                <a:latin typeface="汉仪润圆-45简" panose="00020600040101010101" pitchFamily="18" charset="-122"/>
                <a:ea typeface="汉仪润圆-45简" panose="00020600040101010101" pitchFamily="18" charset="-122"/>
              </a:rPr>
              <a:t>碰撞以后的</a:t>
            </a:r>
            <a:r>
              <a:rPr lang="en-US" altLang="zh-CN" b="1" dirty="0">
                <a:solidFill>
                  <a:srgbClr val="877BB1"/>
                </a:solidFill>
                <a:latin typeface="汉仪润圆-45简" panose="00020600040101010101" pitchFamily="18" charset="-122"/>
                <a:ea typeface="汉仪润圆-45简" panose="00020600040101010101" pitchFamily="18" charset="-122"/>
              </a:rPr>
              <a:t>update</a:t>
            </a:r>
            <a:r>
              <a:rPr lang="zh-CN" altLang="en-US" b="1" dirty="0">
                <a:solidFill>
                  <a:srgbClr val="877BB1"/>
                </a:solidFill>
                <a:latin typeface="汉仪润圆-45简" panose="00020600040101010101" pitchFamily="18" charset="-122"/>
                <a:ea typeface="汉仪润圆-45简" panose="00020600040101010101" pitchFamily="18" charset="-122"/>
              </a:rPr>
              <a:t>和初始化后的</a:t>
            </a:r>
            <a:r>
              <a:rPr lang="en-US" altLang="zh-CN" b="1" dirty="0">
                <a:solidFill>
                  <a:srgbClr val="877BB1"/>
                </a:solidFill>
                <a:latin typeface="汉仪润圆-45简" panose="00020600040101010101" pitchFamily="18" charset="-122"/>
                <a:ea typeface="汉仪润圆-45简" panose="00020600040101010101" pitchFamily="18" charset="-122"/>
              </a:rPr>
              <a:t>update</a:t>
            </a:r>
            <a:r>
              <a:rPr lang="zh-CN" altLang="en-US" b="1" dirty="0">
                <a:solidFill>
                  <a:srgbClr val="877BB1"/>
                </a:solidFill>
                <a:latin typeface="汉仪润圆-45简" panose="00020600040101010101" pitchFamily="18" charset="-122"/>
                <a:ea typeface="汉仪润圆-45简" panose="00020600040101010101" pitchFamily="18" charset="-122"/>
              </a:rPr>
              <a:t>控制字其实是不一样的。这就是自己制作处理器和实验课上做处理器不同的地方，自己设计处理器时，往往很难想清楚整个过程、设计充分不同的状态</a:t>
            </a:r>
            <a:r>
              <a:rPr lang="zh-CN" altLang="en-US" dirty="0">
                <a:solidFill>
                  <a:srgbClr val="877BB1"/>
                </a:solidFill>
                <a:latin typeface="汉仪润圆-45简" panose="00020600040101010101" pitchFamily="18" charset="-122"/>
                <a:ea typeface="汉仪润圆-45简" panose="00020600040101010101" pitchFamily="18" charset="-122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1980921338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矩形 33">
            <a:extLst>
              <a:ext uri="{FF2B5EF4-FFF2-40B4-BE49-F238E27FC236}">
                <a16:creationId xmlns:a16="http://schemas.microsoft.com/office/drawing/2014/main" id="{CB8859C5-1F8E-46F2-B4BE-8CCF056B700A}"/>
              </a:ext>
            </a:extLst>
          </p:cNvPr>
          <p:cNvSpPr/>
          <p:nvPr/>
        </p:nvSpPr>
        <p:spPr>
          <a:xfrm>
            <a:off x="0" y="2905760"/>
            <a:ext cx="9144000" cy="1963419"/>
          </a:xfrm>
          <a:prstGeom prst="rect">
            <a:avLst/>
          </a:prstGeom>
          <a:gradFill flip="none" rotWithShape="1">
            <a:gsLst>
              <a:gs pos="0">
                <a:srgbClr val="D2CCE4"/>
              </a:gs>
              <a:gs pos="75000">
                <a:srgbClr val="8F90C1">
                  <a:alpha val="60000"/>
                </a:srgbClr>
              </a:gs>
              <a:gs pos="100000">
                <a:srgbClr val="C8BBE2">
                  <a:alpha val="61000"/>
                </a:srgb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3733327" y="603708"/>
            <a:ext cx="1676757" cy="1676757"/>
          </a:xfrm>
          <a:prstGeom prst="ellipse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E1F7FF"/>
              </a:solidFill>
              <a:latin typeface="华文细黑" panose="02010600040101010101" pitchFamily="2" charset="-122"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3928403" y="788330"/>
            <a:ext cx="1307513" cy="1307513"/>
          </a:xfrm>
          <a:prstGeom prst="ellipse">
            <a:avLst/>
          </a:prstGeom>
          <a:solidFill>
            <a:srgbClr val="877BB1"/>
          </a:solidFill>
          <a:ln>
            <a:noFill/>
          </a:ln>
          <a:effectLst>
            <a:outerShdw blurRad="1397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E1F7FF"/>
              </a:solidFill>
              <a:latin typeface="华文细黑" panose="02010600040101010101" pitchFamily="2" charset="-122"/>
            </a:endParaRPr>
          </a:p>
        </p:txBody>
      </p:sp>
      <p:sp>
        <p:nvSpPr>
          <p:cNvPr id="20" name="文本框 5"/>
          <p:cNvSpPr txBox="1">
            <a:spLocks noChangeArrowheads="1"/>
          </p:cNvSpPr>
          <p:nvPr/>
        </p:nvSpPr>
        <p:spPr bwMode="auto">
          <a:xfrm>
            <a:off x="4063636" y="1079928"/>
            <a:ext cx="100540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3200" b="1" dirty="0">
                <a:solidFill>
                  <a:schemeClr val="bg1"/>
                </a:solidFill>
                <a:latin typeface="汉仪润圆-45简" panose="00020600040101010101" pitchFamily="18" charset="-122"/>
                <a:ea typeface="汉仪润圆-45简" panose="00020600040101010101" pitchFamily="18" charset="-122"/>
              </a:rPr>
              <a:t>目录</a:t>
            </a:r>
          </a:p>
        </p:txBody>
      </p:sp>
      <p:sp>
        <p:nvSpPr>
          <p:cNvPr id="23" name="椭圆 22"/>
          <p:cNvSpPr/>
          <p:nvPr/>
        </p:nvSpPr>
        <p:spPr>
          <a:xfrm>
            <a:off x="5014483" y="614636"/>
            <a:ext cx="390517" cy="390517"/>
          </a:xfrm>
          <a:prstGeom prst="ellipse">
            <a:avLst/>
          </a:prstGeom>
          <a:solidFill>
            <a:srgbClr val="9B99BC"/>
          </a:solidFill>
          <a:ln>
            <a:noFill/>
          </a:ln>
          <a:effectLst>
            <a:outerShdw blurRad="1397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E1F7FF"/>
              </a:solidFill>
              <a:latin typeface="华文细黑" panose="02010600040101010101" pitchFamily="2" charset="-122"/>
            </a:endParaRPr>
          </a:p>
        </p:txBody>
      </p:sp>
      <p:sp>
        <p:nvSpPr>
          <p:cNvPr id="24" name="椭圆 23"/>
          <p:cNvSpPr/>
          <p:nvPr/>
        </p:nvSpPr>
        <p:spPr>
          <a:xfrm>
            <a:off x="3658662" y="931436"/>
            <a:ext cx="286781" cy="286781"/>
          </a:xfrm>
          <a:prstGeom prst="ellipse">
            <a:avLst/>
          </a:prstGeom>
          <a:solidFill>
            <a:srgbClr val="9B99BC"/>
          </a:solidFill>
          <a:ln>
            <a:noFill/>
          </a:ln>
          <a:effectLst>
            <a:outerShdw blurRad="1397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E1F7FF"/>
              </a:solidFill>
              <a:latin typeface="华文细黑" panose="02010600040101010101" pitchFamily="2" charset="-122"/>
            </a:endParaRPr>
          </a:p>
        </p:txBody>
      </p:sp>
      <p:sp>
        <p:nvSpPr>
          <p:cNvPr id="25" name="椭圆 24"/>
          <p:cNvSpPr/>
          <p:nvPr/>
        </p:nvSpPr>
        <p:spPr>
          <a:xfrm>
            <a:off x="2763355" y="443363"/>
            <a:ext cx="160345" cy="160345"/>
          </a:xfrm>
          <a:prstGeom prst="ellipse">
            <a:avLst/>
          </a:prstGeom>
          <a:solidFill>
            <a:srgbClr val="9B99BC"/>
          </a:solidFill>
          <a:ln>
            <a:noFill/>
          </a:ln>
          <a:effectLst>
            <a:outerShdw blurRad="1397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E1F7FF"/>
              </a:solidFill>
              <a:latin typeface="华文细黑" panose="02010600040101010101" pitchFamily="2" charset="-122"/>
            </a:endParaRPr>
          </a:p>
        </p:txBody>
      </p:sp>
      <p:sp>
        <p:nvSpPr>
          <p:cNvPr id="26" name="椭圆 25"/>
          <p:cNvSpPr/>
          <p:nvPr/>
        </p:nvSpPr>
        <p:spPr>
          <a:xfrm>
            <a:off x="4652734" y="2135053"/>
            <a:ext cx="220530" cy="220530"/>
          </a:xfrm>
          <a:prstGeom prst="ellipse">
            <a:avLst/>
          </a:prstGeom>
          <a:solidFill>
            <a:srgbClr val="9B99BC"/>
          </a:solidFill>
          <a:ln>
            <a:noFill/>
          </a:ln>
          <a:effectLst>
            <a:outerShdw blurRad="1397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E1F7FF"/>
              </a:solidFill>
              <a:latin typeface="华文细黑" panose="02010600040101010101" pitchFamily="2" charset="-122"/>
            </a:endParaRPr>
          </a:p>
        </p:txBody>
      </p:sp>
      <p:sp>
        <p:nvSpPr>
          <p:cNvPr id="27" name="椭圆 26"/>
          <p:cNvSpPr/>
          <p:nvPr/>
        </p:nvSpPr>
        <p:spPr>
          <a:xfrm>
            <a:off x="5257881" y="1649287"/>
            <a:ext cx="228296" cy="228296"/>
          </a:xfrm>
          <a:prstGeom prst="ellipse">
            <a:avLst/>
          </a:prstGeom>
          <a:solidFill>
            <a:srgbClr val="9B99BC"/>
          </a:solidFill>
          <a:ln>
            <a:noFill/>
          </a:ln>
          <a:effectLst>
            <a:outerShdw blurRad="1397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E1F7FF"/>
              </a:solidFill>
              <a:latin typeface="华文细黑" panose="02010600040101010101" pitchFamily="2" charset="-122"/>
            </a:endParaRPr>
          </a:p>
        </p:txBody>
      </p:sp>
      <p:sp>
        <p:nvSpPr>
          <p:cNvPr id="31" name="椭圆 30"/>
          <p:cNvSpPr/>
          <p:nvPr/>
        </p:nvSpPr>
        <p:spPr>
          <a:xfrm>
            <a:off x="6054844" y="1372315"/>
            <a:ext cx="154542" cy="154542"/>
          </a:xfrm>
          <a:prstGeom prst="ellipse">
            <a:avLst/>
          </a:prstGeom>
          <a:solidFill>
            <a:srgbClr val="9B99BC"/>
          </a:solidFill>
          <a:ln>
            <a:noFill/>
          </a:ln>
          <a:effectLst>
            <a:outerShdw blurRad="1397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E1F7FF"/>
              </a:solidFill>
              <a:latin typeface="华文细黑" panose="02010600040101010101" pitchFamily="2" charset="-122"/>
            </a:endParaRPr>
          </a:p>
        </p:txBody>
      </p:sp>
      <p:sp>
        <p:nvSpPr>
          <p:cNvPr id="32" name="椭圆 31"/>
          <p:cNvSpPr/>
          <p:nvPr/>
        </p:nvSpPr>
        <p:spPr>
          <a:xfrm>
            <a:off x="3493890" y="1649287"/>
            <a:ext cx="99708" cy="99708"/>
          </a:xfrm>
          <a:prstGeom prst="ellipse">
            <a:avLst/>
          </a:prstGeom>
          <a:solidFill>
            <a:srgbClr val="9B99BC"/>
          </a:solidFill>
          <a:ln>
            <a:noFill/>
          </a:ln>
          <a:effectLst>
            <a:outerShdw blurRad="1397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E1F7FF"/>
              </a:solidFill>
              <a:latin typeface="华文细黑" panose="02010600040101010101" pitchFamily="2" charset="-122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A8ADE5B8-F2F9-D344-C985-2A295FFD8871}"/>
              </a:ext>
            </a:extLst>
          </p:cNvPr>
          <p:cNvGrpSpPr/>
          <p:nvPr/>
        </p:nvGrpSpPr>
        <p:grpSpPr>
          <a:xfrm>
            <a:off x="376951" y="3467207"/>
            <a:ext cx="1261884" cy="821171"/>
            <a:chOff x="1444337" y="3472327"/>
            <a:chExt cx="1261884" cy="821171"/>
          </a:xfrm>
        </p:grpSpPr>
        <p:sp>
          <p:nvSpPr>
            <p:cNvPr id="21" name="椭圆 20"/>
            <p:cNvSpPr>
              <a:spLocks noChangeAspect="1"/>
            </p:cNvSpPr>
            <p:nvPr/>
          </p:nvSpPr>
          <p:spPr>
            <a:xfrm>
              <a:off x="1869135" y="3472327"/>
              <a:ext cx="360000" cy="360000"/>
            </a:xfrm>
            <a:prstGeom prst="ellipse">
              <a:avLst/>
            </a:prstGeom>
            <a:solidFill>
              <a:srgbClr val="877BB1"/>
            </a:solidFill>
            <a:ln>
              <a:noFill/>
            </a:ln>
            <a:effectLst>
              <a:outerShdw blurRad="1397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E1F7FF"/>
                </a:solidFill>
                <a:latin typeface="华文细黑" panose="02010600040101010101" pitchFamily="2" charset="-122"/>
              </a:endParaRPr>
            </a:p>
          </p:txBody>
        </p:sp>
        <p:sp>
          <p:nvSpPr>
            <p:cNvPr id="42" name="矩形 41"/>
            <p:cNvSpPr/>
            <p:nvPr/>
          </p:nvSpPr>
          <p:spPr>
            <a:xfrm>
              <a:off x="1444337" y="3924166"/>
              <a:ext cx="126188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800" b="1" spc="300" dirty="0">
                  <a:solidFill>
                    <a:schemeClr val="bg1"/>
                  </a:solidFill>
                  <a:latin typeface="汉仪润圆-45简" panose="00020600040101010101" pitchFamily="18" charset="-122"/>
                  <a:ea typeface="汉仪润圆-45简" panose="00020600040101010101" pitchFamily="18" charset="-122"/>
                </a:rPr>
                <a:t>前提概要</a:t>
              </a:r>
              <a:endParaRPr lang="zh-CN" altLang="en-US" sz="2400" b="1" spc="300" dirty="0">
                <a:solidFill>
                  <a:schemeClr val="bg1"/>
                </a:solidFill>
                <a:latin typeface="汉仪润圆-45简" panose="00020600040101010101" pitchFamily="18" charset="-122"/>
                <a:ea typeface="汉仪润圆-45简" panose="00020600040101010101" pitchFamily="18" charset="-122"/>
              </a:endParaRPr>
            </a:p>
          </p:txBody>
        </p:sp>
        <p:sp>
          <p:nvSpPr>
            <p:cNvPr id="33" name="文本框 5"/>
            <p:cNvSpPr txBox="1">
              <a:spLocks noChangeArrowheads="1"/>
            </p:cNvSpPr>
            <p:nvPr/>
          </p:nvSpPr>
          <p:spPr bwMode="auto">
            <a:xfrm>
              <a:off x="1825564" y="3493046"/>
              <a:ext cx="456743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1400" dirty="0">
                  <a:solidFill>
                    <a:srgbClr val="E1F7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01</a:t>
              </a:r>
              <a:endParaRPr lang="zh-CN" altLang="en-US" sz="1400" dirty="0">
                <a:solidFill>
                  <a:srgbClr val="E1F7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B4DE3EA4-4FF1-6E3F-C3FA-DD7B09676DC9}"/>
              </a:ext>
            </a:extLst>
          </p:cNvPr>
          <p:cNvGrpSpPr/>
          <p:nvPr/>
        </p:nvGrpSpPr>
        <p:grpSpPr>
          <a:xfrm>
            <a:off x="2766117" y="3467207"/>
            <a:ext cx="1261884" cy="821171"/>
            <a:chOff x="3161626" y="3472327"/>
            <a:chExt cx="1261884" cy="821171"/>
          </a:xfrm>
        </p:grpSpPr>
        <p:sp>
          <p:nvSpPr>
            <p:cNvPr id="56" name="椭圆 55"/>
            <p:cNvSpPr>
              <a:spLocks noChangeAspect="1"/>
            </p:cNvSpPr>
            <p:nvPr/>
          </p:nvSpPr>
          <p:spPr>
            <a:xfrm>
              <a:off x="3586424" y="3472327"/>
              <a:ext cx="360000" cy="360000"/>
            </a:xfrm>
            <a:prstGeom prst="ellipse">
              <a:avLst/>
            </a:prstGeom>
            <a:solidFill>
              <a:srgbClr val="877BB1"/>
            </a:solidFill>
            <a:ln>
              <a:noFill/>
            </a:ln>
            <a:effectLst>
              <a:outerShdw blurRad="1397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E1F7FF"/>
                </a:solidFill>
                <a:latin typeface="华文细黑" panose="02010600040101010101" pitchFamily="2" charset="-122"/>
              </a:endParaRPr>
            </a:p>
          </p:txBody>
        </p:sp>
        <p:sp>
          <p:nvSpPr>
            <p:cNvPr id="57" name="矩形 56"/>
            <p:cNvSpPr/>
            <p:nvPr/>
          </p:nvSpPr>
          <p:spPr>
            <a:xfrm>
              <a:off x="3161626" y="3924166"/>
              <a:ext cx="126188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800" b="1" spc="300" dirty="0">
                  <a:solidFill>
                    <a:schemeClr val="bg1"/>
                  </a:solidFill>
                  <a:latin typeface="汉仪润圆-45简" panose="00020600040101010101" pitchFamily="18" charset="-122"/>
                  <a:ea typeface="汉仪润圆-45简" panose="00020600040101010101" pitchFamily="18" charset="-122"/>
                </a:rPr>
                <a:t>视频展示</a:t>
              </a:r>
              <a:endParaRPr lang="zh-CN" altLang="en-US" sz="2400" b="1" spc="300" dirty="0">
                <a:solidFill>
                  <a:schemeClr val="bg1"/>
                </a:solidFill>
                <a:latin typeface="汉仪润圆-45简" panose="00020600040101010101" pitchFamily="18" charset="-122"/>
                <a:ea typeface="汉仪润圆-45简" panose="00020600040101010101" pitchFamily="18" charset="-122"/>
              </a:endParaRPr>
            </a:p>
          </p:txBody>
        </p:sp>
        <p:sp>
          <p:nvSpPr>
            <p:cNvPr id="58" name="文本框 5"/>
            <p:cNvSpPr txBox="1">
              <a:spLocks noChangeArrowheads="1"/>
            </p:cNvSpPr>
            <p:nvPr/>
          </p:nvSpPr>
          <p:spPr bwMode="auto">
            <a:xfrm>
              <a:off x="3542853" y="3493046"/>
              <a:ext cx="456743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1400" dirty="0">
                  <a:solidFill>
                    <a:srgbClr val="E1F7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02</a:t>
              </a:r>
              <a:endParaRPr lang="zh-CN" altLang="en-US" sz="1400" dirty="0">
                <a:solidFill>
                  <a:srgbClr val="E1F7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C0ECDDE6-C5FB-ED9F-775E-A6D61E6B0FCC}"/>
              </a:ext>
            </a:extLst>
          </p:cNvPr>
          <p:cNvGrpSpPr/>
          <p:nvPr/>
        </p:nvGrpSpPr>
        <p:grpSpPr>
          <a:xfrm>
            <a:off x="5155283" y="3487926"/>
            <a:ext cx="1261884" cy="821171"/>
            <a:chOff x="4909114" y="3493046"/>
            <a:chExt cx="1261884" cy="821171"/>
          </a:xfrm>
        </p:grpSpPr>
        <p:sp>
          <p:nvSpPr>
            <p:cNvPr id="59" name="椭圆 58"/>
            <p:cNvSpPr>
              <a:spLocks noChangeAspect="1"/>
            </p:cNvSpPr>
            <p:nvPr/>
          </p:nvSpPr>
          <p:spPr>
            <a:xfrm>
              <a:off x="5333912" y="3493046"/>
              <a:ext cx="360000" cy="360000"/>
            </a:xfrm>
            <a:prstGeom prst="ellipse">
              <a:avLst/>
            </a:prstGeom>
            <a:solidFill>
              <a:srgbClr val="877BB1"/>
            </a:solidFill>
            <a:ln>
              <a:noFill/>
            </a:ln>
            <a:effectLst>
              <a:outerShdw blurRad="1397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E1F7FF"/>
                </a:solidFill>
                <a:latin typeface="华文细黑" panose="02010600040101010101" pitchFamily="2" charset="-122"/>
              </a:endParaRPr>
            </a:p>
          </p:txBody>
        </p:sp>
        <p:sp>
          <p:nvSpPr>
            <p:cNvPr id="60" name="矩形 59"/>
            <p:cNvSpPr/>
            <p:nvPr/>
          </p:nvSpPr>
          <p:spPr>
            <a:xfrm>
              <a:off x="4909114" y="3944885"/>
              <a:ext cx="126188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800" b="1" spc="300" dirty="0">
                  <a:solidFill>
                    <a:schemeClr val="bg1"/>
                  </a:solidFill>
                  <a:latin typeface="汉仪润圆-45简" panose="00020600040101010101" pitchFamily="18" charset="-122"/>
                  <a:ea typeface="汉仪润圆-45简" panose="00020600040101010101" pitchFamily="18" charset="-122"/>
                </a:rPr>
                <a:t>设计历程</a:t>
              </a:r>
              <a:endParaRPr lang="zh-CN" altLang="en-US" sz="2400" b="1" spc="300" dirty="0">
                <a:solidFill>
                  <a:schemeClr val="bg1"/>
                </a:solidFill>
                <a:latin typeface="汉仪润圆-45简" panose="00020600040101010101" pitchFamily="18" charset="-122"/>
                <a:ea typeface="汉仪润圆-45简" panose="00020600040101010101" pitchFamily="18" charset="-122"/>
              </a:endParaRPr>
            </a:p>
          </p:txBody>
        </p:sp>
        <p:sp>
          <p:nvSpPr>
            <p:cNvPr id="61" name="文本框 5"/>
            <p:cNvSpPr txBox="1">
              <a:spLocks noChangeArrowheads="1"/>
            </p:cNvSpPr>
            <p:nvPr/>
          </p:nvSpPr>
          <p:spPr bwMode="auto">
            <a:xfrm>
              <a:off x="5290341" y="3513765"/>
              <a:ext cx="456743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1400" dirty="0">
                  <a:solidFill>
                    <a:srgbClr val="E1F7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03</a:t>
              </a:r>
              <a:endParaRPr lang="zh-CN" altLang="en-US" sz="1400" dirty="0">
                <a:solidFill>
                  <a:srgbClr val="E1F7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9620CB78-3402-8D7D-41D6-4C9293644672}"/>
              </a:ext>
            </a:extLst>
          </p:cNvPr>
          <p:cNvGrpSpPr/>
          <p:nvPr/>
        </p:nvGrpSpPr>
        <p:grpSpPr>
          <a:xfrm>
            <a:off x="7544449" y="3467207"/>
            <a:ext cx="1261884" cy="821171"/>
            <a:chOff x="6616755" y="3493046"/>
            <a:chExt cx="1261884" cy="821171"/>
          </a:xfrm>
        </p:grpSpPr>
        <p:sp>
          <p:nvSpPr>
            <p:cNvPr id="62" name="椭圆 61"/>
            <p:cNvSpPr>
              <a:spLocks noChangeAspect="1"/>
            </p:cNvSpPr>
            <p:nvPr/>
          </p:nvSpPr>
          <p:spPr>
            <a:xfrm>
              <a:off x="7041553" y="3493046"/>
              <a:ext cx="360000" cy="360000"/>
            </a:xfrm>
            <a:prstGeom prst="ellipse">
              <a:avLst/>
            </a:prstGeom>
            <a:solidFill>
              <a:srgbClr val="877BB1"/>
            </a:solidFill>
            <a:ln>
              <a:noFill/>
            </a:ln>
            <a:effectLst>
              <a:outerShdw blurRad="1397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E1F7FF"/>
                </a:solidFill>
                <a:latin typeface="华文细黑" panose="02010600040101010101" pitchFamily="2" charset="-122"/>
              </a:endParaRPr>
            </a:p>
          </p:txBody>
        </p:sp>
        <p:sp>
          <p:nvSpPr>
            <p:cNvPr id="63" name="矩形 62"/>
            <p:cNvSpPr/>
            <p:nvPr/>
          </p:nvSpPr>
          <p:spPr>
            <a:xfrm>
              <a:off x="6616755" y="3944885"/>
              <a:ext cx="126188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800" b="1" spc="300" dirty="0">
                  <a:solidFill>
                    <a:schemeClr val="bg1"/>
                  </a:solidFill>
                  <a:latin typeface="汉仪润圆-45简" panose="00020600040101010101" pitchFamily="18" charset="-122"/>
                  <a:ea typeface="汉仪润圆-45简" panose="00020600040101010101" pitchFamily="18" charset="-122"/>
                </a:rPr>
                <a:t>心得体会</a:t>
              </a:r>
              <a:endParaRPr lang="zh-CN" altLang="en-US" sz="2400" b="1" spc="300" dirty="0">
                <a:solidFill>
                  <a:schemeClr val="bg1"/>
                </a:solidFill>
                <a:latin typeface="汉仪润圆-45简" panose="00020600040101010101" pitchFamily="18" charset="-122"/>
                <a:ea typeface="汉仪润圆-45简" panose="00020600040101010101" pitchFamily="18" charset="-122"/>
              </a:endParaRPr>
            </a:p>
          </p:txBody>
        </p:sp>
        <p:sp>
          <p:nvSpPr>
            <p:cNvPr id="64" name="文本框 5"/>
            <p:cNvSpPr txBox="1">
              <a:spLocks noChangeArrowheads="1"/>
            </p:cNvSpPr>
            <p:nvPr/>
          </p:nvSpPr>
          <p:spPr bwMode="auto">
            <a:xfrm>
              <a:off x="6997982" y="3513765"/>
              <a:ext cx="456743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1400" dirty="0">
                  <a:solidFill>
                    <a:srgbClr val="E1F7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04</a:t>
              </a:r>
              <a:endParaRPr lang="zh-CN" altLang="en-US" sz="1400" dirty="0">
                <a:solidFill>
                  <a:srgbClr val="E1F7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30" name="图形 29">
            <a:extLst>
              <a:ext uri="{FF2B5EF4-FFF2-40B4-BE49-F238E27FC236}">
                <a16:creationId xmlns:a16="http://schemas.microsoft.com/office/drawing/2014/main" id="{4915BC47-3E62-403E-A84F-300DFC65C4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67396" y="229955"/>
            <a:ext cx="1538937" cy="426815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B33F51C-699E-12D9-0644-E7BA2A90A9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45" y="1246951"/>
            <a:ext cx="5595271" cy="3618131"/>
          </a:xfrm>
          <a:prstGeom prst="rect">
            <a:avLst/>
          </a:prstGeom>
        </p:spPr>
      </p:pic>
      <p:sp>
        <p:nvSpPr>
          <p:cNvPr id="3" name="文本框 5">
            <a:extLst>
              <a:ext uri="{FF2B5EF4-FFF2-40B4-BE49-F238E27FC236}">
                <a16:creationId xmlns:a16="http://schemas.microsoft.com/office/drawing/2014/main" id="{B9BC362C-7560-463F-B760-ECF1595F59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4511" y="183664"/>
            <a:ext cx="391004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fontAlgn="base">
              <a:spcBef>
                <a:spcPct val="0"/>
              </a:spcBef>
              <a:spcAft>
                <a:spcPct val="0"/>
              </a:spcAft>
              <a:defRPr sz="1800" b="1" spc="3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r>
              <a:rPr lang="zh-CN" altLang="en-US" dirty="0">
                <a:solidFill>
                  <a:srgbClr val="7D58BD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分而治之：顶层控制与反馈模块</a:t>
            </a: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4CA398C8-6695-4882-8F2F-AEAD08484114}"/>
              </a:ext>
            </a:extLst>
          </p:cNvPr>
          <p:cNvCxnSpPr/>
          <p:nvPr/>
        </p:nvCxnSpPr>
        <p:spPr>
          <a:xfrm>
            <a:off x="1032788" y="522218"/>
            <a:ext cx="310126" cy="0"/>
          </a:xfrm>
          <a:prstGeom prst="line">
            <a:avLst/>
          </a:prstGeom>
          <a:ln w="19050">
            <a:solidFill>
              <a:srgbClr val="7E68A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>
            <a:extLst>
              <a:ext uri="{FF2B5EF4-FFF2-40B4-BE49-F238E27FC236}">
                <a16:creationId xmlns:a16="http://schemas.microsoft.com/office/drawing/2014/main" id="{1336B5EC-BE17-4C2A-A9BD-54764C890703}"/>
              </a:ext>
            </a:extLst>
          </p:cNvPr>
          <p:cNvGrpSpPr/>
          <p:nvPr/>
        </p:nvGrpSpPr>
        <p:grpSpPr>
          <a:xfrm>
            <a:off x="337511" y="183664"/>
            <a:ext cx="528375" cy="484787"/>
            <a:chOff x="1417110" y="1933669"/>
            <a:chExt cx="1827515" cy="1676757"/>
          </a:xfrm>
        </p:grpSpPr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5B790F53-83D8-42B1-9885-9E67BEF222D0}"/>
                </a:ext>
              </a:extLst>
            </p:cNvPr>
            <p:cNvSpPr/>
            <p:nvPr/>
          </p:nvSpPr>
          <p:spPr>
            <a:xfrm>
              <a:off x="1491775" y="1933669"/>
              <a:ext cx="1676757" cy="1676757"/>
            </a:xfrm>
            <a:prstGeom prst="ellips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90D80DBA-F8EC-43A8-AFB4-6891217DF0CC}"/>
                </a:ext>
              </a:extLst>
            </p:cNvPr>
            <p:cNvSpPr/>
            <p:nvPr/>
          </p:nvSpPr>
          <p:spPr>
            <a:xfrm>
              <a:off x="1686851" y="2118291"/>
              <a:ext cx="1307513" cy="1307513"/>
            </a:xfrm>
            <a:prstGeom prst="ellipse">
              <a:avLst/>
            </a:prstGeom>
            <a:gradFill>
              <a:gsLst>
                <a:gs pos="100000">
                  <a:srgbClr val="9B99BC"/>
                </a:gs>
                <a:gs pos="0">
                  <a:srgbClr val="9A99B6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98470B22-FA7E-4C02-8921-2A180EE75EC1}"/>
                </a:ext>
              </a:extLst>
            </p:cNvPr>
            <p:cNvSpPr/>
            <p:nvPr/>
          </p:nvSpPr>
          <p:spPr>
            <a:xfrm>
              <a:off x="2772931" y="1944597"/>
              <a:ext cx="390517" cy="390517"/>
            </a:xfrm>
            <a:prstGeom prst="ellipse">
              <a:avLst/>
            </a:prstGeom>
            <a:gradFill>
              <a:gsLst>
                <a:gs pos="100000">
                  <a:srgbClr val="9A99B6"/>
                </a:gs>
                <a:gs pos="0">
                  <a:srgbClr val="9A99B6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687B44C9-67E6-465F-8BFE-CA6DFAB159EE}"/>
                </a:ext>
              </a:extLst>
            </p:cNvPr>
            <p:cNvSpPr/>
            <p:nvPr/>
          </p:nvSpPr>
          <p:spPr>
            <a:xfrm>
              <a:off x="1417110" y="2261397"/>
              <a:ext cx="286781" cy="286781"/>
            </a:xfrm>
            <a:prstGeom prst="ellipse">
              <a:avLst/>
            </a:prstGeom>
            <a:gradFill>
              <a:gsLst>
                <a:gs pos="100000">
                  <a:srgbClr val="9B99BC"/>
                </a:gs>
                <a:gs pos="0">
                  <a:srgbClr val="9A99B6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19BEF1DE-2CDB-45A7-B561-2C608B33FFD7}"/>
                </a:ext>
              </a:extLst>
            </p:cNvPr>
            <p:cNvSpPr/>
            <p:nvPr/>
          </p:nvSpPr>
          <p:spPr>
            <a:xfrm>
              <a:off x="1686851" y="3308201"/>
              <a:ext cx="220530" cy="220530"/>
            </a:xfrm>
            <a:prstGeom prst="ellipse">
              <a:avLst/>
            </a:prstGeom>
            <a:gradFill>
              <a:gsLst>
                <a:gs pos="100000">
                  <a:srgbClr val="9A99B6"/>
                </a:gs>
                <a:gs pos="0">
                  <a:srgbClr val="9A99B6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0CDEAB11-9F55-49C9-8A0B-2ED11CBC95EE}"/>
                </a:ext>
              </a:extLst>
            </p:cNvPr>
            <p:cNvSpPr/>
            <p:nvPr/>
          </p:nvSpPr>
          <p:spPr>
            <a:xfrm>
              <a:off x="3016329" y="2979248"/>
              <a:ext cx="228296" cy="228296"/>
            </a:xfrm>
            <a:prstGeom prst="ellipse">
              <a:avLst/>
            </a:prstGeom>
            <a:gradFill>
              <a:gsLst>
                <a:gs pos="100000">
                  <a:srgbClr val="9B99BC"/>
                </a:gs>
                <a:gs pos="0">
                  <a:srgbClr val="9A99B6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</p:grpSp>
      <p:sp>
        <p:nvSpPr>
          <p:cNvPr id="12" name="文本框 5">
            <a:extLst>
              <a:ext uri="{FF2B5EF4-FFF2-40B4-BE49-F238E27FC236}">
                <a16:creationId xmlns:a16="http://schemas.microsoft.com/office/drawing/2014/main" id="{7A7197BF-2A03-4E56-A80A-23B0E12D9A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0024" y="278417"/>
            <a:ext cx="36420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4" name="图形 33">
            <a:extLst>
              <a:ext uri="{FF2B5EF4-FFF2-40B4-BE49-F238E27FC236}">
                <a16:creationId xmlns:a16="http://schemas.microsoft.com/office/drawing/2014/main" id="{12ACBE0C-49E2-4347-9A41-54FA01EE0B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67396" y="229955"/>
            <a:ext cx="1538937" cy="426815"/>
          </a:xfrm>
          <a:prstGeom prst="rect">
            <a:avLst/>
          </a:prstGeom>
        </p:spPr>
      </p:pic>
      <p:sp>
        <p:nvSpPr>
          <p:cNvPr id="33" name="矩形 32">
            <a:extLst>
              <a:ext uri="{FF2B5EF4-FFF2-40B4-BE49-F238E27FC236}">
                <a16:creationId xmlns:a16="http://schemas.microsoft.com/office/drawing/2014/main" id="{A789F119-5C01-7B44-F89C-438CB05E6D93}"/>
              </a:ext>
            </a:extLst>
          </p:cNvPr>
          <p:cNvSpPr>
            <a:spLocks/>
          </p:cNvSpPr>
          <p:nvPr/>
        </p:nvSpPr>
        <p:spPr>
          <a:xfrm>
            <a:off x="1032788" y="806023"/>
            <a:ext cx="8143875" cy="3462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68580" tIns="34290" rIns="68580" bIns="34290" rtlCol="0" anchor="b" anchorCtr="0">
            <a:spAutoFit/>
          </a:bodyPr>
          <a:lstStyle/>
          <a:p>
            <a:pPr>
              <a:buSzPct val="25000"/>
            </a:pPr>
            <a:r>
              <a:rPr lang="zh-CN" altLang="en-US" sz="1800" b="1" spc="300" dirty="0">
                <a:solidFill>
                  <a:srgbClr val="7D58BD"/>
                </a:solidFill>
                <a:ea typeface="汉仪润圆-45简" panose="00020600040101010101" pitchFamily="18" charset="-122"/>
                <a:sym typeface="Arial" panose="020B0604020202020204" pitchFamily="34" charset="0"/>
              </a:rPr>
              <a:t>小球</a:t>
            </a:r>
            <a:r>
              <a:rPr lang="zh-CN" altLang="en-US" sz="1800" b="1" spc="300" dirty="0">
                <a:solidFill>
                  <a:srgbClr val="7D58BD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Arial" panose="020B0604020202020204" pitchFamily="34" charset="0"/>
              </a:rPr>
              <a:t>运动：</a:t>
            </a:r>
            <a:r>
              <a:rPr lang="en-US" altLang="zh-CN" sz="1800" b="1" spc="300" dirty="0">
                <a:solidFill>
                  <a:srgbClr val="7D58BD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Arial" panose="020B0604020202020204" pitchFamily="34" charset="0"/>
              </a:rPr>
              <a:t>Version Final</a:t>
            </a:r>
          </a:p>
        </p:txBody>
      </p:sp>
      <p:sp>
        <p:nvSpPr>
          <p:cNvPr id="35" name="任意多边形: 形状 34">
            <a:extLst>
              <a:ext uri="{FF2B5EF4-FFF2-40B4-BE49-F238E27FC236}">
                <a16:creationId xmlns:a16="http://schemas.microsoft.com/office/drawing/2014/main" id="{F9F9AE0C-32E5-8949-A2FF-CE455A81DDA9}"/>
              </a:ext>
            </a:extLst>
          </p:cNvPr>
          <p:cNvSpPr/>
          <p:nvPr/>
        </p:nvSpPr>
        <p:spPr>
          <a:xfrm>
            <a:off x="359098" y="759078"/>
            <a:ext cx="607694" cy="609685"/>
          </a:xfrm>
          <a:custGeom>
            <a:avLst/>
            <a:gdLst>
              <a:gd name="T0" fmla="*/ 3864 w 4487"/>
              <a:gd name="T1" fmla="*/ 644 h 4508"/>
              <a:gd name="T2" fmla="*/ 2431 w 4487"/>
              <a:gd name="T3" fmla="*/ 260 h 4508"/>
              <a:gd name="T4" fmla="*/ 2345 w 4487"/>
              <a:gd name="T5" fmla="*/ 144 h 4508"/>
              <a:gd name="T6" fmla="*/ 1997 w 4487"/>
              <a:gd name="T7" fmla="*/ 0 h 4508"/>
              <a:gd name="T8" fmla="*/ 1649 w 4487"/>
              <a:gd name="T9" fmla="*/ 144 h 4508"/>
              <a:gd name="T10" fmla="*/ 1553 w 4487"/>
              <a:gd name="T11" fmla="*/ 704 h 4508"/>
              <a:gd name="T12" fmla="*/ 1443 w 4487"/>
              <a:gd name="T13" fmla="*/ 806 h 4508"/>
              <a:gd name="T14" fmla="*/ 1049 w 4487"/>
              <a:gd name="T15" fmla="*/ 2920 h 4508"/>
              <a:gd name="T16" fmla="*/ 95 w 4487"/>
              <a:gd name="T17" fmla="*/ 3874 h 4508"/>
              <a:gd name="T18" fmla="*/ 0 w 4487"/>
              <a:gd name="T19" fmla="*/ 4104 h 4508"/>
              <a:gd name="T20" fmla="*/ 95 w 4487"/>
              <a:gd name="T21" fmla="*/ 4334 h 4508"/>
              <a:gd name="T22" fmla="*/ 174 w 4487"/>
              <a:gd name="T23" fmla="*/ 4413 h 4508"/>
              <a:gd name="T24" fmla="*/ 404 w 4487"/>
              <a:gd name="T25" fmla="*/ 4508 h 4508"/>
              <a:gd name="T26" fmla="*/ 634 w 4487"/>
              <a:gd name="T27" fmla="*/ 4413 h 4508"/>
              <a:gd name="T28" fmla="*/ 1588 w 4487"/>
              <a:gd name="T29" fmla="*/ 3459 h 4508"/>
              <a:gd name="T30" fmla="*/ 2345 w 4487"/>
              <a:gd name="T31" fmla="*/ 3651 h 4508"/>
              <a:gd name="T32" fmla="*/ 2630 w 4487"/>
              <a:gd name="T33" fmla="*/ 3627 h 4508"/>
              <a:gd name="T34" fmla="*/ 3702 w 4487"/>
              <a:gd name="T35" fmla="*/ 3065 h 4508"/>
              <a:gd name="T36" fmla="*/ 3864 w 4487"/>
              <a:gd name="T37" fmla="*/ 644 h 4508"/>
              <a:gd name="T38" fmla="*/ 1771 w 4487"/>
              <a:gd name="T39" fmla="*/ 267 h 4508"/>
              <a:gd name="T40" fmla="*/ 1997 w 4487"/>
              <a:gd name="T41" fmla="*/ 173 h 4508"/>
              <a:gd name="T42" fmla="*/ 2222 w 4487"/>
              <a:gd name="T43" fmla="*/ 267 h 4508"/>
              <a:gd name="T44" fmla="*/ 2222 w 4487"/>
              <a:gd name="T45" fmla="*/ 718 h 4508"/>
              <a:gd name="T46" fmla="*/ 1997 w 4487"/>
              <a:gd name="T47" fmla="*/ 811 h 4508"/>
              <a:gd name="T48" fmla="*/ 1771 w 4487"/>
              <a:gd name="T49" fmla="*/ 718 h 4508"/>
              <a:gd name="T50" fmla="*/ 1771 w 4487"/>
              <a:gd name="T51" fmla="*/ 267 h 4508"/>
              <a:gd name="T52" fmla="*/ 1054 w 4487"/>
              <a:gd name="T53" fmla="*/ 2425 h 4508"/>
              <a:gd name="T54" fmla="*/ 1299 w 4487"/>
              <a:gd name="T55" fmla="*/ 2671 h 4508"/>
              <a:gd name="T56" fmla="*/ 1177 w 4487"/>
              <a:gd name="T57" fmla="*/ 2792 h 4508"/>
              <a:gd name="T58" fmla="*/ 1054 w 4487"/>
              <a:gd name="T59" fmla="*/ 2425 h 4508"/>
              <a:gd name="T60" fmla="*/ 635 w 4487"/>
              <a:gd name="T61" fmla="*/ 4166 h 4508"/>
              <a:gd name="T62" fmla="*/ 342 w 4487"/>
              <a:gd name="T63" fmla="*/ 3873 h 4508"/>
              <a:gd name="T64" fmla="*/ 1421 w 4487"/>
              <a:gd name="T65" fmla="*/ 2793 h 4508"/>
              <a:gd name="T66" fmla="*/ 1715 w 4487"/>
              <a:gd name="T67" fmla="*/ 3087 h 4508"/>
              <a:gd name="T68" fmla="*/ 635 w 4487"/>
              <a:gd name="T69" fmla="*/ 4166 h 4508"/>
              <a:gd name="T70" fmla="*/ 297 w 4487"/>
              <a:gd name="T71" fmla="*/ 4290 h 4508"/>
              <a:gd name="T72" fmla="*/ 218 w 4487"/>
              <a:gd name="T73" fmla="*/ 4212 h 4508"/>
              <a:gd name="T74" fmla="*/ 174 w 4487"/>
              <a:gd name="T75" fmla="*/ 4104 h 4508"/>
              <a:gd name="T76" fmla="*/ 218 w 4487"/>
              <a:gd name="T77" fmla="*/ 3996 h 4508"/>
              <a:gd name="T78" fmla="*/ 219 w 4487"/>
              <a:gd name="T79" fmla="*/ 3995 h 4508"/>
              <a:gd name="T80" fmla="*/ 513 w 4487"/>
              <a:gd name="T81" fmla="*/ 4289 h 4508"/>
              <a:gd name="T82" fmla="*/ 512 w 4487"/>
              <a:gd name="T83" fmla="*/ 4290 h 4508"/>
              <a:gd name="T84" fmla="*/ 297 w 4487"/>
              <a:gd name="T85" fmla="*/ 4290 h 4508"/>
              <a:gd name="T86" fmla="*/ 1838 w 4487"/>
              <a:gd name="T87" fmla="*/ 3209 h 4508"/>
              <a:gd name="T88" fmla="*/ 2082 w 4487"/>
              <a:gd name="T89" fmla="*/ 3454 h 4508"/>
              <a:gd name="T90" fmla="*/ 1716 w 4487"/>
              <a:gd name="T91" fmla="*/ 3331 h 4508"/>
              <a:gd name="T92" fmla="*/ 1838 w 4487"/>
              <a:gd name="T93" fmla="*/ 3209 h 4508"/>
              <a:gd name="T94" fmla="*/ 3580 w 4487"/>
              <a:gd name="T95" fmla="*/ 2942 h 4508"/>
              <a:gd name="T96" fmla="*/ 2350 w 4487"/>
              <a:gd name="T97" fmla="*/ 3477 h 4508"/>
              <a:gd name="T98" fmla="*/ 1031 w 4487"/>
              <a:gd name="T99" fmla="*/ 2157 h 4508"/>
              <a:gd name="T100" fmla="*/ 1566 w 4487"/>
              <a:gd name="T101" fmla="*/ 928 h 4508"/>
              <a:gd name="T102" fmla="*/ 1654 w 4487"/>
              <a:gd name="T103" fmla="*/ 845 h 4508"/>
              <a:gd name="T104" fmla="*/ 1997 w 4487"/>
              <a:gd name="T105" fmla="*/ 984 h 4508"/>
              <a:gd name="T106" fmla="*/ 2345 w 4487"/>
              <a:gd name="T107" fmla="*/ 840 h 4508"/>
              <a:gd name="T108" fmla="*/ 2489 w 4487"/>
              <a:gd name="T109" fmla="*/ 492 h 4508"/>
              <a:gd name="T110" fmla="*/ 2484 w 4487"/>
              <a:gd name="T111" fmla="*/ 426 h 4508"/>
              <a:gd name="T112" fmla="*/ 3742 w 4487"/>
              <a:gd name="T113" fmla="*/ 767 h 4508"/>
              <a:gd name="T114" fmla="*/ 3580 w 4487"/>
              <a:gd name="T115" fmla="*/ 2942 h 45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4487" h="4508">
                <a:moveTo>
                  <a:pt x="3864" y="644"/>
                </a:moveTo>
                <a:cubicBezTo>
                  <a:pt x="3504" y="284"/>
                  <a:pt x="2973" y="143"/>
                  <a:pt x="2431" y="260"/>
                </a:cubicBezTo>
                <a:cubicBezTo>
                  <a:pt x="2408" y="218"/>
                  <a:pt x="2379" y="179"/>
                  <a:pt x="2345" y="144"/>
                </a:cubicBezTo>
                <a:cubicBezTo>
                  <a:pt x="2252" y="51"/>
                  <a:pt x="2128" y="0"/>
                  <a:pt x="1997" y="0"/>
                </a:cubicBezTo>
                <a:cubicBezTo>
                  <a:pt x="1865" y="0"/>
                  <a:pt x="1742" y="51"/>
                  <a:pt x="1649" y="144"/>
                </a:cubicBezTo>
                <a:cubicBezTo>
                  <a:pt x="1498" y="295"/>
                  <a:pt x="1466" y="521"/>
                  <a:pt x="1553" y="704"/>
                </a:cubicBezTo>
                <a:cubicBezTo>
                  <a:pt x="1515" y="737"/>
                  <a:pt x="1478" y="771"/>
                  <a:pt x="1443" y="806"/>
                </a:cubicBezTo>
                <a:cubicBezTo>
                  <a:pt x="848" y="1401"/>
                  <a:pt x="688" y="2279"/>
                  <a:pt x="1049" y="2920"/>
                </a:cubicBezTo>
                <a:lnTo>
                  <a:pt x="95" y="3874"/>
                </a:lnTo>
                <a:cubicBezTo>
                  <a:pt x="34" y="3935"/>
                  <a:pt x="0" y="4017"/>
                  <a:pt x="0" y="4104"/>
                </a:cubicBezTo>
                <a:cubicBezTo>
                  <a:pt x="0" y="4191"/>
                  <a:pt x="34" y="4273"/>
                  <a:pt x="95" y="4334"/>
                </a:cubicBezTo>
                <a:lnTo>
                  <a:pt x="174" y="4413"/>
                </a:lnTo>
                <a:cubicBezTo>
                  <a:pt x="237" y="4476"/>
                  <a:pt x="321" y="4508"/>
                  <a:pt x="404" y="4508"/>
                </a:cubicBezTo>
                <a:cubicBezTo>
                  <a:pt x="487" y="4508"/>
                  <a:pt x="571" y="4476"/>
                  <a:pt x="634" y="4413"/>
                </a:cubicBezTo>
                <a:lnTo>
                  <a:pt x="1588" y="3459"/>
                </a:lnTo>
                <a:cubicBezTo>
                  <a:pt x="1813" y="3585"/>
                  <a:pt x="2073" y="3651"/>
                  <a:pt x="2345" y="3651"/>
                </a:cubicBezTo>
                <a:cubicBezTo>
                  <a:pt x="2439" y="3651"/>
                  <a:pt x="2535" y="3643"/>
                  <a:pt x="2630" y="3627"/>
                </a:cubicBezTo>
                <a:cubicBezTo>
                  <a:pt x="3024" y="3562"/>
                  <a:pt x="3405" y="3362"/>
                  <a:pt x="3702" y="3065"/>
                </a:cubicBezTo>
                <a:cubicBezTo>
                  <a:pt x="4414" y="2353"/>
                  <a:pt x="4487" y="1267"/>
                  <a:pt x="3864" y="644"/>
                </a:cubicBezTo>
                <a:close/>
                <a:moveTo>
                  <a:pt x="1771" y="267"/>
                </a:moveTo>
                <a:cubicBezTo>
                  <a:pt x="1832" y="206"/>
                  <a:pt x="1912" y="173"/>
                  <a:pt x="1997" y="173"/>
                </a:cubicBezTo>
                <a:cubicBezTo>
                  <a:pt x="2082" y="173"/>
                  <a:pt x="2162" y="206"/>
                  <a:pt x="2222" y="267"/>
                </a:cubicBezTo>
                <a:cubicBezTo>
                  <a:pt x="2346" y="391"/>
                  <a:pt x="2346" y="593"/>
                  <a:pt x="2222" y="718"/>
                </a:cubicBezTo>
                <a:cubicBezTo>
                  <a:pt x="2162" y="778"/>
                  <a:pt x="2082" y="811"/>
                  <a:pt x="1997" y="811"/>
                </a:cubicBezTo>
                <a:cubicBezTo>
                  <a:pt x="1912" y="811"/>
                  <a:pt x="1832" y="778"/>
                  <a:pt x="1771" y="718"/>
                </a:cubicBezTo>
                <a:cubicBezTo>
                  <a:pt x="1647" y="593"/>
                  <a:pt x="1647" y="391"/>
                  <a:pt x="1771" y="267"/>
                </a:cubicBezTo>
                <a:close/>
                <a:moveTo>
                  <a:pt x="1054" y="2425"/>
                </a:moveTo>
                <a:lnTo>
                  <a:pt x="1299" y="2671"/>
                </a:lnTo>
                <a:lnTo>
                  <a:pt x="1177" y="2792"/>
                </a:lnTo>
                <a:cubicBezTo>
                  <a:pt x="1118" y="2677"/>
                  <a:pt x="1077" y="2553"/>
                  <a:pt x="1054" y="2425"/>
                </a:cubicBezTo>
                <a:close/>
                <a:moveTo>
                  <a:pt x="635" y="4166"/>
                </a:moveTo>
                <a:lnTo>
                  <a:pt x="342" y="3873"/>
                </a:lnTo>
                <a:lnTo>
                  <a:pt x="1421" y="2793"/>
                </a:lnTo>
                <a:lnTo>
                  <a:pt x="1715" y="3087"/>
                </a:lnTo>
                <a:lnTo>
                  <a:pt x="635" y="4166"/>
                </a:lnTo>
                <a:close/>
                <a:moveTo>
                  <a:pt x="297" y="4290"/>
                </a:moveTo>
                <a:lnTo>
                  <a:pt x="218" y="4212"/>
                </a:lnTo>
                <a:cubicBezTo>
                  <a:pt x="189" y="4183"/>
                  <a:pt x="174" y="4145"/>
                  <a:pt x="174" y="4104"/>
                </a:cubicBezTo>
                <a:cubicBezTo>
                  <a:pt x="174" y="4063"/>
                  <a:pt x="189" y="4025"/>
                  <a:pt x="218" y="3996"/>
                </a:cubicBezTo>
                <a:lnTo>
                  <a:pt x="219" y="3995"/>
                </a:lnTo>
                <a:lnTo>
                  <a:pt x="513" y="4289"/>
                </a:lnTo>
                <a:lnTo>
                  <a:pt x="512" y="4290"/>
                </a:lnTo>
                <a:cubicBezTo>
                  <a:pt x="452" y="4349"/>
                  <a:pt x="356" y="4349"/>
                  <a:pt x="297" y="4290"/>
                </a:cubicBezTo>
                <a:close/>
                <a:moveTo>
                  <a:pt x="1838" y="3209"/>
                </a:moveTo>
                <a:lnTo>
                  <a:pt x="2082" y="3454"/>
                </a:lnTo>
                <a:cubicBezTo>
                  <a:pt x="1954" y="3431"/>
                  <a:pt x="1831" y="3390"/>
                  <a:pt x="1716" y="3331"/>
                </a:cubicBezTo>
                <a:lnTo>
                  <a:pt x="1838" y="3209"/>
                </a:lnTo>
                <a:close/>
                <a:moveTo>
                  <a:pt x="3580" y="2942"/>
                </a:moveTo>
                <a:cubicBezTo>
                  <a:pt x="3233" y="3289"/>
                  <a:pt x="2781" y="3474"/>
                  <a:pt x="2350" y="3477"/>
                </a:cubicBezTo>
                <a:lnTo>
                  <a:pt x="1031" y="2157"/>
                </a:lnTo>
                <a:cubicBezTo>
                  <a:pt x="1033" y="1727"/>
                  <a:pt x="1218" y="1276"/>
                  <a:pt x="1566" y="928"/>
                </a:cubicBezTo>
                <a:cubicBezTo>
                  <a:pt x="1594" y="900"/>
                  <a:pt x="1624" y="872"/>
                  <a:pt x="1654" y="845"/>
                </a:cubicBezTo>
                <a:cubicBezTo>
                  <a:pt x="1747" y="935"/>
                  <a:pt x="1868" y="984"/>
                  <a:pt x="1997" y="984"/>
                </a:cubicBezTo>
                <a:cubicBezTo>
                  <a:pt x="2128" y="984"/>
                  <a:pt x="2252" y="933"/>
                  <a:pt x="2345" y="840"/>
                </a:cubicBezTo>
                <a:cubicBezTo>
                  <a:pt x="2438" y="747"/>
                  <a:pt x="2489" y="624"/>
                  <a:pt x="2489" y="492"/>
                </a:cubicBezTo>
                <a:cubicBezTo>
                  <a:pt x="2489" y="470"/>
                  <a:pt x="2487" y="447"/>
                  <a:pt x="2484" y="426"/>
                </a:cubicBezTo>
                <a:cubicBezTo>
                  <a:pt x="2963" y="328"/>
                  <a:pt x="3428" y="453"/>
                  <a:pt x="3742" y="767"/>
                </a:cubicBezTo>
                <a:cubicBezTo>
                  <a:pt x="4297" y="1322"/>
                  <a:pt x="4224" y="2298"/>
                  <a:pt x="3580" y="2942"/>
                </a:cubicBezTo>
                <a:close/>
              </a:path>
            </a:pathLst>
          </a:custGeom>
          <a:solidFill>
            <a:srgbClr val="7D58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3E531387-AC1E-42DD-57A8-7307AE63F3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3304" y="1249697"/>
            <a:ext cx="2720640" cy="3615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48812"/>
      </p:ext>
    </p:extLst>
  </p:cSld>
  <p:clrMapOvr>
    <a:masterClrMapping/>
  </p:clrMapOvr>
  <p:transition spd="slow"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5">
            <a:extLst>
              <a:ext uri="{FF2B5EF4-FFF2-40B4-BE49-F238E27FC236}">
                <a16:creationId xmlns:a16="http://schemas.microsoft.com/office/drawing/2014/main" id="{B9BC362C-7560-463F-B760-ECF1595F59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4511" y="183664"/>
            <a:ext cx="391004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fontAlgn="base">
              <a:spcBef>
                <a:spcPct val="0"/>
              </a:spcBef>
              <a:spcAft>
                <a:spcPct val="0"/>
              </a:spcAft>
              <a:defRPr sz="1800" b="1" spc="3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r>
              <a:rPr lang="zh-CN" altLang="en-US" dirty="0">
                <a:solidFill>
                  <a:srgbClr val="7D58BD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分而治之：顶层控制与反馈模块</a:t>
            </a: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4CA398C8-6695-4882-8F2F-AEAD08484114}"/>
              </a:ext>
            </a:extLst>
          </p:cNvPr>
          <p:cNvCxnSpPr/>
          <p:nvPr/>
        </p:nvCxnSpPr>
        <p:spPr>
          <a:xfrm>
            <a:off x="1032788" y="522218"/>
            <a:ext cx="310126" cy="0"/>
          </a:xfrm>
          <a:prstGeom prst="line">
            <a:avLst/>
          </a:prstGeom>
          <a:ln w="19050">
            <a:solidFill>
              <a:srgbClr val="7E68A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>
            <a:extLst>
              <a:ext uri="{FF2B5EF4-FFF2-40B4-BE49-F238E27FC236}">
                <a16:creationId xmlns:a16="http://schemas.microsoft.com/office/drawing/2014/main" id="{1336B5EC-BE17-4C2A-A9BD-54764C890703}"/>
              </a:ext>
            </a:extLst>
          </p:cNvPr>
          <p:cNvGrpSpPr/>
          <p:nvPr/>
        </p:nvGrpSpPr>
        <p:grpSpPr>
          <a:xfrm>
            <a:off x="337511" y="183664"/>
            <a:ext cx="528375" cy="484787"/>
            <a:chOff x="1417110" y="1933669"/>
            <a:chExt cx="1827515" cy="1676757"/>
          </a:xfrm>
        </p:grpSpPr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5B790F53-83D8-42B1-9885-9E67BEF222D0}"/>
                </a:ext>
              </a:extLst>
            </p:cNvPr>
            <p:cNvSpPr/>
            <p:nvPr/>
          </p:nvSpPr>
          <p:spPr>
            <a:xfrm>
              <a:off x="1491775" y="1933669"/>
              <a:ext cx="1676757" cy="1676757"/>
            </a:xfrm>
            <a:prstGeom prst="ellips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90D80DBA-F8EC-43A8-AFB4-6891217DF0CC}"/>
                </a:ext>
              </a:extLst>
            </p:cNvPr>
            <p:cNvSpPr/>
            <p:nvPr/>
          </p:nvSpPr>
          <p:spPr>
            <a:xfrm>
              <a:off x="1686851" y="2118291"/>
              <a:ext cx="1307513" cy="1307513"/>
            </a:xfrm>
            <a:prstGeom prst="ellipse">
              <a:avLst/>
            </a:prstGeom>
            <a:gradFill>
              <a:gsLst>
                <a:gs pos="100000">
                  <a:srgbClr val="9B99BC"/>
                </a:gs>
                <a:gs pos="0">
                  <a:srgbClr val="9A99B6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98470B22-FA7E-4C02-8921-2A180EE75EC1}"/>
                </a:ext>
              </a:extLst>
            </p:cNvPr>
            <p:cNvSpPr/>
            <p:nvPr/>
          </p:nvSpPr>
          <p:spPr>
            <a:xfrm>
              <a:off x="2772931" y="1944597"/>
              <a:ext cx="390517" cy="390517"/>
            </a:xfrm>
            <a:prstGeom prst="ellipse">
              <a:avLst/>
            </a:prstGeom>
            <a:gradFill>
              <a:gsLst>
                <a:gs pos="100000">
                  <a:srgbClr val="9A99B6"/>
                </a:gs>
                <a:gs pos="0">
                  <a:srgbClr val="9A99B6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687B44C9-67E6-465F-8BFE-CA6DFAB159EE}"/>
                </a:ext>
              </a:extLst>
            </p:cNvPr>
            <p:cNvSpPr/>
            <p:nvPr/>
          </p:nvSpPr>
          <p:spPr>
            <a:xfrm>
              <a:off x="1417110" y="2261397"/>
              <a:ext cx="286781" cy="286781"/>
            </a:xfrm>
            <a:prstGeom prst="ellipse">
              <a:avLst/>
            </a:prstGeom>
            <a:gradFill>
              <a:gsLst>
                <a:gs pos="100000">
                  <a:srgbClr val="9B99BC"/>
                </a:gs>
                <a:gs pos="0">
                  <a:srgbClr val="9A99B6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19BEF1DE-2CDB-45A7-B561-2C608B33FFD7}"/>
                </a:ext>
              </a:extLst>
            </p:cNvPr>
            <p:cNvSpPr/>
            <p:nvPr/>
          </p:nvSpPr>
          <p:spPr>
            <a:xfrm>
              <a:off x="1686851" y="3308201"/>
              <a:ext cx="220530" cy="220530"/>
            </a:xfrm>
            <a:prstGeom prst="ellipse">
              <a:avLst/>
            </a:prstGeom>
            <a:gradFill>
              <a:gsLst>
                <a:gs pos="100000">
                  <a:srgbClr val="9A99B6"/>
                </a:gs>
                <a:gs pos="0">
                  <a:srgbClr val="9A99B6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0CDEAB11-9F55-49C9-8A0B-2ED11CBC95EE}"/>
                </a:ext>
              </a:extLst>
            </p:cNvPr>
            <p:cNvSpPr/>
            <p:nvPr/>
          </p:nvSpPr>
          <p:spPr>
            <a:xfrm>
              <a:off x="3016329" y="2979248"/>
              <a:ext cx="228296" cy="228296"/>
            </a:xfrm>
            <a:prstGeom prst="ellipse">
              <a:avLst/>
            </a:prstGeom>
            <a:gradFill>
              <a:gsLst>
                <a:gs pos="100000">
                  <a:srgbClr val="9B99BC"/>
                </a:gs>
                <a:gs pos="0">
                  <a:srgbClr val="9A99B6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</p:grpSp>
      <p:sp>
        <p:nvSpPr>
          <p:cNvPr id="12" name="文本框 5">
            <a:extLst>
              <a:ext uri="{FF2B5EF4-FFF2-40B4-BE49-F238E27FC236}">
                <a16:creationId xmlns:a16="http://schemas.microsoft.com/office/drawing/2014/main" id="{7A7197BF-2A03-4E56-A80A-23B0E12D9A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0024" y="278417"/>
            <a:ext cx="36420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4" name="图形 33">
            <a:extLst>
              <a:ext uri="{FF2B5EF4-FFF2-40B4-BE49-F238E27FC236}">
                <a16:creationId xmlns:a16="http://schemas.microsoft.com/office/drawing/2014/main" id="{12ACBE0C-49E2-4347-9A41-54FA01EE0B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67396" y="229955"/>
            <a:ext cx="1538937" cy="426815"/>
          </a:xfrm>
          <a:prstGeom prst="rect">
            <a:avLst/>
          </a:prstGeom>
        </p:spPr>
      </p:pic>
      <p:sp>
        <p:nvSpPr>
          <p:cNvPr id="33" name="矩形 32">
            <a:extLst>
              <a:ext uri="{FF2B5EF4-FFF2-40B4-BE49-F238E27FC236}">
                <a16:creationId xmlns:a16="http://schemas.microsoft.com/office/drawing/2014/main" id="{A789F119-5C01-7B44-F89C-438CB05E6D93}"/>
              </a:ext>
            </a:extLst>
          </p:cNvPr>
          <p:cNvSpPr>
            <a:spLocks/>
          </p:cNvSpPr>
          <p:nvPr/>
        </p:nvSpPr>
        <p:spPr>
          <a:xfrm>
            <a:off x="1032788" y="806023"/>
            <a:ext cx="8143875" cy="3462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68580" tIns="34290" rIns="68580" bIns="34290" rtlCol="0" anchor="b" anchorCtr="0">
            <a:spAutoFit/>
          </a:bodyPr>
          <a:lstStyle/>
          <a:p>
            <a:pPr>
              <a:buSzPct val="25000"/>
            </a:pPr>
            <a:r>
              <a:rPr lang="zh-CN" altLang="en-US" sz="1800" b="1" spc="300" dirty="0">
                <a:solidFill>
                  <a:srgbClr val="7D58BD"/>
                </a:solidFill>
                <a:ea typeface="汉仪润圆-45简" panose="00020600040101010101" pitchFamily="18" charset="-122"/>
                <a:sym typeface="Arial" panose="020B0604020202020204" pitchFamily="34" charset="0"/>
              </a:rPr>
              <a:t>小球</a:t>
            </a:r>
            <a:r>
              <a:rPr lang="zh-CN" altLang="en-US" sz="1800" b="1" spc="300" dirty="0">
                <a:solidFill>
                  <a:srgbClr val="7D58BD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Arial" panose="020B0604020202020204" pitchFamily="34" charset="0"/>
              </a:rPr>
              <a:t>运动：</a:t>
            </a:r>
            <a:r>
              <a:rPr lang="en-US" altLang="zh-CN" sz="1800" b="1" spc="300" dirty="0">
                <a:solidFill>
                  <a:srgbClr val="7D58BD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Arial" panose="020B0604020202020204" pitchFamily="34" charset="0"/>
              </a:rPr>
              <a:t>Version Final</a:t>
            </a:r>
          </a:p>
        </p:txBody>
      </p:sp>
      <p:sp>
        <p:nvSpPr>
          <p:cNvPr id="35" name="任意多边形: 形状 34">
            <a:extLst>
              <a:ext uri="{FF2B5EF4-FFF2-40B4-BE49-F238E27FC236}">
                <a16:creationId xmlns:a16="http://schemas.microsoft.com/office/drawing/2014/main" id="{F9F9AE0C-32E5-8949-A2FF-CE455A81DDA9}"/>
              </a:ext>
            </a:extLst>
          </p:cNvPr>
          <p:cNvSpPr/>
          <p:nvPr/>
        </p:nvSpPr>
        <p:spPr>
          <a:xfrm>
            <a:off x="359098" y="759078"/>
            <a:ext cx="607694" cy="609685"/>
          </a:xfrm>
          <a:custGeom>
            <a:avLst/>
            <a:gdLst>
              <a:gd name="T0" fmla="*/ 3864 w 4487"/>
              <a:gd name="T1" fmla="*/ 644 h 4508"/>
              <a:gd name="T2" fmla="*/ 2431 w 4487"/>
              <a:gd name="T3" fmla="*/ 260 h 4508"/>
              <a:gd name="T4" fmla="*/ 2345 w 4487"/>
              <a:gd name="T5" fmla="*/ 144 h 4508"/>
              <a:gd name="T6" fmla="*/ 1997 w 4487"/>
              <a:gd name="T7" fmla="*/ 0 h 4508"/>
              <a:gd name="T8" fmla="*/ 1649 w 4487"/>
              <a:gd name="T9" fmla="*/ 144 h 4508"/>
              <a:gd name="T10" fmla="*/ 1553 w 4487"/>
              <a:gd name="T11" fmla="*/ 704 h 4508"/>
              <a:gd name="T12" fmla="*/ 1443 w 4487"/>
              <a:gd name="T13" fmla="*/ 806 h 4508"/>
              <a:gd name="T14" fmla="*/ 1049 w 4487"/>
              <a:gd name="T15" fmla="*/ 2920 h 4508"/>
              <a:gd name="T16" fmla="*/ 95 w 4487"/>
              <a:gd name="T17" fmla="*/ 3874 h 4508"/>
              <a:gd name="T18" fmla="*/ 0 w 4487"/>
              <a:gd name="T19" fmla="*/ 4104 h 4508"/>
              <a:gd name="T20" fmla="*/ 95 w 4487"/>
              <a:gd name="T21" fmla="*/ 4334 h 4508"/>
              <a:gd name="T22" fmla="*/ 174 w 4487"/>
              <a:gd name="T23" fmla="*/ 4413 h 4508"/>
              <a:gd name="T24" fmla="*/ 404 w 4487"/>
              <a:gd name="T25" fmla="*/ 4508 h 4508"/>
              <a:gd name="T26" fmla="*/ 634 w 4487"/>
              <a:gd name="T27" fmla="*/ 4413 h 4508"/>
              <a:gd name="T28" fmla="*/ 1588 w 4487"/>
              <a:gd name="T29" fmla="*/ 3459 h 4508"/>
              <a:gd name="T30" fmla="*/ 2345 w 4487"/>
              <a:gd name="T31" fmla="*/ 3651 h 4508"/>
              <a:gd name="T32" fmla="*/ 2630 w 4487"/>
              <a:gd name="T33" fmla="*/ 3627 h 4508"/>
              <a:gd name="T34" fmla="*/ 3702 w 4487"/>
              <a:gd name="T35" fmla="*/ 3065 h 4508"/>
              <a:gd name="T36" fmla="*/ 3864 w 4487"/>
              <a:gd name="T37" fmla="*/ 644 h 4508"/>
              <a:gd name="T38" fmla="*/ 1771 w 4487"/>
              <a:gd name="T39" fmla="*/ 267 h 4508"/>
              <a:gd name="T40" fmla="*/ 1997 w 4487"/>
              <a:gd name="T41" fmla="*/ 173 h 4508"/>
              <a:gd name="T42" fmla="*/ 2222 w 4487"/>
              <a:gd name="T43" fmla="*/ 267 h 4508"/>
              <a:gd name="T44" fmla="*/ 2222 w 4487"/>
              <a:gd name="T45" fmla="*/ 718 h 4508"/>
              <a:gd name="T46" fmla="*/ 1997 w 4487"/>
              <a:gd name="T47" fmla="*/ 811 h 4508"/>
              <a:gd name="T48" fmla="*/ 1771 w 4487"/>
              <a:gd name="T49" fmla="*/ 718 h 4508"/>
              <a:gd name="T50" fmla="*/ 1771 w 4487"/>
              <a:gd name="T51" fmla="*/ 267 h 4508"/>
              <a:gd name="T52" fmla="*/ 1054 w 4487"/>
              <a:gd name="T53" fmla="*/ 2425 h 4508"/>
              <a:gd name="T54" fmla="*/ 1299 w 4487"/>
              <a:gd name="T55" fmla="*/ 2671 h 4508"/>
              <a:gd name="T56" fmla="*/ 1177 w 4487"/>
              <a:gd name="T57" fmla="*/ 2792 h 4508"/>
              <a:gd name="T58" fmla="*/ 1054 w 4487"/>
              <a:gd name="T59" fmla="*/ 2425 h 4508"/>
              <a:gd name="T60" fmla="*/ 635 w 4487"/>
              <a:gd name="T61" fmla="*/ 4166 h 4508"/>
              <a:gd name="T62" fmla="*/ 342 w 4487"/>
              <a:gd name="T63" fmla="*/ 3873 h 4508"/>
              <a:gd name="T64" fmla="*/ 1421 w 4487"/>
              <a:gd name="T65" fmla="*/ 2793 h 4508"/>
              <a:gd name="T66" fmla="*/ 1715 w 4487"/>
              <a:gd name="T67" fmla="*/ 3087 h 4508"/>
              <a:gd name="T68" fmla="*/ 635 w 4487"/>
              <a:gd name="T69" fmla="*/ 4166 h 4508"/>
              <a:gd name="T70" fmla="*/ 297 w 4487"/>
              <a:gd name="T71" fmla="*/ 4290 h 4508"/>
              <a:gd name="T72" fmla="*/ 218 w 4487"/>
              <a:gd name="T73" fmla="*/ 4212 h 4508"/>
              <a:gd name="T74" fmla="*/ 174 w 4487"/>
              <a:gd name="T75" fmla="*/ 4104 h 4508"/>
              <a:gd name="T76" fmla="*/ 218 w 4487"/>
              <a:gd name="T77" fmla="*/ 3996 h 4508"/>
              <a:gd name="T78" fmla="*/ 219 w 4487"/>
              <a:gd name="T79" fmla="*/ 3995 h 4508"/>
              <a:gd name="T80" fmla="*/ 513 w 4487"/>
              <a:gd name="T81" fmla="*/ 4289 h 4508"/>
              <a:gd name="T82" fmla="*/ 512 w 4487"/>
              <a:gd name="T83" fmla="*/ 4290 h 4508"/>
              <a:gd name="T84" fmla="*/ 297 w 4487"/>
              <a:gd name="T85" fmla="*/ 4290 h 4508"/>
              <a:gd name="T86" fmla="*/ 1838 w 4487"/>
              <a:gd name="T87" fmla="*/ 3209 h 4508"/>
              <a:gd name="T88" fmla="*/ 2082 w 4487"/>
              <a:gd name="T89" fmla="*/ 3454 h 4508"/>
              <a:gd name="T90" fmla="*/ 1716 w 4487"/>
              <a:gd name="T91" fmla="*/ 3331 h 4508"/>
              <a:gd name="T92" fmla="*/ 1838 w 4487"/>
              <a:gd name="T93" fmla="*/ 3209 h 4508"/>
              <a:gd name="T94" fmla="*/ 3580 w 4487"/>
              <a:gd name="T95" fmla="*/ 2942 h 4508"/>
              <a:gd name="T96" fmla="*/ 2350 w 4487"/>
              <a:gd name="T97" fmla="*/ 3477 h 4508"/>
              <a:gd name="T98" fmla="*/ 1031 w 4487"/>
              <a:gd name="T99" fmla="*/ 2157 h 4508"/>
              <a:gd name="T100" fmla="*/ 1566 w 4487"/>
              <a:gd name="T101" fmla="*/ 928 h 4508"/>
              <a:gd name="T102" fmla="*/ 1654 w 4487"/>
              <a:gd name="T103" fmla="*/ 845 h 4508"/>
              <a:gd name="T104" fmla="*/ 1997 w 4487"/>
              <a:gd name="T105" fmla="*/ 984 h 4508"/>
              <a:gd name="T106" fmla="*/ 2345 w 4487"/>
              <a:gd name="T107" fmla="*/ 840 h 4508"/>
              <a:gd name="T108" fmla="*/ 2489 w 4487"/>
              <a:gd name="T109" fmla="*/ 492 h 4508"/>
              <a:gd name="T110" fmla="*/ 2484 w 4487"/>
              <a:gd name="T111" fmla="*/ 426 h 4508"/>
              <a:gd name="T112" fmla="*/ 3742 w 4487"/>
              <a:gd name="T113" fmla="*/ 767 h 4508"/>
              <a:gd name="T114" fmla="*/ 3580 w 4487"/>
              <a:gd name="T115" fmla="*/ 2942 h 45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4487" h="4508">
                <a:moveTo>
                  <a:pt x="3864" y="644"/>
                </a:moveTo>
                <a:cubicBezTo>
                  <a:pt x="3504" y="284"/>
                  <a:pt x="2973" y="143"/>
                  <a:pt x="2431" y="260"/>
                </a:cubicBezTo>
                <a:cubicBezTo>
                  <a:pt x="2408" y="218"/>
                  <a:pt x="2379" y="179"/>
                  <a:pt x="2345" y="144"/>
                </a:cubicBezTo>
                <a:cubicBezTo>
                  <a:pt x="2252" y="51"/>
                  <a:pt x="2128" y="0"/>
                  <a:pt x="1997" y="0"/>
                </a:cubicBezTo>
                <a:cubicBezTo>
                  <a:pt x="1865" y="0"/>
                  <a:pt x="1742" y="51"/>
                  <a:pt x="1649" y="144"/>
                </a:cubicBezTo>
                <a:cubicBezTo>
                  <a:pt x="1498" y="295"/>
                  <a:pt x="1466" y="521"/>
                  <a:pt x="1553" y="704"/>
                </a:cubicBezTo>
                <a:cubicBezTo>
                  <a:pt x="1515" y="737"/>
                  <a:pt x="1478" y="771"/>
                  <a:pt x="1443" y="806"/>
                </a:cubicBezTo>
                <a:cubicBezTo>
                  <a:pt x="848" y="1401"/>
                  <a:pt x="688" y="2279"/>
                  <a:pt x="1049" y="2920"/>
                </a:cubicBezTo>
                <a:lnTo>
                  <a:pt x="95" y="3874"/>
                </a:lnTo>
                <a:cubicBezTo>
                  <a:pt x="34" y="3935"/>
                  <a:pt x="0" y="4017"/>
                  <a:pt x="0" y="4104"/>
                </a:cubicBezTo>
                <a:cubicBezTo>
                  <a:pt x="0" y="4191"/>
                  <a:pt x="34" y="4273"/>
                  <a:pt x="95" y="4334"/>
                </a:cubicBezTo>
                <a:lnTo>
                  <a:pt x="174" y="4413"/>
                </a:lnTo>
                <a:cubicBezTo>
                  <a:pt x="237" y="4476"/>
                  <a:pt x="321" y="4508"/>
                  <a:pt x="404" y="4508"/>
                </a:cubicBezTo>
                <a:cubicBezTo>
                  <a:pt x="487" y="4508"/>
                  <a:pt x="571" y="4476"/>
                  <a:pt x="634" y="4413"/>
                </a:cubicBezTo>
                <a:lnTo>
                  <a:pt x="1588" y="3459"/>
                </a:lnTo>
                <a:cubicBezTo>
                  <a:pt x="1813" y="3585"/>
                  <a:pt x="2073" y="3651"/>
                  <a:pt x="2345" y="3651"/>
                </a:cubicBezTo>
                <a:cubicBezTo>
                  <a:pt x="2439" y="3651"/>
                  <a:pt x="2535" y="3643"/>
                  <a:pt x="2630" y="3627"/>
                </a:cubicBezTo>
                <a:cubicBezTo>
                  <a:pt x="3024" y="3562"/>
                  <a:pt x="3405" y="3362"/>
                  <a:pt x="3702" y="3065"/>
                </a:cubicBezTo>
                <a:cubicBezTo>
                  <a:pt x="4414" y="2353"/>
                  <a:pt x="4487" y="1267"/>
                  <a:pt x="3864" y="644"/>
                </a:cubicBezTo>
                <a:close/>
                <a:moveTo>
                  <a:pt x="1771" y="267"/>
                </a:moveTo>
                <a:cubicBezTo>
                  <a:pt x="1832" y="206"/>
                  <a:pt x="1912" y="173"/>
                  <a:pt x="1997" y="173"/>
                </a:cubicBezTo>
                <a:cubicBezTo>
                  <a:pt x="2082" y="173"/>
                  <a:pt x="2162" y="206"/>
                  <a:pt x="2222" y="267"/>
                </a:cubicBezTo>
                <a:cubicBezTo>
                  <a:pt x="2346" y="391"/>
                  <a:pt x="2346" y="593"/>
                  <a:pt x="2222" y="718"/>
                </a:cubicBezTo>
                <a:cubicBezTo>
                  <a:pt x="2162" y="778"/>
                  <a:pt x="2082" y="811"/>
                  <a:pt x="1997" y="811"/>
                </a:cubicBezTo>
                <a:cubicBezTo>
                  <a:pt x="1912" y="811"/>
                  <a:pt x="1832" y="778"/>
                  <a:pt x="1771" y="718"/>
                </a:cubicBezTo>
                <a:cubicBezTo>
                  <a:pt x="1647" y="593"/>
                  <a:pt x="1647" y="391"/>
                  <a:pt x="1771" y="267"/>
                </a:cubicBezTo>
                <a:close/>
                <a:moveTo>
                  <a:pt x="1054" y="2425"/>
                </a:moveTo>
                <a:lnTo>
                  <a:pt x="1299" y="2671"/>
                </a:lnTo>
                <a:lnTo>
                  <a:pt x="1177" y="2792"/>
                </a:lnTo>
                <a:cubicBezTo>
                  <a:pt x="1118" y="2677"/>
                  <a:pt x="1077" y="2553"/>
                  <a:pt x="1054" y="2425"/>
                </a:cubicBezTo>
                <a:close/>
                <a:moveTo>
                  <a:pt x="635" y="4166"/>
                </a:moveTo>
                <a:lnTo>
                  <a:pt x="342" y="3873"/>
                </a:lnTo>
                <a:lnTo>
                  <a:pt x="1421" y="2793"/>
                </a:lnTo>
                <a:lnTo>
                  <a:pt x="1715" y="3087"/>
                </a:lnTo>
                <a:lnTo>
                  <a:pt x="635" y="4166"/>
                </a:lnTo>
                <a:close/>
                <a:moveTo>
                  <a:pt x="297" y="4290"/>
                </a:moveTo>
                <a:lnTo>
                  <a:pt x="218" y="4212"/>
                </a:lnTo>
                <a:cubicBezTo>
                  <a:pt x="189" y="4183"/>
                  <a:pt x="174" y="4145"/>
                  <a:pt x="174" y="4104"/>
                </a:cubicBezTo>
                <a:cubicBezTo>
                  <a:pt x="174" y="4063"/>
                  <a:pt x="189" y="4025"/>
                  <a:pt x="218" y="3996"/>
                </a:cubicBezTo>
                <a:lnTo>
                  <a:pt x="219" y="3995"/>
                </a:lnTo>
                <a:lnTo>
                  <a:pt x="513" y="4289"/>
                </a:lnTo>
                <a:lnTo>
                  <a:pt x="512" y="4290"/>
                </a:lnTo>
                <a:cubicBezTo>
                  <a:pt x="452" y="4349"/>
                  <a:pt x="356" y="4349"/>
                  <a:pt x="297" y="4290"/>
                </a:cubicBezTo>
                <a:close/>
                <a:moveTo>
                  <a:pt x="1838" y="3209"/>
                </a:moveTo>
                <a:lnTo>
                  <a:pt x="2082" y="3454"/>
                </a:lnTo>
                <a:cubicBezTo>
                  <a:pt x="1954" y="3431"/>
                  <a:pt x="1831" y="3390"/>
                  <a:pt x="1716" y="3331"/>
                </a:cubicBezTo>
                <a:lnTo>
                  <a:pt x="1838" y="3209"/>
                </a:lnTo>
                <a:close/>
                <a:moveTo>
                  <a:pt x="3580" y="2942"/>
                </a:moveTo>
                <a:cubicBezTo>
                  <a:pt x="3233" y="3289"/>
                  <a:pt x="2781" y="3474"/>
                  <a:pt x="2350" y="3477"/>
                </a:cubicBezTo>
                <a:lnTo>
                  <a:pt x="1031" y="2157"/>
                </a:lnTo>
                <a:cubicBezTo>
                  <a:pt x="1033" y="1727"/>
                  <a:pt x="1218" y="1276"/>
                  <a:pt x="1566" y="928"/>
                </a:cubicBezTo>
                <a:cubicBezTo>
                  <a:pt x="1594" y="900"/>
                  <a:pt x="1624" y="872"/>
                  <a:pt x="1654" y="845"/>
                </a:cubicBezTo>
                <a:cubicBezTo>
                  <a:pt x="1747" y="935"/>
                  <a:pt x="1868" y="984"/>
                  <a:pt x="1997" y="984"/>
                </a:cubicBezTo>
                <a:cubicBezTo>
                  <a:pt x="2128" y="984"/>
                  <a:pt x="2252" y="933"/>
                  <a:pt x="2345" y="840"/>
                </a:cubicBezTo>
                <a:cubicBezTo>
                  <a:pt x="2438" y="747"/>
                  <a:pt x="2489" y="624"/>
                  <a:pt x="2489" y="492"/>
                </a:cubicBezTo>
                <a:cubicBezTo>
                  <a:pt x="2489" y="470"/>
                  <a:pt x="2487" y="447"/>
                  <a:pt x="2484" y="426"/>
                </a:cubicBezTo>
                <a:cubicBezTo>
                  <a:pt x="2963" y="328"/>
                  <a:pt x="3428" y="453"/>
                  <a:pt x="3742" y="767"/>
                </a:cubicBezTo>
                <a:cubicBezTo>
                  <a:pt x="4297" y="1322"/>
                  <a:pt x="4224" y="2298"/>
                  <a:pt x="3580" y="2942"/>
                </a:cubicBezTo>
                <a:close/>
              </a:path>
            </a:pathLst>
          </a:custGeom>
          <a:solidFill>
            <a:srgbClr val="7D58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174985AB-4EB2-3956-1802-32FC3841A0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509" y="1301525"/>
            <a:ext cx="7329599" cy="3476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207490"/>
      </p:ext>
    </p:extLst>
  </p:cSld>
  <p:clrMapOvr>
    <a:masterClrMapping/>
  </p:clrMapOvr>
  <p:transition spd="slow">
    <p:wip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5">
            <a:extLst>
              <a:ext uri="{FF2B5EF4-FFF2-40B4-BE49-F238E27FC236}">
                <a16:creationId xmlns:a16="http://schemas.microsoft.com/office/drawing/2014/main" id="{B9BC362C-7560-463F-B760-ECF1595F59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4511" y="183664"/>
            <a:ext cx="391004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fontAlgn="base">
              <a:spcBef>
                <a:spcPct val="0"/>
              </a:spcBef>
              <a:spcAft>
                <a:spcPct val="0"/>
              </a:spcAft>
              <a:defRPr sz="1800" b="1" spc="3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r>
              <a:rPr lang="zh-CN" altLang="en-US" dirty="0">
                <a:solidFill>
                  <a:srgbClr val="7D58BD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分而治之：顶层控制与反馈模块</a:t>
            </a: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4CA398C8-6695-4882-8F2F-AEAD08484114}"/>
              </a:ext>
            </a:extLst>
          </p:cNvPr>
          <p:cNvCxnSpPr/>
          <p:nvPr/>
        </p:nvCxnSpPr>
        <p:spPr>
          <a:xfrm>
            <a:off x="1032788" y="522218"/>
            <a:ext cx="310126" cy="0"/>
          </a:xfrm>
          <a:prstGeom prst="line">
            <a:avLst/>
          </a:prstGeom>
          <a:ln w="19050">
            <a:solidFill>
              <a:srgbClr val="7E68A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>
            <a:extLst>
              <a:ext uri="{FF2B5EF4-FFF2-40B4-BE49-F238E27FC236}">
                <a16:creationId xmlns:a16="http://schemas.microsoft.com/office/drawing/2014/main" id="{1336B5EC-BE17-4C2A-A9BD-54764C890703}"/>
              </a:ext>
            </a:extLst>
          </p:cNvPr>
          <p:cNvGrpSpPr/>
          <p:nvPr/>
        </p:nvGrpSpPr>
        <p:grpSpPr>
          <a:xfrm>
            <a:off x="337511" y="183664"/>
            <a:ext cx="528375" cy="484787"/>
            <a:chOff x="1417110" y="1933669"/>
            <a:chExt cx="1827515" cy="1676757"/>
          </a:xfrm>
        </p:grpSpPr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5B790F53-83D8-42B1-9885-9E67BEF222D0}"/>
                </a:ext>
              </a:extLst>
            </p:cNvPr>
            <p:cNvSpPr/>
            <p:nvPr/>
          </p:nvSpPr>
          <p:spPr>
            <a:xfrm>
              <a:off x="1491775" y="1933669"/>
              <a:ext cx="1676757" cy="1676757"/>
            </a:xfrm>
            <a:prstGeom prst="ellips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90D80DBA-F8EC-43A8-AFB4-6891217DF0CC}"/>
                </a:ext>
              </a:extLst>
            </p:cNvPr>
            <p:cNvSpPr/>
            <p:nvPr/>
          </p:nvSpPr>
          <p:spPr>
            <a:xfrm>
              <a:off x="1686851" y="2118291"/>
              <a:ext cx="1307513" cy="1307513"/>
            </a:xfrm>
            <a:prstGeom prst="ellipse">
              <a:avLst/>
            </a:prstGeom>
            <a:gradFill>
              <a:gsLst>
                <a:gs pos="100000">
                  <a:srgbClr val="9B99BC"/>
                </a:gs>
                <a:gs pos="0">
                  <a:srgbClr val="9A99B6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98470B22-FA7E-4C02-8921-2A180EE75EC1}"/>
                </a:ext>
              </a:extLst>
            </p:cNvPr>
            <p:cNvSpPr/>
            <p:nvPr/>
          </p:nvSpPr>
          <p:spPr>
            <a:xfrm>
              <a:off x="2772931" y="1944597"/>
              <a:ext cx="390517" cy="390517"/>
            </a:xfrm>
            <a:prstGeom prst="ellipse">
              <a:avLst/>
            </a:prstGeom>
            <a:gradFill>
              <a:gsLst>
                <a:gs pos="100000">
                  <a:srgbClr val="9A99B6"/>
                </a:gs>
                <a:gs pos="0">
                  <a:srgbClr val="9A99B6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687B44C9-67E6-465F-8BFE-CA6DFAB159EE}"/>
                </a:ext>
              </a:extLst>
            </p:cNvPr>
            <p:cNvSpPr/>
            <p:nvPr/>
          </p:nvSpPr>
          <p:spPr>
            <a:xfrm>
              <a:off x="1417110" y="2261397"/>
              <a:ext cx="286781" cy="286781"/>
            </a:xfrm>
            <a:prstGeom prst="ellipse">
              <a:avLst/>
            </a:prstGeom>
            <a:gradFill>
              <a:gsLst>
                <a:gs pos="100000">
                  <a:srgbClr val="9B99BC"/>
                </a:gs>
                <a:gs pos="0">
                  <a:srgbClr val="9A99B6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19BEF1DE-2CDB-45A7-B561-2C608B33FFD7}"/>
                </a:ext>
              </a:extLst>
            </p:cNvPr>
            <p:cNvSpPr/>
            <p:nvPr/>
          </p:nvSpPr>
          <p:spPr>
            <a:xfrm>
              <a:off x="1686851" y="3308201"/>
              <a:ext cx="220530" cy="220530"/>
            </a:xfrm>
            <a:prstGeom prst="ellipse">
              <a:avLst/>
            </a:prstGeom>
            <a:gradFill>
              <a:gsLst>
                <a:gs pos="100000">
                  <a:srgbClr val="9A99B6"/>
                </a:gs>
                <a:gs pos="0">
                  <a:srgbClr val="9A99B6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0CDEAB11-9F55-49C9-8A0B-2ED11CBC95EE}"/>
                </a:ext>
              </a:extLst>
            </p:cNvPr>
            <p:cNvSpPr/>
            <p:nvPr/>
          </p:nvSpPr>
          <p:spPr>
            <a:xfrm>
              <a:off x="3016329" y="2979248"/>
              <a:ext cx="228296" cy="228296"/>
            </a:xfrm>
            <a:prstGeom prst="ellipse">
              <a:avLst/>
            </a:prstGeom>
            <a:gradFill>
              <a:gsLst>
                <a:gs pos="100000">
                  <a:srgbClr val="9B99BC"/>
                </a:gs>
                <a:gs pos="0">
                  <a:srgbClr val="9A99B6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</p:grpSp>
      <p:sp>
        <p:nvSpPr>
          <p:cNvPr id="12" name="文本框 5">
            <a:extLst>
              <a:ext uri="{FF2B5EF4-FFF2-40B4-BE49-F238E27FC236}">
                <a16:creationId xmlns:a16="http://schemas.microsoft.com/office/drawing/2014/main" id="{7A7197BF-2A03-4E56-A80A-23B0E12D9A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0024" y="278417"/>
            <a:ext cx="36420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4" name="图形 33">
            <a:extLst>
              <a:ext uri="{FF2B5EF4-FFF2-40B4-BE49-F238E27FC236}">
                <a16:creationId xmlns:a16="http://schemas.microsoft.com/office/drawing/2014/main" id="{12ACBE0C-49E2-4347-9A41-54FA01EE0B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67396" y="229955"/>
            <a:ext cx="1538937" cy="426815"/>
          </a:xfrm>
          <a:prstGeom prst="rect">
            <a:avLst/>
          </a:prstGeom>
        </p:spPr>
      </p:pic>
      <p:sp>
        <p:nvSpPr>
          <p:cNvPr id="33" name="矩形 32">
            <a:extLst>
              <a:ext uri="{FF2B5EF4-FFF2-40B4-BE49-F238E27FC236}">
                <a16:creationId xmlns:a16="http://schemas.microsoft.com/office/drawing/2014/main" id="{A789F119-5C01-7B44-F89C-438CB05E6D93}"/>
              </a:ext>
            </a:extLst>
          </p:cNvPr>
          <p:cNvSpPr>
            <a:spLocks/>
          </p:cNvSpPr>
          <p:nvPr/>
        </p:nvSpPr>
        <p:spPr>
          <a:xfrm>
            <a:off x="1032788" y="652135"/>
            <a:ext cx="8143875" cy="5001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68580" tIns="34290" rIns="68580" bIns="34290" rtlCol="0" anchor="b" anchorCtr="0">
            <a:spAutoFit/>
          </a:bodyPr>
          <a:lstStyle/>
          <a:p>
            <a:pPr>
              <a:buSzPct val="25000"/>
            </a:pPr>
            <a:r>
              <a:rPr lang="zh-CN" altLang="en-US" sz="1800" b="1" spc="300" dirty="0">
                <a:solidFill>
                  <a:srgbClr val="7D58BD"/>
                </a:solidFill>
                <a:ea typeface="汉仪润圆-45简" panose="00020600040101010101" pitchFamily="18" charset="-122"/>
                <a:sym typeface="Arial" panose="020B0604020202020204" pitchFamily="34" charset="0"/>
              </a:rPr>
              <a:t>小球</a:t>
            </a:r>
            <a:r>
              <a:rPr lang="zh-CN" altLang="en-US" sz="1800" b="1" spc="300" dirty="0">
                <a:solidFill>
                  <a:srgbClr val="7D58BD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Arial" panose="020B0604020202020204" pitchFamily="34" charset="0"/>
              </a:rPr>
              <a:t>运动：这些</a:t>
            </a:r>
            <a:r>
              <a:rPr lang="zh-CN" altLang="en-US" sz="2800" b="1" spc="300" dirty="0">
                <a:solidFill>
                  <a:srgbClr val="7D58BD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Arial" panose="020B0604020202020204" pitchFamily="34" charset="0"/>
              </a:rPr>
              <a:t>“坑”</a:t>
            </a:r>
            <a:r>
              <a:rPr lang="zh-CN" altLang="en-US" sz="1800" b="1" spc="300" dirty="0">
                <a:solidFill>
                  <a:srgbClr val="7D58BD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Arial" panose="020B0604020202020204" pitchFamily="34" charset="0"/>
              </a:rPr>
              <a:t>弄死我辣</a:t>
            </a:r>
            <a:endParaRPr lang="en-US" altLang="zh-CN" sz="1800" b="1" spc="300" dirty="0">
              <a:solidFill>
                <a:srgbClr val="7D58BD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35" name="任意多边形: 形状 34">
            <a:extLst>
              <a:ext uri="{FF2B5EF4-FFF2-40B4-BE49-F238E27FC236}">
                <a16:creationId xmlns:a16="http://schemas.microsoft.com/office/drawing/2014/main" id="{F9F9AE0C-32E5-8949-A2FF-CE455A81DDA9}"/>
              </a:ext>
            </a:extLst>
          </p:cNvPr>
          <p:cNvSpPr/>
          <p:nvPr/>
        </p:nvSpPr>
        <p:spPr>
          <a:xfrm>
            <a:off x="359098" y="759078"/>
            <a:ext cx="607694" cy="609685"/>
          </a:xfrm>
          <a:custGeom>
            <a:avLst/>
            <a:gdLst>
              <a:gd name="T0" fmla="*/ 3864 w 4487"/>
              <a:gd name="T1" fmla="*/ 644 h 4508"/>
              <a:gd name="T2" fmla="*/ 2431 w 4487"/>
              <a:gd name="T3" fmla="*/ 260 h 4508"/>
              <a:gd name="T4" fmla="*/ 2345 w 4487"/>
              <a:gd name="T5" fmla="*/ 144 h 4508"/>
              <a:gd name="T6" fmla="*/ 1997 w 4487"/>
              <a:gd name="T7" fmla="*/ 0 h 4508"/>
              <a:gd name="T8" fmla="*/ 1649 w 4487"/>
              <a:gd name="T9" fmla="*/ 144 h 4508"/>
              <a:gd name="T10" fmla="*/ 1553 w 4487"/>
              <a:gd name="T11" fmla="*/ 704 h 4508"/>
              <a:gd name="T12" fmla="*/ 1443 w 4487"/>
              <a:gd name="T13" fmla="*/ 806 h 4508"/>
              <a:gd name="T14" fmla="*/ 1049 w 4487"/>
              <a:gd name="T15" fmla="*/ 2920 h 4508"/>
              <a:gd name="T16" fmla="*/ 95 w 4487"/>
              <a:gd name="T17" fmla="*/ 3874 h 4508"/>
              <a:gd name="T18" fmla="*/ 0 w 4487"/>
              <a:gd name="T19" fmla="*/ 4104 h 4508"/>
              <a:gd name="T20" fmla="*/ 95 w 4487"/>
              <a:gd name="T21" fmla="*/ 4334 h 4508"/>
              <a:gd name="T22" fmla="*/ 174 w 4487"/>
              <a:gd name="T23" fmla="*/ 4413 h 4508"/>
              <a:gd name="T24" fmla="*/ 404 w 4487"/>
              <a:gd name="T25" fmla="*/ 4508 h 4508"/>
              <a:gd name="T26" fmla="*/ 634 w 4487"/>
              <a:gd name="T27" fmla="*/ 4413 h 4508"/>
              <a:gd name="T28" fmla="*/ 1588 w 4487"/>
              <a:gd name="T29" fmla="*/ 3459 h 4508"/>
              <a:gd name="T30" fmla="*/ 2345 w 4487"/>
              <a:gd name="T31" fmla="*/ 3651 h 4508"/>
              <a:gd name="T32" fmla="*/ 2630 w 4487"/>
              <a:gd name="T33" fmla="*/ 3627 h 4508"/>
              <a:gd name="T34" fmla="*/ 3702 w 4487"/>
              <a:gd name="T35" fmla="*/ 3065 h 4508"/>
              <a:gd name="T36" fmla="*/ 3864 w 4487"/>
              <a:gd name="T37" fmla="*/ 644 h 4508"/>
              <a:gd name="T38" fmla="*/ 1771 w 4487"/>
              <a:gd name="T39" fmla="*/ 267 h 4508"/>
              <a:gd name="T40" fmla="*/ 1997 w 4487"/>
              <a:gd name="T41" fmla="*/ 173 h 4508"/>
              <a:gd name="T42" fmla="*/ 2222 w 4487"/>
              <a:gd name="T43" fmla="*/ 267 h 4508"/>
              <a:gd name="T44" fmla="*/ 2222 w 4487"/>
              <a:gd name="T45" fmla="*/ 718 h 4508"/>
              <a:gd name="T46" fmla="*/ 1997 w 4487"/>
              <a:gd name="T47" fmla="*/ 811 h 4508"/>
              <a:gd name="T48" fmla="*/ 1771 w 4487"/>
              <a:gd name="T49" fmla="*/ 718 h 4508"/>
              <a:gd name="T50" fmla="*/ 1771 w 4487"/>
              <a:gd name="T51" fmla="*/ 267 h 4508"/>
              <a:gd name="T52" fmla="*/ 1054 w 4487"/>
              <a:gd name="T53" fmla="*/ 2425 h 4508"/>
              <a:gd name="T54" fmla="*/ 1299 w 4487"/>
              <a:gd name="T55" fmla="*/ 2671 h 4508"/>
              <a:gd name="T56" fmla="*/ 1177 w 4487"/>
              <a:gd name="T57" fmla="*/ 2792 h 4508"/>
              <a:gd name="T58" fmla="*/ 1054 w 4487"/>
              <a:gd name="T59" fmla="*/ 2425 h 4508"/>
              <a:gd name="T60" fmla="*/ 635 w 4487"/>
              <a:gd name="T61" fmla="*/ 4166 h 4508"/>
              <a:gd name="T62" fmla="*/ 342 w 4487"/>
              <a:gd name="T63" fmla="*/ 3873 h 4508"/>
              <a:gd name="T64" fmla="*/ 1421 w 4487"/>
              <a:gd name="T65" fmla="*/ 2793 h 4508"/>
              <a:gd name="T66" fmla="*/ 1715 w 4487"/>
              <a:gd name="T67" fmla="*/ 3087 h 4508"/>
              <a:gd name="T68" fmla="*/ 635 w 4487"/>
              <a:gd name="T69" fmla="*/ 4166 h 4508"/>
              <a:gd name="T70" fmla="*/ 297 w 4487"/>
              <a:gd name="T71" fmla="*/ 4290 h 4508"/>
              <a:gd name="T72" fmla="*/ 218 w 4487"/>
              <a:gd name="T73" fmla="*/ 4212 h 4508"/>
              <a:gd name="T74" fmla="*/ 174 w 4487"/>
              <a:gd name="T75" fmla="*/ 4104 h 4508"/>
              <a:gd name="T76" fmla="*/ 218 w 4487"/>
              <a:gd name="T77" fmla="*/ 3996 h 4508"/>
              <a:gd name="T78" fmla="*/ 219 w 4487"/>
              <a:gd name="T79" fmla="*/ 3995 h 4508"/>
              <a:gd name="T80" fmla="*/ 513 w 4487"/>
              <a:gd name="T81" fmla="*/ 4289 h 4508"/>
              <a:gd name="T82" fmla="*/ 512 w 4487"/>
              <a:gd name="T83" fmla="*/ 4290 h 4508"/>
              <a:gd name="T84" fmla="*/ 297 w 4487"/>
              <a:gd name="T85" fmla="*/ 4290 h 4508"/>
              <a:gd name="T86" fmla="*/ 1838 w 4487"/>
              <a:gd name="T87" fmla="*/ 3209 h 4508"/>
              <a:gd name="T88" fmla="*/ 2082 w 4487"/>
              <a:gd name="T89" fmla="*/ 3454 h 4508"/>
              <a:gd name="T90" fmla="*/ 1716 w 4487"/>
              <a:gd name="T91" fmla="*/ 3331 h 4508"/>
              <a:gd name="T92" fmla="*/ 1838 w 4487"/>
              <a:gd name="T93" fmla="*/ 3209 h 4508"/>
              <a:gd name="T94" fmla="*/ 3580 w 4487"/>
              <a:gd name="T95" fmla="*/ 2942 h 4508"/>
              <a:gd name="T96" fmla="*/ 2350 w 4487"/>
              <a:gd name="T97" fmla="*/ 3477 h 4508"/>
              <a:gd name="T98" fmla="*/ 1031 w 4487"/>
              <a:gd name="T99" fmla="*/ 2157 h 4508"/>
              <a:gd name="T100" fmla="*/ 1566 w 4487"/>
              <a:gd name="T101" fmla="*/ 928 h 4508"/>
              <a:gd name="T102" fmla="*/ 1654 w 4487"/>
              <a:gd name="T103" fmla="*/ 845 h 4508"/>
              <a:gd name="T104" fmla="*/ 1997 w 4487"/>
              <a:gd name="T105" fmla="*/ 984 h 4508"/>
              <a:gd name="T106" fmla="*/ 2345 w 4487"/>
              <a:gd name="T107" fmla="*/ 840 h 4508"/>
              <a:gd name="T108" fmla="*/ 2489 w 4487"/>
              <a:gd name="T109" fmla="*/ 492 h 4508"/>
              <a:gd name="T110" fmla="*/ 2484 w 4487"/>
              <a:gd name="T111" fmla="*/ 426 h 4508"/>
              <a:gd name="T112" fmla="*/ 3742 w 4487"/>
              <a:gd name="T113" fmla="*/ 767 h 4508"/>
              <a:gd name="T114" fmla="*/ 3580 w 4487"/>
              <a:gd name="T115" fmla="*/ 2942 h 45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4487" h="4508">
                <a:moveTo>
                  <a:pt x="3864" y="644"/>
                </a:moveTo>
                <a:cubicBezTo>
                  <a:pt x="3504" y="284"/>
                  <a:pt x="2973" y="143"/>
                  <a:pt x="2431" y="260"/>
                </a:cubicBezTo>
                <a:cubicBezTo>
                  <a:pt x="2408" y="218"/>
                  <a:pt x="2379" y="179"/>
                  <a:pt x="2345" y="144"/>
                </a:cubicBezTo>
                <a:cubicBezTo>
                  <a:pt x="2252" y="51"/>
                  <a:pt x="2128" y="0"/>
                  <a:pt x="1997" y="0"/>
                </a:cubicBezTo>
                <a:cubicBezTo>
                  <a:pt x="1865" y="0"/>
                  <a:pt x="1742" y="51"/>
                  <a:pt x="1649" y="144"/>
                </a:cubicBezTo>
                <a:cubicBezTo>
                  <a:pt x="1498" y="295"/>
                  <a:pt x="1466" y="521"/>
                  <a:pt x="1553" y="704"/>
                </a:cubicBezTo>
                <a:cubicBezTo>
                  <a:pt x="1515" y="737"/>
                  <a:pt x="1478" y="771"/>
                  <a:pt x="1443" y="806"/>
                </a:cubicBezTo>
                <a:cubicBezTo>
                  <a:pt x="848" y="1401"/>
                  <a:pt x="688" y="2279"/>
                  <a:pt x="1049" y="2920"/>
                </a:cubicBezTo>
                <a:lnTo>
                  <a:pt x="95" y="3874"/>
                </a:lnTo>
                <a:cubicBezTo>
                  <a:pt x="34" y="3935"/>
                  <a:pt x="0" y="4017"/>
                  <a:pt x="0" y="4104"/>
                </a:cubicBezTo>
                <a:cubicBezTo>
                  <a:pt x="0" y="4191"/>
                  <a:pt x="34" y="4273"/>
                  <a:pt x="95" y="4334"/>
                </a:cubicBezTo>
                <a:lnTo>
                  <a:pt x="174" y="4413"/>
                </a:lnTo>
                <a:cubicBezTo>
                  <a:pt x="237" y="4476"/>
                  <a:pt x="321" y="4508"/>
                  <a:pt x="404" y="4508"/>
                </a:cubicBezTo>
                <a:cubicBezTo>
                  <a:pt x="487" y="4508"/>
                  <a:pt x="571" y="4476"/>
                  <a:pt x="634" y="4413"/>
                </a:cubicBezTo>
                <a:lnTo>
                  <a:pt x="1588" y="3459"/>
                </a:lnTo>
                <a:cubicBezTo>
                  <a:pt x="1813" y="3585"/>
                  <a:pt x="2073" y="3651"/>
                  <a:pt x="2345" y="3651"/>
                </a:cubicBezTo>
                <a:cubicBezTo>
                  <a:pt x="2439" y="3651"/>
                  <a:pt x="2535" y="3643"/>
                  <a:pt x="2630" y="3627"/>
                </a:cubicBezTo>
                <a:cubicBezTo>
                  <a:pt x="3024" y="3562"/>
                  <a:pt x="3405" y="3362"/>
                  <a:pt x="3702" y="3065"/>
                </a:cubicBezTo>
                <a:cubicBezTo>
                  <a:pt x="4414" y="2353"/>
                  <a:pt x="4487" y="1267"/>
                  <a:pt x="3864" y="644"/>
                </a:cubicBezTo>
                <a:close/>
                <a:moveTo>
                  <a:pt x="1771" y="267"/>
                </a:moveTo>
                <a:cubicBezTo>
                  <a:pt x="1832" y="206"/>
                  <a:pt x="1912" y="173"/>
                  <a:pt x="1997" y="173"/>
                </a:cubicBezTo>
                <a:cubicBezTo>
                  <a:pt x="2082" y="173"/>
                  <a:pt x="2162" y="206"/>
                  <a:pt x="2222" y="267"/>
                </a:cubicBezTo>
                <a:cubicBezTo>
                  <a:pt x="2346" y="391"/>
                  <a:pt x="2346" y="593"/>
                  <a:pt x="2222" y="718"/>
                </a:cubicBezTo>
                <a:cubicBezTo>
                  <a:pt x="2162" y="778"/>
                  <a:pt x="2082" y="811"/>
                  <a:pt x="1997" y="811"/>
                </a:cubicBezTo>
                <a:cubicBezTo>
                  <a:pt x="1912" y="811"/>
                  <a:pt x="1832" y="778"/>
                  <a:pt x="1771" y="718"/>
                </a:cubicBezTo>
                <a:cubicBezTo>
                  <a:pt x="1647" y="593"/>
                  <a:pt x="1647" y="391"/>
                  <a:pt x="1771" y="267"/>
                </a:cubicBezTo>
                <a:close/>
                <a:moveTo>
                  <a:pt x="1054" y="2425"/>
                </a:moveTo>
                <a:lnTo>
                  <a:pt x="1299" y="2671"/>
                </a:lnTo>
                <a:lnTo>
                  <a:pt x="1177" y="2792"/>
                </a:lnTo>
                <a:cubicBezTo>
                  <a:pt x="1118" y="2677"/>
                  <a:pt x="1077" y="2553"/>
                  <a:pt x="1054" y="2425"/>
                </a:cubicBezTo>
                <a:close/>
                <a:moveTo>
                  <a:pt x="635" y="4166"/>
                </a:moveTo>
                <a:lnTo>
                  <a:pt x="342" y="3873"/>
                </a:lnTo>
                <a:lnTo>
                  <a:pt x="1421" y="2793"/>
                </a:lnTo>
                <a:lnTo>
                  <a:pt x="1715" y="3087"/>
                </a:lnTo>
                <a:lnTo>
                  <a:pt x="635" y="4166"/>
                </a:lnTo>
                <a:close/>
                <a:moveTo>
                  <a:pt x="297" y="4290"/>
                </a:moveTo>
                <a:lnTo>
                  <a:pt x="218" y="4212"/>
                </a:lnTo>
                <a:cubicBezTo>
                  <a:pt x="189" y="4183"/>
                  <a:pt x="174" y="4145"/>
                  <a:pt x="174" y="4104"/>
                </a:cubicBezTo>
                <a:cubicBezTo>
                  <a:pt x="174" y="4063"/>
                  <a:pt x="189" y="4025"/>
                  <a:pt x="218" y="3996"/>
                </a:cubicBezTo>
                <a:lnTo>
                  <a:pt x="219" y="3995"/>
                </a:lnTo>
                <a:lnTo>
                  <a:pt x="513" y="4289"/>
                </a:lnTo>
                <a:lnTo>
                  <a:pt x="512" y="4290"/>
                </a:lnTo>
                <a:cubicBezTo>
                  <a:pt x="452" y="4349"/>
                  <a:pt x="356" y="4349"/>
                  <a:pt x="297" y="4290"/>
                </a:cubicBezTo>
                <a:close/>
                <a:moveTo>
                  <a:pt x="1838" y="3209"/>
                </a:moveTo>
                <a:lnTo>
                  <a:pt x="2082" y="3454"/>
                </a:lnTo>
                <a:cubicBezTo>
                  <a:pt x="1954" y="3431"/>
                  <a:pt x="1831" y="3390"/>
                  <a:pt x="1716" y="3331"/>
                </a:cubicBezTo>
                <a:lnTo>
                  <a:pt x="1838" y="3209"/>
                </a:lnTo>
                <a:close/>
                <a:moveTo>
                  <a:pt x="3580" y="2942"/>
                </a:moveTo>
                <a:cubicBezTo>
                  <a:pt x="3233" y="3289"/>
                  <a:pt x="2781" y="3474"/>
                  <a:pt x="2350" y="3477"/>
                </a:cubicBezTo>
                <a:lnTo>
                  <a:pt x="1031" y="2157"/>
                </a:lnTo>
                <a:cubicBezTo>
                  <a:pt x="1033" y="1727"/>
                  <a:pt x="1218" y="1276"/>
                  <a:pt x="1566" y="928"/>
                </a:cubicBezTo>
                <a:cubicBezTo>
                  <a:pt x="1594" y="900"/>
                  <a:pt x="1624" y="872"/>
                  <a:pt x="1654" y="845"/>
                </a:cubicBezTo>
                <a:cubicBezTo>
                  <a:pt x="1747" y="935"/>
                  <a:pt x="1868" y="984"/>
                  <a:pt x="1997" y="984"/>
                </a:cubicBezTo>
                <a:cubicBezTo>
                  <a:pt x="2128" y="984"/>
                  <a:pt x="2252" y="933"/>
                  <a:pt x="2345" y="840"/>
                </a:cubicBezTo>
                <a:cubicBezTo>
                  <a:pt x="2438" y="747"/>
                  <a:pt x="2489" y="624"/>
                  <a:pt x="2489" y="492"/>
                </a:cubicBezTo>
                <a:cubicBezTo>
                  <a:pt x="2489" y="470"/>
                  <a:pt x="2487" y="447"/>
                  <a:pt x="2484" y="426"/>
                </a:cubicBezTo>
                <a:cubicBezTo>
                  <a:pt x="2963" y="328"/>
                  <a:pt x="3428" y="453"/>
                  <a:pt x="3742" y="767"/>
                </a:cubicBezTo>
                <a:cubicBezTo>
                  <a:pt x="4297" y="1322"/>
                  <a:pt x="4224" y="2298"/>
                  <a:pt x="3580" y="2942"/>
                </a:cubicBezTo>
                <a:close/>
              </a:path>
            </a:pathLst>
          </a:custGeom>
          <a:solidFill>
            <a:srgbClr val="7D58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B70A1519-48EA-ACB4-B9CD-30BEFA0B23E6}"/>
              </a:ext>
            </a:extLst>
          </p:cNvPr>
          <p:cNvGrpSpPr/>
          <p:nvPr/>
        </p:nvGrpSpPr>
        <p:grpSpPr>
          <a:xfrm>
            <a:off x="-1100564" y="1405299"/>
            <a:ext cx="3030538" cy="3030538"/>
            <a:chOff x="3055937" y="1340275"/>
            <a:chExt cx="3030538" cy="3030538"/>
          </a:xfrm>
          <a:blipFill>
            <a:blip r:embed="rId4"/>
            <a:stretch>
              <a:fillRect/>
            </a:stretch>
          </a:blipFill>
        </p:grpSpPr>
        <p:sp>
          <p:nvSpPr>
            <p:cNvPr id="22" name="Freeform 5">
              <a:extLst>
                <a:ext uri="{FF2B5EF4-FFF2-40B4-BE49-F238E27FC236}">
                  <a16:creationId xmlns:a16="http://schemas.microsoft.com/office/drawing/2014/main" id="{50D8DFBC-F3B1-56A9-0983-D13DF419A7B8}"/>
                </a:ext>
              </a:extLst>
            </p:cNvPr>
            <p:cNvSpPr/>
            <p:nvPr/>
          </p:nvSpPr>
          <p:spPr bwMode="auto">
            <a:xfrm>
              <a:off x="4572000" y="2854750"/>
              <a:ext cx="1514475" cy="1516063"/>
            </a:xfrm>
            <a:custGeom>
              <a:avLst/>
              <a:gdLst>
                <a:gd name="T0" fmla="*/ 144 w 1073"/>
                <a:gd name="T1" fmla="*/ 528 h 1073"/>
                <a:gd name="T2" fmla="*/ 49 w 1073"/>
                <a:gd name="T3" fmla="*/ 499 h 1073"/>
                <a:gd name="T4" fmla="*/ 0 w 1073"/>
                <a:gd name="T5" fmla="*/ 530 h 1073"/>
                <a:gd name="T6" fmla="*/ 0 w 1073"/>
                <a:gd name="T7" fmla="*/ 832 h 1073"/>
                <a:gd name="T8" fmla="*/ 299 w 1073"/>
                <a:gd name="T9" fmla="*/ 832 h 1073"/>
                <a:gd name="T10" fmla="*/ 330 w 1073"/>
                <a:gd name="T11" fmla="*/ 881 h 1073"/>
                <a:gd name="T12" fmla="*/ 303 w 1073"/>
                <a:gd name="T13" fmla="*/ 975 h 1073"/>
                <a:gd name="T14" fmla="*/ 415 w 1073"/>
                <a:gd name="T15" fmla="*/ 1073 h 1073"/>
                <a:gd name="T16" fmla="*/ 527 w 1073"/>
                <a:gd name="T17" fmla="*/ 975 h 1073"/>
                <a:gd name="T18" fmla="*/ 499 w 1073"/>
                <a:gd name="T19" fmla="*/ 881 h 1073"/>
                <a:gd name="T20" fmla="*/ 529 w 1073"/>
                <a:gd name="T21" fmla="*/ 832 h 1073"/>
                <a:gd name="T22" fmla="*/ 831 w 1073"/>
                <a:gd name="T23" fmla="*/ 832 h 1073"/>
                <a:gd name="T24" fmla="*/ 831 w 1073"/>
                <a:gd name="T25" fmla="*/ 832 h 1073"/>
                <a:gd name="T26" fmla="*/ 831 w 1073"/>
                <a:gd name="T27" fmla="*/ 832 h 1073"/>
                <a:gd name="T28" fmla="*/ 831 w 1073"/>
                <a:gd name="T29" fmla="*/ 530 h 1073"/>
                <a:gd name="T30" fmla="*/ 880 w 1073"/>
                <a:gd name="T31" fmla="*/ 499 h 1073"/>
                <a:gd name="T32" fmla="*/ 975 w 1073"/>
                <a:gd name="T33" fmla="*/ 528 h 1073"/>
                <a:gd name="T34" fmla="*/ 1073 w 1073"/>
                <a:gd name="T35" fmla="*/ 416 h 1073"/>
                <a:gd name="T36" fmla="*/ 975 w 1073"/>
                <a:gd name="T37" fmla="*/ 303 h 1073"/>
                <a:gd name="T38" fmla="*/ 880 w 1073"/>
                <a:gd name="T39" fmla="*/ 330 h 1073"/>
                <a:gd name="T40" fmla="*/ 831 w 1073"/>
                <a:gd name="T41" fmla="*/ 300 h 1073"/>
                <a:gd name="T42" fmla="*/ 831 w 1073"/>
                <a:gd name="T43" fmla="*/ 0 h 1073"/>
                <a:gd name="T44" fmla="*/ 831 w 1073"/>
                <a:gd name="T45" fmla="*/ 58 h 1073"/>
                <a:gd name="T46" fmla="*/ 831 w 1073"/>
                <a:gd name="T47" fmla="*/ 0 h 1073"/>
                <a:gd name="T48" fmla="*/ 529 w 1073"/>
                <a:gd name="T49" fmla="*/ 0 h 1073"/>
                <a:gd name="T50" fmla="*/ 499 w 1073"/>
                <a:gd name="T51" fmla="*/ 49 h 1073"/>
                <a:gd name="T52" fmla="*/ 527 w 1073"/>
                <a:gd name="T53" fmla="*/ 144 h 1073"/>
                <a:gd name="T54" fmla="*/ 415 w 1073"/>
                <a:gd name="T55" fmla="*/ 242 h 1073"/>
                <a:gd name="T56" fmla="*/ 303 w 1073"/>
                <a:gd name="T57" fmla="*/ 144 h 1073"/>
                <a:gd name="T58" fmla="*/ 330 w 1073"/>
                <a:gd name="T59" fmla="*/ 49 h 1073"/>
                <a:gd name="T60" fmla="*/ 299 w 1073"/>
                <a:gd name="T61" fmla="*/ 0 h 1073"/>
                <a:gd name="T62" fmla="*/ 0 w 1073"/>
                <a:gd name="T63" fmla="*/ 0 h 1073"/>
                <a:gd name="T64" fmla="*/ 0 w 1073"/>
                <a:gd name="T65" fmla="*/ 300 h 1073"/>
                <a:gd name="T66" fmla="*/ 49 w 1073"/>
                <a:gd name="T67" fmla="*/ 330 h 1073"/>
                <a:gd name="T68" fmla="*/ 144 w 1073"/>
                <a:gd name="T69" fmla="*/ 303 h 1073"/>
                <a:gd name="T70" fmla="*/ 241 w 1073"/>
                <a:gd name="T71" fmla="*/ 416 h 1073"/>
                <a:gd name="T72" fmla="*/ 144 w 1073"/>
                <a:gd name="T73" fmla="*/ 528 h 10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73" h="1073">
                  <a:moveTo>
                    <a:pt x="144" y="528"/>
                  </a:moveTo>
                  <a:cubicBezTo>
                    <a:pt x="118" y="528"/>
                    <a:pt x="82" y="516"/>
                    <a:pt x="49" y="499"/>
                  </a:cubicBezTo>
                  <a:cubicBezTo>
                    <a:pt x="26" y="488"/>
                    <a:pt x="0" y="505"/>
                    <a:pt x="0" y="530"/>
                  </a:cubicBezTo>
                  <a:cubicBezTo>
                    <a:pt x="0" y="832"/>
                    <a:pt x="0" y="832"/>
                    <a:pt x="0" y="832"/>
                  </a:cubicBezTo>
                  <a:cubicBezTo>
                    <a:pt x="299" y="832"/>
                    <a:pt x="299" y="832"/>
                    <a:pt x="299" y="832"/>
                  </a:cubicBezTo>
                  <a:cubicBezTo>
                    <a:pt x="325" y="832"/>
                    <a:pt x="341" y="858"/>
                    <a:pt x="330" y="881"/>
                  </a:cubicBezTo>
                  <a:cubicBezTo>
                    <a:pt x="314" y="914"/>
                    <a:pt x="303" y="949"/>
                    <a:pt x="303" y="975"/>
                  </a:cubicBezTo>
                  <a:cubicBezTo>
                    <a:pt x="303" y="1039"/>
                    <a:pt x="353" y="1073"/>
                    <a:pt x="415" y="1073"/>
                  </a:cubicBezTo>
                  <a:cubicBezTo>
                    <a:pt x="477" y="1073"/>
                    <a:pt x="527" y="1039"/>
                    <a:pt x="527" y="975"/>
                  </a:cubicBezTo>
                  <a:cubicBezTo>
                    <a:pt x="527" y="949"/>
                    <a:pt x="515" y="914"/>
                    <a:pt x="499" y="881"/>
                  </a:cubicBezTo>
                  <a:cubicBezTo>
                    <a:pt x="487" y="858"/>
                    <a:pt x="504" y="832"/>
                    <a:pt x="529" y="832"/>
                  </a:cubicBezTo>
                  <a:cubicBezTo>
                    <a:pt x="831" y="832"/>
                    <a:pt x="831" y="832"/>
                    <a:pt x="831" y="832"/>
                  </a:cubicBezTo>
                  <a:cubicBezTo>
                    <a:pt x="831" y="832"/>
                    <a:pt x="831" y="832"/>
                    <a:pt x="831" y="832"/>
                  </a:cubicBezTo>
                  <a:cubicBezTo>
                    <a:pt x="831" y="832"/>
                    <a:pt x="831" y="832"/>
                    <a:pt x="831" y="832"/>
                  </a:cubicBezTo>
                  <a:cubicBezTo>
                    <a:pt x="831" y="530"/>
                    <a:pt x="831" y="530"/>
                    <a:pt x="831" y="530"/>
                  </a:cubicBezTo>
                  <a:cubicBezTo>
                    <a:pt x="831" y="505"/>
                    <a:pt x="858" y="488"/>
                    <a:pt x="880" y="499"/>
                  </a:cubicBezTo>
                  <a:cubicBezTo>
                    <a:pt x="913" y="516"/>
                    <a:pt x="949" y="528"/>
                    <a:pt x="975" y="528"/>
                  </a:cubicBezTo>
                  <a:cubicBezTo>
                    <a:pt x="1038" y="528"/>
                    <a:pt x="1073" y="477"/>
                    <a:pt x="1073" y="416"/>
                  </a:cubicBezTo>
                  <a:cubicBezTo>
                    <a:pt x="1073" y="354"/>
                    <a:pt x="1038" y="303"/>
                    <a:pt x="975" y="303"/>
                  </a:cubicBezTo>
                  <a:cubicBezTo>
                    <a:pt x="949" y="303"/>
                    <a:pt x="913" y="314"/>
                    <a:pt x="880" y="330"/>
                  </a:cubicBezTo>
                  <a:cubicBezTo>
                    <a:pt x="857" y="341"/>
                    <a:pt x="831" y="325"/>
                    <a:pt x="831" y="300"/>
                  </a:cubicBezTo>
                  <a:cubicBezTo>
                    <a:pt x="831" y="0"/>
                    <a:pt x="831" y="0"/>
                    <a:pt x="831" y="0"/>
                  </a:cubicBezTo>
                  <a:cubicBezTo>
                    <a:pt x="831" y="58"/>
                    <a:pt x="831" y="58"/>
                    <a:pt x="831" y="58"/>
                  </a:cubicBezTo>
                  <a:cubicBezTo>
                    <a:pt x="831" y="0"/>
                    <a:pt x="831" y="0"/>
                    <a:pt x="831" y="0"/>
                  </a:cubicBezTo>
                  <a:cubicBezTo>
                    <a:pt x="529" y="0"/>
                    <a:pt x="529" y="0"/>
                    <a:pt x="529" y="0"/>
                  </a:cubicBezTo>
                  <a:cubicBezTo>
                    <a:pt x="504" y="0"/>
                    <a:pt x="487" y="27"/>
                    <a:pt x="499" y="49"/>
                  </a:cubicBezTo>
                  <a:cubicBezTo>
                    <a:pt x="515" y="82"/>
                    <a:pt x="527" y="118"/>
                    <a:pt x="527" y="144"/>
                  </a:cubicBezTo>
                  <a:cubicBezTo>
                    <a:pt x="527" y="208"/>
                    <a:pt x="477" y="242"/>
                    <a:pt x="415" y="242"/>
                  </a:cubicBezTo>
                  <a:cubicBezTo>
                    <a:pt x="353" y="242"/>
                    <a:pt x="303" y="208"/>
                    <a:pt x="303" y="144"/>
                  </a:cubicBezTo>
                  <a:cubicBezTo>
                    <a:pt x="303" y="118"/>
                    <a:pt x="314" y="82"/>
                    <a:pt x="330" y="49"/>
                  </a:cubicBezTo>
                  <a:cubicBezTo>
                    <a:pt x="341" y="27"/>
                    <a:pt x="325" y="0"/>
                    <a:pt x="29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00"/>
                    <a:pt x="0" y="300"/>
                    <a:pt x="0" y="300"/>
                  </a:cubicBezTo>
                  <a:cubicBezTo>
                    <a:pt x="0" y="325"/>
                    <a:pt x="26" y="341"/>
                    <a:pt x="49" y="330"/>
                  </a:cubicBezTo>
                  <a:cubicBezTo>
                    <a:pt x="82" y="314"/>
                    <a:pt x="118" y="303"/>
                    <a:pt x="144" y="303"/>
                  </a:cubicBezTo>
                  <a:cubicBezTo>
                    <a:pt x="207" y="303"/>
                    <a:pt x="241" y="354"/>
                    <a:pt x="241" y="416"/>
                  </a:cubicBezTo>
                  <a:cubicBezTo>
                    <a:pt x="241" y="477"/>
                    <a:pt x="207" y="528"/>
                    <a:pt x="144" y="528"/>
                  </a:cubicBezTo>
                  <a:close/>
                </a:path>
              </a:pathLst>
            </a:custGeom>
            <a:grpFill/>
            <a:ln w="12700">
              <a:solidFill>
                <a:schemeClr val="bg1"/>
              </a:solidFill>
            </a:ln>
            <a:effectLst>
              <a:outerShdw blurRad="1397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dirty="0">
                <a:solidFill>
                  <a:schemeClr val="lt1"/>
                </a:solidFill>
                <a:latin typeface="华文细黑" panose="02010600040101010101" pitchFamily="2" charset="-122"/>
              </a:endParaRPr>
            </a:p>
          </p:txBody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4800A97C-123A-471D-4E2A-C336FE004261}"/>
                </a:ext>
              </a:extLst>
            </p:cNvPr>
            <p:cNvSpPr/>
            <p:nvPr/>
          </p:nvSpPr>
          <p:spPr bwMode="auto">
            <a:xfrm>
              <a:off x="3055937" y="1340275"/>
              <a:ext cx="1516063" cy="1514475"/>
            </a:xfrm>
            <a:custGeom>
              <a:avLst/>
              <a:gdLst>
                <a:gd name="T0" fmla="*/ 929 w 1073"/>
                <a:gd name="T1" fmla="*/ 545 h 1072"/>
                <a:gd name="T2" fmla="*/ 1024 w 1073"/>
                <a:gd name="T3" fmla="*/ 574 h 1072"/>
                <a:gd name="T4" fmla="*/ 1073 w 1073"/>
                <a:gd name="T5" fmla="*/ 543 h 1072"/>
                <a:gd name="T6" fmla="*/ 1073 w 1073"/>
                <a:gd name="T7" fmla="*/ 241 h 1072"/>
                <a:gd name="T8" fmla="*/ 773 w 1073"/>
                <a:gd name="T9" fmla="*/ 241 h 1072"/>
                <a:gd name="T10" fmla="*/ 743 w 1073"/>
                <a:gd name="T11" fmla="*/ 192 h 1072"/>
                <a:gd name="T12" fmla="*/ 770 w 1073"/>
                <a:gd name="T13" fmla="*/ 97 h 1072"/>
                <a:gd name="T14" fmla="*/ 658 w 1073"/>
                <a:gd name="T15" fmla="*/ 0 h 1072"/>
                <a:gd name="T16" fmla="*/ 546 w 1073"/>
                <a:gd name="T17" fmla="*/ 97 h 1072"/>
                <a:gd name="T18" fmla="*/ 574 w 1073"/>
                <a:gd name="T19" fmla="*/ 192 h 1072"/>
                <a:gd name="T20" fmla="*/ 544 w 1073"/>
                <a:gd name="T21" fmla="*/ 241 h 1072"/>
                <a:gd name="T22" fmla="*/ 242 w 1073"/>
                <a:gd name="T23" fmla="*/ 241 h 1072"/>
                <a:gd name="T24" fmla="*/ 242 w 1073"/>
                <a:gd name="T25" fmla="*/ 241 h 1072"/>
                <a:gd name="T26" fmla="*/ 242 w 1073"/>
                <a:gd name="T27" fmla="*/ 241 h 1072"/>
                <a:gd name="T28" fmla="*/ 242 w 1073"/>
                <a:gd name="T29" fmla="*/ 543 h 1072"/>
                <a:gd name="T30" fmla="*/ 193 w 1073"/>
                <a:gd name="T31" fmla="*/ 574 h 1072"/>
                <a:gd name="T32" fmla="*/ 98 w 1073"/>
                <a:gd name="T33" fmla="*/ 545 h 1072"/>
                <a:gd name="T34" fmla="*/ 0 w 1073"/>
                <a:gd name="T35" fmla="*/ 657 h 1072"/>
                <a:gd name="T36" fmla="*/ 98 w 1073"/>
                <a:gd name="T37" fmla="*/ 769 h 1072"/>
                <a:gd name="T38" fmla="*/ 193 w 1073"/>
                <a:gd name="T39" fmla="*/ 743 h 1072"/>
                <a:gd name="T40" fmla="*/ 242 w 1073"/>
                <a:gd name="T41" fmla="*/ 773 h 1072"/>
                <a:gd name="T42" fmla="*/ 242 w 1073"/>
                <a:gd name="T43" fmla="*/ 1072 h 1072"/>
                <a:gd name="T44" fmla="*/ 242 w 1073"/>
                <a:gd name="T45" fmla="*/ 1015 h 1072"/>
                <a:gd name="T46" fmla="*/ 242 w 1073"/>
                <a:gd name="T47" fmla="*/ 1072 h 1072"/>
                <a:gd name="T48" fmla="*/ 544 w 1073"/>
                <a:gd name="T49" fmla="*/ 1072 h 1072"/>
                <a:gd name="T50" fmla="*/ 574 w 1073"/>
                <a:gd name="T51" fmla="*/ 1023 h 1072"/>
                <a:gd name="T52" fmla="*/ 546 w 1073"/>
                <a:gd name="T53" fmla="*/ 929 h 1072"/>
                <a:gd name="T54" fmla="*/ 658 w 1073"/>
                <a:gd name="T55" fmla="*/ 831 h 1072"/>
                <a:gd name="T56" fmla="*/ 770 w 1073"/>
                <a:gd name="T57" fmla="*/ 929 h 1072"/>
                <a:gd name="T58" fmla="*/ 743 w 1073"/>
                <a:gd name="T59" fmla="*/ 1023 h 1072"/>
                <a:gd name="T60" fmla="*/ 773 w 1073"/>
                <a:gd name="T61" fmla="*/ 1072 h 1072"/>
                <a:gd name="T62" fmla="*/ 1073 w 1073"/>
                <a:gd name="T63" fmla="*/ 1072 h 1072"/>
                <a:gd name="T64" fmla="*/ 1073 w 1073"/>
                <a:gd name="T65" fmla="*/ 773 h 1072"/>
                <a:gd name="T66" fmla="*/ 1024 w 1073"/>
                <a:gd name="T67" fmla="*/ 743 h 1072"/>
                <a:gd name="T68" fmla="*/ 929 w 1073"/>
                <a:gd name="T69" fmla="*/ 769 h 1072"/>
                <a:gd name="T70" fmla="*/ 831 w 1073"/>
                <a:gd name="T71" fmla="*/ 657 h 1072"/>
                <a:gd name="T72" fmla="*/ 929 w 1073"/>
                <a:gd name="T73" fmla="*/ 545 h 10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73" h="1072">
                  <a:moveTo>
                    <a:pt x="929" y="545"/>
                  </a:moveTo>
                  <a:cubicBezTo>
                    <a:pt x="955" y="545"/>
                    <a:pt x="991" y="557"/>
                    <a:pt x="1024" y="574"/>
                  </a:cubicBezTo>
                  <a:cubicBezTo>
                    <a:pt x="1046" y="585"/>
                    <a:pt x="1073" y="568"/>
                    <a:pt x="1073" y="543"/>
                  </a:cubicBezTo>
                  <a:cubicBezTo>
                    <a:pt x="1073" y="241"/>
                    <a:pt x="1073" y="241"/>
                    <a:pt x="1073" y="241"/>
                  </a:cubicBezTo>
                  <a:cubicBezTo>
                    <a:pt x="773" y="241"/>
                    <a:pt x="773" y="241"/>
                    <a:pt x="773" y="241"/>
                  </a:cubicBezTo>
                  <a:cubicBezTo>
                    <a:pt x="748" y="241"/>
                    <a:pt x="732" y="215"/>
                    <a:pt x="743" y="192"/>
                  </a:cubicBezTo>
                  <a:cubicBezTo>
                    <a:pt x="759" y="159"/>
                    <a:pt x="770" y="123"/>
                    <a:pt x="770" y="97"/>
                  </a:cubicBezTo>
                  <a:cubicBezTo>
                    <a:pt x="770" y="34"/>
                    <a:pt x="720" y="0"/>
                    <a:pt x="658" y="0"/>
                  </a:cubicBezTo>
                  <a:cubicBezTo>
                    <a:pt x="596" y="0"/>
                    <a:pt x="546" y="34"/>
                    <a:pt x="546" y="97"/>
                  </a:cubicBezTo>
                  <a:cubicBezTo>
                    <a:pt x="546" y="123"/>
                    <a:pt x="557" y="159"/>
                    <a:pt x="574" y="192"/>
                  </a:cubicBezTo>
                  <a:cubicBezTo>
                    <a:pt x="585" y="215"/>
                    <a:pt x="569" y="241"/>
                    <a:pt x="544" y="241"/>
                  </a:cubicBezTo>
                  <a:cubicBezTo>
                    <a:pt x="242" y="241"/>
                    <a:pt x="242" y="241"/>
                    <a:pt x="242" y="241"/>
                  </a:cubicBezTo>
                  <a:cubicBezTo>
                    <a:pt x="242" y="241"/>
                    <a:pt x="242" y="241"/>
                    <a:pt x="242" y="241"/>
                  </a:cubicBezTo>
                  <a:cubicBezTo>
                    <a:pt x="242" y="241"/>
                    <a:pt x="242" y="241"/>
                    <a:pt x="242" y="241"/>
                  </a:cubicBezTo>
                  <a:cubicBezTo>
                    <a:pt x="242" y="543"/>
                    <a:pt x="242" y="543"/>
                    <a:pt x="242" y="543"/>
                  </a:cubicBezTo>
                  <a:cubicBezTo>
                    <a:pt x="242" y="568"/>
                    <a:pt x="215" y="585"/>
                    <a:pt x="193" y="574"/>
                  </a:cubicBezTo>
                  <a:cubicBezTo>
                    <a:pt x="160" y="557"/>
                    <a:pt x="124" y="545"/>
                    <a:pt x="98" y="545"/>
                  </a:cubicBezTo>
                  <a:cubicBezTo>
                    <a:pt x="34" y="545"/>
                    <a:pt x="0" y="595"/>
                    <a:pt x="0" y="657"/>
                  </a:cubicBezTo>
                  <a:cubicBezTo>
                    <a:pt x="0" y="719"/>
                    <a:pt x="34" y="769"/>
                    <a:pt x="98" y="769"/>
                  </a:cubicBezTo>
                  <a:cubicBezTo>
                    <a:pt x="124" y="769"/>
                    <a:pt x="160" y="759"/>
                    <a:pt x="193" y="743"/>
                  </a:cubicBezTo>
                  <a:cubicBezTo>
                    <a:pt x="215" y="731"/>
                    <a:pt x="242" y="748"/>
                    <a:pt x="242" y="773"/>
                  </a:cubicBezTo>
                  <a:cubicBezTo>
                    <a:pt x="242" y="1072"/>
                    <a:pt x="242" y="1072"/>
                    <a:pt x="242" y="1072"/>
                  </a:cubicBezTo>
                  <a:cubicBezTo>
                    <a:pt x="242" y="1015"/>
                    <a:pt x="242" y="1015"/>
                    <a:pt x="242" y="1015"/>
                  </a:cubicBezTo>
                  <a:cubicBezTo>
                    <a:pt x="242" y="1072"/>
                    <a:pt x="242" y="1072"/>
                    <a:pt x="242" y="1072"/>
                  </a:cubicBezTo>
                  <a:cubicBezTo>
                    <a:pt x="544" y="1072"/>
                    <a:pt x="544" y="1072"/>
                    <a:pt x="544" y="1072"/>
                  </a:cubicBezTo>
                  <a:cubicBezTo>
                    <a:pt x="569" y="1072"/>
                    <a:pt x="585" y="1046"/>
                    <a:pt x="574" y="1023"/>
                  </a:cubicBezTo>
                  <a:cubicBezTo>
                    <a:pt x="557" y="990"/>
                    <a:pt x="546" y="955"/>
                    <a:pt x="546" y="929"/>
                  </a:cubicBezTo>
                  <a:cubicBezTo>
                    <a:pt x="546" y="865"/>
                    <a:pt x="596" y="831"/>
                    <a:pt x="658" y="831"/>
                  </a:cubicBezTo>
                  <a:cubicBezTo>
                    <a:pt x="720" y="831"/>
                    <a:pt x="770" y="865"/>
                    <a:pt x="770" y="929"/>
                  </a:cubicBezTo>
                  <a:cubicBezTo>
                    <a:pt x="770" y="955"/>
                    <a:pt x="759" y="990"/>
                    <a:pt x="743" y="1023"/>
                  </a:cubicBezTo>
                  <a:cubicBezTo>
                    <a:pt x="732" y="1046"/>
                    <a:pt x="748" y="1072"/>
                    <a:pt x="773" y="1072"/>
                  </a:cubicBezTo>
                  <a:cubicBezTo>
                    <a:pt x="1073" y="1072"/>
                    <a:pt x="1073" y="1072"/>
                    <a:pt x="1073" y="1072"/>
                  </a:cubicBezTo>
                  <a:cubicBezTo>
                    <a:pt x="1073" y="773"/>
                    <a:pt x="1073" y="773"/>
                    <a:pt x="1073" y="773"/>
                  </a:cubicBezTo>
                  <a:cubicBezTo>
                    <a:pt x="1073" y="748"/>
                    <a:pt x="1046" y="731"/>
                    <a:pt x="1024" y="743"/>
                  </a:cubicBezTo>
                  <a:cubicBezTo>
                    <a:pt x="991" y="759"/>
                    <a:pt x="955" y="769"/>
                    <a:pt x="929" y="769"/>
                  </a:cubicBezTo>
                  <a:cubicBezTo>
                    <a:pt x="866" y="769"/>
                    <a:pt x="831" y="719"/>
                    <a:pt x="831" y="657"/>
                  </a:cubicBezTo>
                  <a:cubicBezTo>
                    <a:pt x="831" y="595"/>
                    <a:pt x="866" y="545"/>
                    <a:pt x="929" y="545"/>
                  </a:cubicBezTo>
                  <a:close/>
                </a:path>
              </a:pathLst>
            </a:custGeom>
            <a:grpFill/>
            <a:ln w="12700">
              <a:solidFill>
                <a:schemeClr val="bg1"/>
              </a:solidFill>
            </a:ln>
            <a:effectLst>
              <a:outerShdw blurRad="1397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dirty="0">
                <a:solidFill>
                  <a:schemeClr val="lt1"/>
                </a:solidFill>
                <a:latin typeface="华文细黑" panose="02010600040101010101" pitchFamily="2" charset="-122"/>
              </a:endParaRPr>
            </a:p>
          </p:txBody>
        </p:sp>
        <p:sp>
          <p:nvSpPr>
            <p:cNvPr id="24" name="Freeform 9">
              <a:extLst>
                <a:ext uri="{FF2B5EF4-FFF2-40B4-BE49-F238E27FC236}">
                  <a16:creationId xmlns:a16="http://schemas.microsoft.com/office/drawing/2014/main" id="{30581676-24D2-CC03-EECA-319AEBBF4E69}"/>
                </a:ext>
              </a:extLst>
            </p:cNvPr>
            <p:cNvSpPr/>
            <p:nvPr/>
          </p:nvSpPr>
          <p:spPr bwMode="auto">
            <a:xfrm>
              <a:off x="4229100" y="1680000"/>
              <a:ext cx="1514475" cy="1516063"/>
            </a:xfrm>
            <a:custGeom>
              <a:avLst/>
              <a:gdLst>
                <a:gd name="T0" fmla="*/ 929 w 1072"/>
                <a:gd name="T1" fmla="*/ 528 h 1073"/>
                <a:gd name="T2" fmla="*/ 1023 w 1072"/>
                <a:gd name="T3" fmla="*/ 499 h 1073"/>
                <a:gd name="T4" fmla="*/ 1072 w 1072"/>
                <a:gd name="T5" fmla="*/ 530 h 1073"/>
                <a:gd name="T6" fmla="*/ 1072 w 1072"/>
                <a:gd name="T7" fmla="*/ 832 h 1073"/>
                <a:gd name="T8" fmla="*/ 773 w 1072"/>
                <a:gd name="T9" fmla="*/ 832 h 1073"/>
                <a:gd name="T10" fmla="*/ 742 w 1072"/>
                <a:gd name="T11" fmla="*/ 881 h 1073"/>
                <a:gd name="T12" fmla="*/ 769 w 1072"/>
                <a:gd name="T13" fmla="*/ 975 h 1073"/>
                <a:gd name="T14" fmla="*/ 657 w 1072"/>
                <a:gd name="T15" fmla="*/ 1073 h 1073"/>
                <a:gd name="T16" fmla="*/ 545 w 1072"/>
                <a:gd name="T17" fmla="*/ 975 h 1073"/>
                <a:gd name="T18" fmla="*/ 573 w 1072"/>
                <a:gd name="T19" fmla="*/ 881 h 1073"/>
                <a:gd name="T20" fmla="*/ 543 w 1072"/>
                <a:gd name="T21" fmla="*/ 832 h 1073"/>
                <a:gd name="T22" fmla="*/ 241 w 1072"/>
                <a:gd name="T23" fmla="*/ 832 h 1073"/>
                <a:gd name="T24" fmla="*/ 241 w 1072"/>
                <a:gd name="T25" fmla="*/ 832 h 1073"/>
                <a:gd name="T26" fmla="*/ 241 w 1072"/>
                <a:gd name="T27" fmla="*/ 832 h 1073"/>
                <a:gd name="T28" fmla="*/ 241 w 1072"/>
                <a:gd name="T29" fmla="*/ 530 h 1073"/>
                <a:gd name="T30" fmla="*/ 192 w 1072"/>
                <a:gd name="T31" fmla="*/ 499 h 1073"/>
                <a:gd name="T32" fmla="*/ 97 w 1072"/>
                <a:gd name="T33" fmla="*/ 528 h 1073"/>
                <a:gd name="T34" fmla="*/ 0 w 1072"/>
                <a:gd name="T35" fmla="*/ 416 h 1073"/>
                <a:gd name="T36" fmla="*/ 97 w 1072"/>
                <a:gd name="T37" fmla="*/ 303 h 1073"/>
                <a:gd name="T38" fmla="*/ 192 w 1072"/>
                <a:gd name="T39" fmla="*/ 330 h 1073"/>
                <a:gd name="T40" fmla="*/ 241 w 1072"/>
                <a:gd name="T41" fmla="*/ 300 h 1073"/>
                <a:gd name="T42" fmla="*/ 241 w 1072"/>
                <a:gd name="T43" fmla="*/ 0 h 1073"/>
                <a:gd name="T44" fmla="*/ 241 w 1072"/>
                <a:gd name="T45" fmla="*/ 58 h 1073"/>
                <a:gd name="T46" fmla="*/ 241 w 1072"/>
                <a:gd name="T47" fmla="*/ 0 h 1073"/>
                <a:gd name="T48" fmla="*/ 543 w 1072"/>
                <a:gd name="T49" fmla="*/ 0 h 1073"/>
                <a:gd name="T50" fmla="*/ 573 w 1072"/>
                <a:gd name="T51" fmla="*/ 50 h 1073"/>
                <a:gd name="T52" fmla="*/ 545 w 1072"/>
                <a:gd name="T53" fmla="*/ 144 h 1073"/>
                <a:gd name="T54" fmla="*/ 657 w 1072"/>
                <a:gd name="T55" fmla="*/ 242 h 1073"/>
                <a:gd name="T56" fmla="*/ 769 w 1072"/>
                <a:gd name="T57" fmla="*/ 144 h 1073"/>
                <a:gd name="T58" fmla="*/ 742 w 1072"/>
                <a:gd name="T59" fmla="*/ 50 h 1073"/>
                <a:gd name="T60" fmla="*/ 773 w 1072"/>
                <a:gd name="T61" fmla="*/ 0 h 1073"/>
                <a:gd name="T62" fmla="*/ 1072 w 1072"/>
                <a:gd name="T63" fmla="*/ 0 h 1073"/>
                <a:gd name="T64" fmla="*/ 1072 w 1072"/>
                <a:gd name="T65" fmla="*/ 300 h 1073"/>
                <a:gd name="T66" fmla="*/ 1023 w 1072"/>
                <a:gd name="T67" fmla="*/ 330 h 1073"/>
                <a:gd name="T68" fmla="*/ 929 w 1072"/>
                <a:gd name="T69" fmla="*/ 303 h 1073"/>
                <a:gd name="T70" fmla="*/ 831 w 1072"/>
                <a:gd name="T71" fmla="*/ 416 h 1073"/>
                <a:gd name="T72" fmla="*/ 929 w 1072"/>
                <a:gd name="T73" fmla="*/ 528 h 10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72" h="1073">
                  <a:moveTo>
                    <a:pt x="929" y="528"/>
                  </a:moveTo>
                  <a:cubicBezTo>
                    <a:pt x="955" y="528"/>
                    <a:pt x="990" y="516"/>
                    <a:pt x="1023" y="499"/>
                  </a:cubicBezTo>
                  <a:cubicBezTo>
                    <a:pt x="1046" y="488"/>
                    <a:pt x="1072" y="505"/>
                    <a:pt x="1072" y="530"/>
                  </a:cubicBezTo>
                  <a:cubicBezTo>
                    <a:pt x="1072" y="832"/>
                    <a:pt x="1072" y="832"/>
                    <a:pt x="1072" y="832"/>
                  </a:cubicBezTo>
                  <a:cubicBezTo>
                    <a:pt x="773" y="832"/>
                    <a:pt x="773" y="832"/>
                    <a:pt x="773" y="832"/>
                  </a:cubicBezTo>
                  <a:cubicBezTo>
                    <a:pt x="747" y="832"/>
                    <a:pt x="731" y="858"/>
                    <a:pt x="742" y="881"/>
                  </a:cubicBezTo>
                  <a:cubicBezTo>
                    <a:pt x="759" y="914"/>
                    <a:pt x="769" y="949"/>
                    <a:pt x="769" y="975"/>
                  </a:cubicBezTo>
                  <a:cubicBezTo>
                    <a:pt x="769" y="1039"/>
                    <a:pt x="719" y="1073"/>
                    <a:pt x="657" y="1073"/>
                  </a:cubicBezTo>
                  <a:cubicBezTo>
                    <a:pt x="595" y="1073"/>
                    <a:pt x="545" y="1039"/>
                    <a:pt x="545" y="975"/>
                  </a:cubicBezTo>
                  <a:cubicBezTo>
                    <a:pt x="545" y="949"/>
                    <a:pt x="557" y="914"/>
                    <a:pt x="573" y="881"/>
                  </a:cubicBezTo>
                  <a:cubicBezTo>
                    <a:pt x="585" y="858"/>
                    <a:pt x="568" y="832"/>
                    <a:pt x="543" y="832"/>
                  </a:cubicBezTo>
                  <a:cubicBezTo>
                    <a:pt x="241" y="832"/>
                    <a:pt x="241" y="832"/>
                    <a:pt x="241" y="832"/>
                  </a:cubicBezTo>
                  <a:cubicBezTo>
                    <a:pt x="241" y="832"/>
                    <a:pt x="241" y="832"/>
                    <a:pt x="241" y="832"/>
                  </a:cubicBezTo>
                  <a:cubicBezTo>
                    <a:pt x="241" y="832"/>
                    <a:pt x="241" y="832"/>
                    <a:pt x="241" y="832"/>
                  </a:cubicBezTo>
                  <a:cubicBezTo>
                    <a:pt x="241" y="530"/>
                    <a:pt x="241" y="530"/>
                    <a:pt x="241" y="530"/>
                  </a:cubicBezTo>
                  <a:cubicBezTo>
                    <a:pt x="241" y="505"/>
                    <a:pt x="215" y="488"/>
                    <a:pt x="192" y="499"/>
                  </a:cubicBezTo>
                  <a:cubicBezTo>
                    <a:pt x="159" y="516"/>
                    <a:pt x="123" y="528"/>
                    <a:pt x="97" y="528"/>
                  </a:cubicBezTo>
                  <a:cubicBezTo>
                    <a:pt x="34" y="528"/>
                    <a:pt x="0" y="478"/>
                    <a:pt x="0" y="416"/>
                  </a:cubicBezTo>
                  <a:cubicBezTo>
                    <a:pt x="0" y="354"/>
                    <a:pt x="34" y="303"/>
                    <a:pt x="97" y="303"/>
                  </a:cubicBezTo>
                  <a:cubicBezTo>
                    <a:pt x="123" y="303"/>
                    <a:pt x="159" y="314"/>
                    <a:pt x="192" y="330"/>
                  </a:cubicBezTo>
                  <a:cubicBezTo>
                    <a:pt x="215" y="341"/>
                    <a:pt x="241" y="325"/>
                    <a:pt x="241" y="30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1" y="58"/>
                    <a:pt x="241" y="58"/>
                    <a:pt x="241" y="58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543" y="0"/>
                    <a:pt x="543" y="0"/>
                    <a:pt x="543" y="0"/>
                  </a:cubicBezTo>
                  <a:cubicBezTo>
                    <a:pt x="568" y="0"/>
                    <a:pt x="585" y="27"/>
                    <a:pt x="573" y="50"/>
                  </a:cubicBezTo>
                  <a:cubicBezTo>
                    <a:pt x="557" y="83"/>
                    <a:pt x="545" y="118"/>
                    <a:pt x="545" y="144"/>
                  </a:cubicBezTo>
                  <a:cubicBezTo>
                    <a:pt x="545" y="208"/>
                    <a:pt x="595" y="242"/>
                    <a:pt x="657" y="242"/>
                  </a:cubicBezTo>
                  <a:cubicBezTo>
                    <a:pt x="719" y="242"/>
                    <a:pt x="769" y="208"/>
                    <a:pt x="769" y="144"/>
                  </a:cubicBezTo>
                  <a:cubicBezTo>
                    <a:pt x="769" y="118"/>
                    <a:pt x="759" y="83"/>
                    <a:pt x="742" y="50"/>
                  </a:cubicBezTo>
                  <a:cubicBezTo>
                    <a:pt x="731" y="27"/>
                    <a:pt x="747" y="0"/>
                    <a:pt x="773" y="0"/>
                  </a:cubicBezTo>
                  <a:cubicBezTo>
                    <a:pt x="1072" y="0"/>
                    <a:pt x="1072" y="0"/>
                    <a:pt x="1072" y="0"/>
                  </a:cubicBezTo>
                  <a:cubicBezTo>
                    <a:pt x="1072" y="300"/>
                    <a:pt x="1072" y="300"/>
                    <a:pt x="1072" y="300"/>
                  </a:cubicBezTo>
                  <a:cubicBezTo>
                    <a:pt x="1072" y="325"/>
                    <a:pt x="1046" y="341"/>
                    <a:pt x="1023" y="330"/>
                  </a:cubicBezTo>
                  <a:cubicBezTo>
                    <a:pt x="990" y="314"/>
                    <a:pt x="955" y="303"/>
                    <a:pt x="929" y="303"/>
                  </a:cubicBezTo>
                  <a:cubicBezTo>
                    <a:pt x="865" y="303"/>
                    <a:pt x="831" y="354"/>
                    <a:pt x="831" y="416"/>
                  </a:cubicBezTo>
                  <a:cubicBezTo>
                    <a:pt x="831" y="478"/>
                    <a:pt x="865" y="528"/>
                    <a:pt x="929" y="528"/>
                  </a:cubicBezTo>
                  <a:close/>
                </a:path>
              </a:pathLst>
            </a:custGeom>
            <a:grpFill/>
            <a:ln w="12700">
              <a:solidFill>
                <a:schemeClr val="bg1"/>
              </a:solidFill>
            </a:ln>
            <a:effectLst>
              <a:outerShdw blurRad="1397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dirty="0">
                <a:solidFill>
                  <a:schemeClr val="lt1"/>
                </a:solidFill>
                <a:latin typeface="华文细黑" panose="02010600040101010101" pitchFamily="2" charset="-122"/>
              </a:endParaRPr>
            </a:p>
          </p:txBody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67E37771-A572-240E-75C2-78180B407997}"/>
                </a:ext>
              </a:extLst>
            </p:cNvPr>
            <p:cNvSpPr/>
            <p:nvPr/>
          </p:nvSpPr>
          <p:spPr bwMode="auto">
            <a:xfrm>
              <a:off x="3400425" y="2510629"/>
              <a:ext cx="1514475" cy="1514475"/>
            </a:xfrm>
            <a:custGeom>
              <a:avLst/>
              <a:gdLst>
                <a:gd name="T0" fmla="*/ 143 w 1072"/>
                <a:gd name="T1" fmla="*/ 546 h 1073"/>
                <a:gd name="T2" fmla="*/ 49 w 1072"/>
                <a:gd name="T3" fmla="*/ 574 h 1073"/>
                <a:gd name="T4" fmla="*/ 0 w 1072"/>
                <a:gd name="T5" fmla="*/ 544 h 1073"/>
                <a:gd name="T6" fmla="*/ 0 w 1072"/>
                <a:gd name="T7" fmla="*/ 242 h 1073"/>
                <a:gd name="T8" fmla="*/ 299 w 1072"/>
                <a:gd name="T9" fmla="*/ 242 h 1073"/>
                <a:gd name="T10" fmla="*/ 330 w 1072"/>
                <a:gd name="T11" fmla="*/ 193 h 1073"/>
                <a:gd name="T12" fmla="*/ 303 w 1072"/>
                <a:gd name="T13" fmla="*/ 98 h 1073"/>
                <a:gd name="T14" fmla="*/ 415 w 1072"/>
                <a:gd name="T15" fmla="*/ 0 h 1073"/>
                <a:gd name="T16" fmla="*/ 527 w 1072"/>
                <a:gd name="T17" fmla="*/ 98 h 1073"/>
                <a:gd name="T18" fmla="*/ 499 w 1072"/>
                <a:gd name="T19" fmla="*/ 193 h 1073"/>
                <a:gd name="T20" fmla="*/ 529 w 1072"/>
                <a:gd name="T21" fmla="*/ 242 h 1073"/>
                <a:gd name="T22" fmla="*/ 831 w 1072"/>
                <a:gd name="T23" fmla="*/ 242 h 1073"/>
                <a:gd name="T24" fmla="*/ 831 w 1072"/>
                <a:gd name="T25" fmla="*/ 242 h 1073"/>
                <a:gd name="T26" fmla="*/ 831 w 1072"/>
                <a:gd name="T27" fmla="*/ 242 h 1073"/>
                <a:gd name="T28" fmla="*/ 831 w 1072"/>
                <a:gd name="T29" fmla="*/ 544 h 1073"/>
                <a:gd name="T30" fmla="*/ 880 w 1072"/>
                <a:gd name="T31" fmla="*/ 574 h 1073"/>
                <a:gd name="T32" fmla="*/ 975 w 1072"/>
                <a:gd name="T33" fmla="*/ 546 h 1073"/>
                <a:gd name="T34" fmla="*/ 1072 w 1072"/>
                <a:gd name="T35" fmla="*/ 658 h 1073"/>
                <a:gd name="T36" fmla="*/ 975 w 1072"/>
                <a:gd name="T37" fmla="*/ 770 h 1073"/>
                <a:gd name="T38" fmla="*/ 880 w 1072"/>
                <a:gd name="T39" fmla="*/ 743 h 1073"/>
                <a:gd name="T40" fmla="*/ 831 w 1072"/>
                <a:gd name="T41" fmla="*/ 773 h 1073"/>
                <a:gd name="T42" fmla="*/ 831 w 1072"/>
                <a:gd name="T43" fmla="*/ 1073 h 1073"/>
                <a:gd name="T44" fmla="*/ 831 w 1072"/>
                <a:gd name="T45" fmla="*/ 1015 h 1073"/>
                <a:gd name="T46" fmla="*/ 831 w 1072"/>
                <a:gd name="T47" fmla="*/ 1073 h 1073"/>
                <a:gd name="T48" fmla="*/ 529 w 1072"/>
                <a:gd name="T49" fmla="*/ 1073 h 1073"/>
                <a:gd name="T50" fmla="*/ 499 w 1072"/>
                <a:gd name="T51" fmla="*/ 1024 h 1073"/>
                <a:gd name="T52" fmla="*/ 527 w 1072"/>
                <a:gd name="T53" fmla="*/ 929 h 1073"/>
                <a:gd name="T54" fmla="*/ 415 w 1072"/>
                <a:gd name="T55" fmla="*/ 831 h 1073"/>
                <a:gd name="T56" fmla="*/ 303 w 1072"/>
                <a:gd name="T57" fmla="*/ 929 h 1073"/>
                <a:gd name="T58" fmla="*/ 330 w 1072"/>
                <a:gd name="T59" fmla="*/ 1024 h 1073"/>
                <a:gd name="T60" fmla="*/ 299 w 1072"/>
                <a:gd name="T61" fmla="*/ 1073 h 1073"/>
                <a:gd name="T62" fmla="*/ 0 w 1072"/>
                <a:gd name="T63" fmla="*/ 1073 h 1073"/>
                <a:gd name="T64" fmla="*/ 0 w 1072"/>
                <a:gd name="T65" fmla="*/ 773 h 1073"/>
                <a:gd name="T66" fmla="*/ 49 w 1072"/>
                <a:gd name="T67" fmla="*/ 743 h 1073"/>
                <a:gd name="T68" fmla="*/ 143 w 1072"/>
                <a:gd name="T69" fmla="*/ 770 h 1073"/>
                <a:gd name="T70" fmla="*/ 241 w 1072"/>
                <a:gd name="T71" fmla="*/ 658 h 1073"/>
                <a:gd name="T72" fmla="*/ 143 w 1072"/>
                <a:gd name="T73" fmla="*/ 546 h 10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72" h="1073">
                  <a:moveTo>
                    <a:pt x="143" y="546"/>
                  </a:moveTo>
                  <a:cubicBezTo>
                    <a:pt x="117" y="546"/>
                    <a:pt x="82" y="557"/>
                    <a:pt x="49" y="574"/>
                  </a:cubicBezTo>
                  <a:cubicBezTo>
                    <a:pt x="26" y="586"/>
                    <a:pt x="0" y="569"/>
                    <a:pt x="0" y="544"/>
                  </a:cubicBezTo>
                  <a:cubicBezTo>
                    <a:pt x="0" y="242"/>
                    <a:pt x="0" y="242"/>
                    <a:pt x="0" y="242"/>
                  </a:cubicBezTo>
                  <a:cubicBezTo>
                    <a:pt x="299" y="242"/>
                    <a:pt x="299" y="242"/>
                    <a:pt x="299" y="242"/>
                  </a:cubicBezTo>
                  <a:cubicBezTo>
                    <a:pt x="324" y="242"/>
                    <a:pt x="341" y="215"/>
                    <a:pt x="330" y="193"/>
                  </a:cubicBezTo>
                  <a:cubicBezTo>
                    <a:pt x="313" y="160"/>
                    <a:pt x="303" y="124"/>
                    <a:pt x="303" y="98"/>
                  </a:cubicBezTo>
                  <a:cubicBezTo>
                    <a:pt x="303" y="34"/>
                    <a:pt x="353" y="0"/>
                    <a:pt x="415" y="0"/>
                  </a:cubicBezTo>
                  <a:cubicBezTo>
                    <a:pt x="477" y="0"/>
                    <a:pt x="527" y="34"/>
                    <a:pt x="527" y="98"/>
                  </a:cubicBezTo>
                  <a:cubicBezTo>
                    <a:pt x="527" y="124"/>
                    <a:pt x="515" y="160"/>
                    <a:pt x="499" y="193"/>
                  </a:cubicBezTo>
                  <a:cubicBezTo>
                    <a:pt x="487" y="215"/>
                    <a:pt x="504" y="242"/>
                    <a:pt x="529" y="242"/>
                  </a:cubicBezTo>
                  <a:cubicBezTo>
                    <a:pt x="831" y="242"/>
                    <a:pt x="831" y="242"/>
                    <a:pt x="831" y="242"/>
                  </a:cubicBezTo>
                  <a:cubicBezTo>
                    <a:pt x="831" y="242"/>
                    <a:pt x="831" y="242"/>
                    <a:pt x="831" y="242"/>
                  </a:cubicBezTo>
                  <a:cubicBezTo>
                    <a:pt x="831" y="242"/>
                    <a:pt x="831" y="242"/>
                    <a:pt x="831" y="242"/>
                  </a:cubicBezTo>
                  <a:cubicBezTo>
                    <a:pt x="831" y="544"/>
                    <a:pt x="831" y="544"/>
                    <a:pt x="831" y="544"/>
                  </a:cubicBezTo>
                  <a:cubicBezTo>
                    <a:pt x="831" y="569"/>
                    <a:pt x="857" y="586"/>
                    <a:pt x="880" y="574"/>
                  </a:cubicBezTo>
                  <a:cubicBezTo>
                    <a:pt x="913" y="557"/>
                    <a:pt x="949" y="546"/>
                    <a:pt x="975" y="546"/>
                  </a:cubicBezTo>
                  <a:cubicBezTo>
                    <a:pt x="1038" y="546"/>
                    <a:pt x="1072" y="596"/>
                    <a:pt x="1072" y="658"/>
                  </a:cubicBezTo>
                  <a:cubicBezTo>
                    <a:pt x="1072" y="720"/>
                    <a:pt x="1038" y="770"/>
                    <a:pt x="975" y="770"/>
                  </a:cubicBezTo>
                  <a:cubicBezTo>
                    <a:pt x="949" y="770"/>
                    <a:pt x="913" y="759"/>
                    <a:pt x="880" y="743"/>
                  </a:cubicBezTo>
                  <a:cubicBezTo>
                    <a:pt x="857" y="732"/>
                    <a:pt x="831" y="748"/>
                    <a:pt x="831" y="773"/>
                  </a:cubicBezTo>
                  <a:cubicBezTo>
                    <a:pt x="831" y="1073"/>
                    <a:pt x="831" y="1073"/>
                    <a:pt x="831" y="1073"/>
                  </a:cubicBezTo>
                  <a:cubicBezTo>
                    <a:pt x="831" y="1015"/>
                    <a:pt x="831" y="1015"/>
                    <a:pt x="831" y="1015"/>
                  </a:cubicBezTo>
                  <a:cubicBezTo>
                    <a:pt x="831" y="1073"/>
                    <a:pt x="831" y="1073"/>
                    <a:pt x="831" y="1073"/>
                  </a:cubicBezTo>
                  <a:cubicBezTo>
                    <a:pt x="529" y="1073"/>
                    <a:pt x="529" y="1073"/>
                    <a:pt x="529" y="1073"/>
                  </a:cubicBezTo>
                  <a:cubicBezTo>
                    <a:pt x="504" y="1073"/>
                    <a:pt x="487" y="1046"/>
                    <a:pt x="499" y="1024"/>
                  </a:cubicBezTo>
                  <a:cubicBezTo>
                    <a:pt x="515" y="991"/>
                    <a:pt x="527" y="955"/>
                    <a:pt x="527" y="929"/>
                  </a:cubicBezTo>
                  <a:cubicBezTo>
                    <a:pt x="527" y="866"/>
                    <a:pt x="477" y="831"/>
                    <a:pt x="415" y="831"/>
                  </a:cubicBezTo>
                  <a:cubicBezTo>
                    <a:pt x="353" y="831"/>
                    <a:pt x="303" y="866"/>
                    <a:pt x="303" y="929"/>
                  </a:cubicBezTo>
                  <a:cubicBezTo>
                    <a:pt x="303" y="955"/>
                    <a:pt x="313" y="991"/>
                    <a:pt x="330" y="1024"/>
                  </a:cubicBezTo>
                  <a:cubicBezTo>
                    <a:pt x="341" y="1047"/>
                    <a:pt x="324" y="1073"/>
                    <a:pt x="299" y="1073"/>
                  </a:cubicBezTo>
                  <a:cubicBezTo>
                    <a:pt x="0" y="1073"/>
                    <a:pt x="0" y="1073"/>
                    <a:pt x="0" y="1073"/>
                  </a:cubicBezTo>
                  <a:cubicBezTo>
                    <a:pt x="0" y="773"/>
                    <a:pt x="0" y="773"/>
                    <a:pt x="0" y="773"/>
                  </a:cubicBezTo>
                  <a:cubicBezTo>
                    <a:pt x="0" y="748"/>
                    <a:pt x="26" y="732"/>
                    <a:pt x="49" y="743"/>
                  </a:cubicBezTo>
                  <a:cubicBezTo>
                    <a:pt x="82" y="759"/>
                    <a:pt x="117" y="770"/>
                    <a:pt x="143" y="770"/>
                  </a:cubicBezTo>
                  <a:cubicBezTo>
                    <a:pt x="207" y="770"/>
                    <a:pt x="241" y="720"/>
                    <a:pt x="241" y="658"/>
                  </a:cubicBezTo>
                  <a:cubicBezTo>
                    <a:pt x="241" y="596"/>
                    <a:pt x="207" y="546"/>
                    <a:pt x="143" y="546"/>
                  </a:cubicBezTo>
                  <a:close/>
                </a:path>
              </a:pathLst>
            </a:custGeom>
            <a:grpFill/>
            <a:ln w="12700">
              <a:solidFill>
                <a:schemeClr val="bg1"/>
              </a:solidFill>
            </a:ln>
            <a:effectLst>
              <a:outerShdw blurRad="1397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dirty="0">
                <a:solidFill>
                  <a:schemeClr val="lt1"/>
                </a:solidFill>
                <a:latin typeface="华文细黑" panose="02010600040101010101" pitchFamily="2" charset="-122"/>
              </a:endParaRPr>
            </a:p>
          </p:txBody>
        </p:sp>
      </p:grpSp>
      <p:sp>
        <p:nvSpPr>
          <p:cNvPr id="26" name="Freeform 5">
            <a:extLst>
              <a:ext uri="{FF2B5EF4-FFF2-40B4-BE49-F238E27FC236}">
                <a16:creationId xmlns:a16="http://schemas.microsoft.com/office/drawing/2014/main" id="{DDD49AB8-6962-2CA8-0C25-712AE5153C29}"/>
              </a:ext>
            </a:extLst>
          </p:cNvPr>
          <p:cNvSpPr/>
          <p:nvPr/>
        </p:nvSpPr>
        <p:spPr bwMode="auto">
          <a:xfrm>
            <a:off x="415498" y="2914584"/>
            <a:ext cx="1514475" cy="1516063"/>
          </a:xfrm>
          <a:custGeom>
            <a:avLst/>
            <a:gdLst>
              <a:gd name="T0" fmla="*/ 144 w 1073"/>
              <a:gd name="T1" fmla="*/ 528 h 1073"/>
              <a:gd name="T2" fmla="*/ 49 w 1073"/>
              <a:gd name="T3" fmla="*/ 499 h 1073"/>
              <a:gd name="T4" fmla="*/ 0 w 1073"/>
              <a:gd name="T5" fmla="*/ 530 h 1073"/>
              <a:gd name="T6" fmla="*/ 0 w 1073"/>
              <a:gd name="T7" fmla="*/ 832 h 1073"/>
              <a:gd name="T8" fmla="*/ 299 w 1073"/>
              <a:gd name="T9" fmla="*/ 832 h 1073"/>
              <a:gd name="T10" fmla="*/ 330 w 1073"/>
              <a:gd name="T11" fmla="*/ 881 h 1073"/>
              <a:gd name="T12" fmla="*/ 303 w 1073"/>
              <a:gd name="T13" fmla="*/ 975 h 1073"/>
              <a:gd name="T14" fmla="*/ 415 w 1073"/>
              <a:gd name="T15" fmla="*/ 1073 h 1073"/>
              <a:gd name="T16" fmla="*/ 527 w 1073"/>
              <a:gd name="T17" fmla="*/ 975 h 1073"/>
              <a:gd name="T18" fmla="*/ 499 w 1073"/>
              <a:gd name="T19" fmla="*/ 881 h 1073"/>
              <a:gd name="T20" fmla="*/ 529 w 1073"/>
              <a:gd name="T21" fmla="*/ 832 h 1073"/>
              <a:gd name="T22" fmla="*/ 831 w 1073"/>
              <a:gd name="T23" fmla="*/ 832 h 1073"/>
              <a:gd name="T24" fmla="*/ 831 w 1073"/>
              <a:gd name="T25" fmla="*/ 832 h 1073"/>
              <a:gd name="T26" fmla="*/ 831 w 1073"/>
              <a:gd name="T27" fmla="*/ 832 h 1073"/>
              <a:gd name="T28" fmla="*/ 831 w 1073"/>
              <a:gd name="T29" fmla="*/ 530 h 1073"/>
              <a:gd name="T30" fmla="*/ 880 w 1073"/>
              <a:gd name="T31" fmla="*/ 499 h 1073"/>
              <a:gd name="T32" fmla="*/ 975 w 1073"/>
              <a:gd name="T33" fmla="*/ 528 h 1073"/>
              <a:gd name="T34" fmla="*/ 1073 w 1073"/>
              <a:gd name="T35" fmla="*/ 416 h 1073"/>
              <a:gd name="T36" fmla="*/ 975 w 1073"/>
              <a:gd name="T37" fmla="*/ 303 h 1073"/>
              <a:gd name="T38" fmla="*/ 880 w 1073"/>
              <a:gd name="T39" fmla="*/ 330 h 1073"/>
              <a:gd name="T40" fmla="*/ 831 w 1073"/>
              <a:gd name="T41" fmla="*/ 300 h 1073"/>
              <a:gd name="T42" fmla="*/ 831 w 1073"/>
              <a:gd name="T43" fmla="*/ 0 h 1073"/>
              <a:gd name="T44" fmla="*/ 831 w 1073"/>
              <a:gd name="T45" fmla="*/ 58 h 1073"/>
              <a:gd name="T46" fmla="*/ 831 w 1073"/>
              <a:gd name="T47" fmla="*/ 0 h 1073"/>
              <a:gd name="T48" fmla="*/ 529 w 1073"/>
              <a:gd name="T49" fmla="*/ 0 h 1073"/>
              <a:gd name="T50" fmla="*/ 499 w 1073"/>
              <a:gd name="T51" fmla="*/ 49 h 1073"/>
              <a:gd name="T52" fmla="*/ 527 w 1073"/>
              <a:gd name="T53" fmla="*/ 144 h 1073"/>
              <a:gd name="T54" fmla="*/ 415 w 1073"/>
              <a:gd name="T55" fmla="*/ 242 h 1073"/>
              <a:gd name="T56" fmla="*/ 303 w 1073"/>
              <a:gd name="T57" fmla="*/ 144 h 1073"/>
              <a:gd name="T58" fmla="*/ 330 w 1073"/>
              <a:gd name="T59" fmla="*/ 49 h 1073"/>
              <a:gd name="T60" fmla="*/ 299 w 1073"/>
              <a:gd name="T61" fmla="*/ 0 h 1073"/>
              <a:gd name="T62" fmla="*/ 0 w 1073"/>
              <a:gd name="T63" fmla="*/ 0 h 1073"/>
              <a:gd name="T64" fmla="*/ 0 w 1073"/>
              <a:gd name="T65" fmla="*/ 300 h 1073"/>
              <a:gd name="T66" fmla="*/ 49 w 1073"/>
              <a:gd name="T67" fmla="*/ 330 h 1073"/>
              <a:gd name="T68" fmla="*/ 144 w 1073"/>
              <a:gd name="T69" fmla="*/ 303 h 1073"/>
              <a:gd name="T70" fmla="*/ 241 w 1073"/>
              <a:gd name="T71" fmla="*/ 416 h 1073"/>
              <a:gd name="T72" fmla="*/ 144 w 1073"/>
              <a:gd name="T73" fmla="*/ 528 h 10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073" h="1073">
                <a:moveTo>
                  <a:pt x="144" y="528"/>
                </a:moveTo>
                <a:cubicBezTo>
                  <a:pt x="118" y="528"/>
                  <a:pt x="82" y="516"/>
                  <a:pt x="49" y="499"/>
                </a:cubicBezTo>
                <a:cubicBezTo>
                  <a:pt x="26" y="488"/>
                  <a:pt x="0" y="505"/>
                  <a:pt x="0" y="530"/>
                </a:cubicBezTo>
                <a:cubicBezTo>
                  <a:pt x="0" y="832"/>
                  <a:pt x="0" y="832"/>
                  <a:pt x="0" y="832"/>
                </a:cubicBezTo>
                <a:cubicBezTo>
                  <a:pt x="299" y="832"/>
                  <a:pt x="299" y="832"/>
                  <a:pt x="299" y="832"/>
                </a:cubicBezTo>
                <a:cubicBezTo>
                  <a:pt x="325" y="832"/>
                  <a:pt x="341" y="858"/>
                  <a:pt x="330" y="881"/>
                </a:cubicBezTo>
                <a:cubicBezTo>
                  <a:pt x="314" y="914"/>
                  <a:pt x="303" y="949"/>
                  <a:pt x="303" y="975"/>
                </a:cubicBezTo>
                <a:cubicBezTo>
                  <a:pt x="303" y="1039"/>
                  <a:pt x="353" y="1073"/>
                  <a:pt x="415" y="1073"/>
                </a:cubicBezTo>
                <a:cubicBezTo>
                  <a:pt x="477" y="1073"/>
                  <a:pt x="527" y="1039"/>
                  <a:pt x="527" y="975"/>
                </a:cubicBezTo>
                <a:cubicBezTo>
                  <a:pt x="527" y="949"/>
                  <a:pt x="515" y="914"/>
                  <a:pt x="499" y="881"/>
                </a:cubicBezTo>
                <a:cubicBezTo>
                  <a:pt x="487" y="858"/>
                  <a:pt x="504" y="832"/>
                  <a:pt x="529" y="832"/>
                </a:cubicBezTo>
                <a:cubicBezTo>
                  <a:pt x="831" y="832"/>
                  <a:pt x="831" y="832"/>
                  <a:pt x="831" y="832"/>
                </a:cubicBezTo>
                <a:cubicBezTo>
                  <a:pt x="831" y="832"/>
                  <a:pt x="831" y="832"/>
                  <a:pt x="831" y="832"/>
                </a:cubicBezTo>
                <a:cubicBezTo>
                  <a:pt x="831" y="832"/>
                  <a:pt x="831" y="832"/>
                  <a:pt x="831" y="832"/>
                </a:cubicBezTo>
                <a:cubicBezTo>
                  <a:pt x="831" y="530"/>
                  <a:pt x="831" y="530"/>
                  <a:pt x="831" y="530"/>
                </a:cubicBezTo>
                <a:cubicBezTo>
                  <a:pt x="831" y="505"/>
                  <a:pt x="858" y="488"/>
                  <a:pt x="880" y="499"/>
                </a:cubicBezTo>
                <a:cubicBezTo>
                  <a:pt x="913" y="516"/>
                  <a:pt x="949" y="528"/>
                  <a:pt x="975" y="528"/>
                </a:cubicBezTo>
                <a:cubicBezTo>
                  <a:pt x="1038" y="528"/>
                  <a:pt x="1073" y="477"/>
                  <a:pt x="1073" y="416"/>
                </a:cubicBezTo>
                <a:cubicBezTo>
                  <a:pt x="1073" y="354"/>
                  <a:pt x="1038" y="303"/>
                  <a:pt x="975" y="303"/>
                </a:cubicBezTo>
                <a:cubicBezTo>
                  <a:pt x="949" y="303"/>
                  <a:pt x="913" y="314"/>
                  <a:pt x="880" y="330"/>
                </a:cubicBezTo>
                <a:cubicBezTo>
                  <a:pt x="857" y="341"/>
                  <a:pt x="831" y="325"/>
                  <a:pt x="831" y="300"/>
                </a:cubicBezTo>
                <a:cubicBezTo>
                  <a:pt x="831" y="0"/>
                  <a:pt x="831" y="0"/>
                  <a:pt x="831" y="0"/>
                </a:cubicBezTo>
                <a:cubicBezTo>
                  <a:pt x="831" y="58"/>
                  <a:pt x="831" y="58"/>
                  <a:pt x="831" y="58"/>
                </a:cubicBezTo>
                <a:cubicBezTo>
                  <a:pt x="831" y="0"/>
                  <a:pt x="831" y="0"/>
                  <a:pt x="831" y="0"/>
                </a:cubicBezTo>
                <a:cubicBezTo>
                  <a:pt x="529" y="0"/>
                  <a:pt x="529" y="0"/>
                  <a:pt x="529" y="0"/>
                </a:cubicBezTo>
                <a:cubicBezTo>
                  <a:pt x="504" y="0"/>
                  <a:pt x="487" y="27"/>
                  <a:pt x="499" y="49"/>
                </a:cubicBezTo>
                <a:cubicBezTo>
                  <a:pt x="515" y="82"/>
                  <a:pt x="527" y="118"/>
                  <a:pt x="527" y="144"/>
                </a:cubicBezTo>
                <a:cubicBezTo>
                  <a:pt x="527" y="208"/>
                  <a:pt x="477" y="242"/>
                  <a:pt x="415" y="242"/>
                </a:cubicBezTo>
                <a:cubicBezTo>
                  <a:pt x="353" y="242"/>
                  <a:pt x="303" y="208"/>
                  <a:pt x="303" y="144"/>
                </a:cubicBezTo>
                <a:cubicBezTo>
                  <a:pt x="303" y="118"/>
                  <a:pt x="314" y="82"/>
                  <a:pt x="330" y="49"/>
                </a:cubicBezTo>
                <a:cubicBezTo>
                  <a:pt x="341" y="27"/>
                  <a:pt x="325" y="0"/>
                  <a:pt x="299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300"/>
                  <a:pt x="0" y="300"/>
                  <a:pt x="0" y="300"/>
                </a:cubicBezTo>
                <a:cubicBezTo>
                  <a:pt x="0" y="325"/>
                  <a:pt x="26" y="341"/>
                  <a:pt x="49" y="330"/>
                </a:cubicBezTo>
                <a:cubicBezTo>
                  <a:pt x="82" y="314"/>
                  <a:pt x="118" y="303"/>
                  <a:pt x="144" y="303"/>
                </a:cubicBezTo>
                <a:cubicBezTo>
                  <a:pt x="207" y="303"/>
                  <a:pt x="241" y="354"/>
                  <a:pt x="241" y="416"/>
                </a:cubicBezTo>
                <a:cubicBezTo>
                  <a:pt x="241" y="477"/>
                  <a:pt x="207" y="528"/>
                  <a:pt x="144" y="528"/>
                </a:cubicBezTo>
                <a:close/>
              </a:path>
            </a:pathLst>
          </a:custGeom>
          <a:solidFill>
            <a:srgbClr val="C8BBE2">
              <a:alpha val="52000"/>
            </a:srgbClr>
          </a:solidFill>
          <a:ln w="12700">
            <a:solidFill>
              <a:schemeClr val="bg1"/>
            </a:solidFill>
          </a:ln>
          <a:effectLst>
            <a:outerShdw blurRad="1397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solidFill>
                <a:schemeClr val="lt1"/>
              </a:solidFill>
              <a:latin typeface="华文细黑" panose="02010600040101010101" pitchFamily="2" charset="-122"/>
            </a:endParaRPr>
          </a:p>
        </p:txBody>
      </p:sp>
      <p:sp>
        <p:nvSpPr>
          <p:cNvPr id="27" name="Freeform 7">
            <a:extLst>
              <a:ext uri="{FF2B5EF4-FFF2-40B4-BE49-F238E27FC236}">
                <a16:creationId xmlns:a16="http://schemas.microsoft.com/office/drawing/2014/main" id="{54D5EE0C-99B2-9E28-7D0F-BE6B310E57A1}"/>
              </a:ext>
            </a:extLst>
          </p:cNvPr>
          <p:cNvSpPr/>
          <p:nvPr/>
        </p:nvSpPr>
        <p:spPr bwMode="auto">
          <a:xfrm>
            <a:off x="-1100564" y="1405299"/>
            <a:ext cx="1516063" cy="1514475"/>
          </a:xfrm>
          <a:custGeom>
            <a:avLst/>
            <a:gdLst>
              <a:gd name="T0" fmla="*/ 929 w 1073"/>
              <a:gd name="T1" fmla="*/ 545 h 1072"/>
              <a:gd name="T2" fmla="*/ 1024 w 1073"/>
              <a:gd name="T3" fmla="*/ 574 h 1072"/>
              <a:gd name="T4" fmla="*/ 1073 w 1073"/>
              <a:gd name="T5" fmla="*/ 543 h 1072"/>
              <a:gd name="T6" fmla="*/ 1073 w 1073"/>
              <a:gd name="T7" fmla="*/ 241 h 1072"/>
              <a:gd name="T8" fmla="*/ 773 w 1073"/>
              <a:gd name="T9" fmla="*/ 241 h 1072"/>
              <a:gd name="T10" fmla="*/ 743 w 1073"/>
              <a:gd name="T11" fmla="*/ 192 h 1072"/>
              <a:gd name="T12" fmla="*/ 770 w 1073"/>
              <a:gd name="T13" fmla="*/ 97 h 1072"/>
              <a:gd name="T14" fmla="*/ 658 w 1073"/>
              <a:gd name="T15" fmla="*/ 0 h 1072"/>
              <a:gd name="T16" fmla="*/ 546 w 1073"/>
              <a:gd name="T17" fmla="*/ 97 h 1072"/>
              <a:gd name="T18" fmla="*/ 574 w 1073"/>
              <a:gd name="T19" fmla="*/ 192 h 1072"/>
              <a:gd name="T20" fmla="*/ 544 w 1073"/>
              <a:gd name="T21" fmla="*/ 241 h 1072"/>
              <a:gd name="T22" fmla="*/ 242 w 1073"/>
              <a:gd name="T23" fmla="*/ 241 h 1072"/>
              <a:gd name="T24" fmla="*/ 242 w 1073"/>
              <a:gd name="T25" fmla="*/ 241 h 1072"/>
              <a:gd name="T26" fmla="*/ 242 w 1073"/>
              <a:gd name="T27" fmla="*/ 241 h 1072"/>
              <a:gd name="T28" fmla="*/ 242 w 1073"/>
              <a:gd name="T29" fmla="*/ 543 h 1072"/>
              <a:gd name="T30" fmla="*/ 193 w 1073"/>
              <a:gd name="T31" fmla="*/ 574 h 1072"/>
              <a:gd name="T32" fmla="*/ 98 w 1073"/>
              <a:gd name="T33" fmla="*/ 545 h 1072"/>
              <a:gd name="T34" fmla="*/ 0 w 1073"/>
              <a:gd name="T35" fmla="*/ 657 h 1072"/>
              <a:gd name="T36" fmla="*/ 98 w 1073"/>
              <a:gd name="T37" fmla="*/ 769 h 1072"/>
              <a:gd name="T38" fmla="*/ 193 w 1073"/>
              <a:gd name="T39" fmla="*/ 743 h 1072"/>
              <a:gd name="T40" fmla="*/ 242 w 1073"/>
              <a:gd name="T41" fmla="*/ 773 h 1072"/>
              <a:gd name="T42" fmla="*/ 242 w 1073"/>
              <a:gd name="T43" fmla="*/ 1072 h 1072"/>
              <a:gd name="T44" fmla="*/ 242 w 1073"/>
              <a:gd name="T45" fmla="*/ 1015 h 1072"/>
              <a:gd name="T46" fmla="*/ 242 w 1073"/>
              <a:gd name="T47" fmla="*/ 1072 h 1072"/>
              <a:gd name="T48" fmla="*/ 544 w 1073"/>
              <a:gd name="T49" fmla="*/ 1072 h 1072"/>
              <a:gd name="T50" fmla="*/ 574 w 1073"/>
              <a:gd name="T51" fmla="*/ 1023 h 1072"/>
              <a:gd name="T52" fmla="*/ 546 w 1073"/>
              <a:gd name="T53" fmla="*/ 929 h 1072"/>
              <a:gd name="T54" fmla="*/ 658 w 1073"/>
              <a:gd name="T55" fmla="*/ 831 h 1072"/>
              <a:gd name="T56" fmla="*/ 770 w 1073"/>
              <a:gd name="T57" fmla="*/ 929 h 1072"/>
              <a:gd name="T58" fmla="*/ 743 w 1073"/>
              <a:gd name="T59" fmla="*/ 1023 h 1072"/>
              <a:gd name="T60" fmla="*/ 773 w 1073"/>
              <a:gd name="T61" fmla="*/ 1072 h 1072"/>
              <a:gd name="T62" fmla="*/ 1073 w 1073"/>
              <a:gd name="T63" fmla="*/ 1072 h 1072"/>
              <a:gd name="T64" fmla="*/ 1073 w 1073"/>
              <a:gd name="T65" fmla="*/ 773 h 1072"/>
              <a:gd name="T66" fmla="*/ 1024 w 1073"/>
              <a:gd name="T67" fmla="*/ 743 h 1072"/>
              <a:gd name="T68" fmla="*/ 929 w 1073"/>
              <a:gd name="T69" fmla="*/ 769 h 1072"/>
              <a:gd name="T70" fmla="*/ 831 w 1073"/>
              <a:gd name="T71" fmla="*/ 657 h 1072"/>
              <a:gd name="T72" fmla="*/ 929 w 1073"/>
              <a:gd name="T73" fmla="*/ 545 h 10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073" h="1072">
                <a:moveTo>
                  <a:pt x="929" y="545"/>
                </a:moveTo>
                <a:cubicBezTo>
                  <a:pt x="955" y="545"/>
                  <a:pt x="991" y="557"/>
                  <a:pt x="1024" y="574"/>
                </a:cubicBezTo>
                <a:cubicBezTo>
                  <a:pt x="1046" y="585"/>
                  <a:pt x="1073" y="568"/>
                  <a:pt x="1073" y="543"/>
                </a:cubicBezTo>
                <a:cubicBezTo>
                  <a:pt x="1073" y="241"/>
                  <a:pt x="1073" y="241"/>
                  <a:pt x="1073" y="241"/>
                </a:cubicBezTo>
                <a:cubicBezTo>
                  <a:pt x="773" y="241"/>
                  <a:pt x="773" y="241"/>
                  <a:pt x="773" y="241"/>
                </a:cubicBezTo>
                <a:cubicBezTo>
                  <a:pt x="748" y="241"/>
                  <a:pt x="732" y="215"/>
                  <a:pt x="743" y="192"/>
                </a:cubicBezTo>
                <a:cubicBezTo>
                  <a:pt x="759" y="159"/>
                  <a:pt x="770" y="123"/>
                  <a:pt x="770" y="97"/>
                </a:cubicBezTo>
                <a:cubicBezTo>
                  <a:pt x="770" y="34"/>
                  <a:pt x="720" y="0"/>
                  <a:pt x="658" y="0"/>
                </a:cubicBezTo>
                <a:cubicBezTo>
                  <a:pt x="596" y="0"/>
                  <a:pt x="546" y="34"/>
                  <a:pt x="546" y="97"/>
                </a:cubicBezTo>
                <a:cubicBezTo>
                  <a:pt x="546" y="123"/>
                  <a:pt x="557" y="159"/>
                  <a:pt x="574" y="192"/>
                </a:cubicBezTo>
                <a:cubicBezTo>
                  <a:pt x="585" y="215"/>
                  <a:pt x="569" y="241"/>
                  <a:pt x="544" y="241"/>
                </a:cubicBezTo>
                <a:cubicBezTo>
                  <a:pt x="242" y="241"/>
                  <a:pt x="242" y="241"/>
                  <a:pt x="242" y="241"/>
                </a:cubicBezTo>
                <a:cubicBezTo>
                  <a:pt x="242" y="241"/>
                  <a:pt x="242" y="241"/>
                  <a:pt x="242" y="241"/>
                </a:cubicBezTo>
                <a:cubicBezTo>
                  <a:pt x="242" y="241"/>
                  <a:pt x="242" y="241"/>
                  <a:pt x="242" y="241"/>
                </a:cubicBezTo>
                <a:cubicBezTo>
                  <a:pt x="242" y="543"/>
                  <a:pt x="242" y="543"/>
                  <a:pt x="242" y="543"/>
                </a:cubicBezTo>
                <a:cubicBezTo>
                  <a:pt x="242" y="568"/>
                  <a:pt x="215" y="585"/>
                  <a:pt x="193" y="574"/>
                </a:cubicBezTo>
                <a:cubicBezTo>
                  <a:pt x="160" y="557"/>
                  <a:pt x="124" y="545"/>
                  <a:pt x="98" y="545"/>
                </a:cubicBezTo>
                <a:cubicBezTo>
                  <a:pt x="34" y="545"/>
                  <a:pt x="0" y="595"/>
                  <a:pt x="0" y="657"/>
                </a:cubicBezTo>
                <a:cubicBezTo>
                  <a:pt x="0" y="719"/>
                  <a:pt x="34" y="769"/>
                  <a:pt x="98" y="769"/>
                </a:cubicBezTo>
                <a:cubicBezTo>
                  <a:pt x="124" y="769"/>
                  <a:pt x="160" y="759"/>
                  <a:pt x="193" y="743"/>
                </a:cubicBezTo>
                <a:cubicBezTo>
                  <a:pt x="215" y="731"/>
                  <a:pt x="242" y="748"/>
                  <a:pt x="242" y="773"/>
                </a:cubicBezTo>
                <a:cubicBezTo>
                  <a:pt x="242" y="1072"/>
                  <a:pt x="242" y="1072"/>
                  <a:pt x="242" y="1072"/>
                </a:cubicBezTo>
                <a:cubicBezTo>
                  <a:pt x="242" y="1015"/>
                  <a:pt x="242" y="1015"/>
                  <a:pt x="242" y="1015"/>
                </a:cubicBezTo>
                <a:cubicBezTo>
                  <a:pt x="242" y="1072"/>
                  <a:pt x="242" y="1072"/>
                  <a:pt x="242" y="1072"/>
                </a:cubicBezTo>
                <a:cubicBezTo>
                  <a:pt x="544" y="1072"/>
                  <a:pt x="544" y="1072"/>
                  <a:pt x="544" y="1072"/>
                </a:cubicBezTo>
                <a:cubicBezTo>
                  <a:pt x="569" y="1072"/>
                  <a:pt x="585" y="1046"/>
                  <a:pt x="574" y="1023"/>
                </a:cubicBezTo>
                <a:cubicBezTo>
                  <a:pt x="557" y="990"/>
                  <a:pt x="546" y="955"/>
                  <a:pt x="546" y="929"/>
                </a:cubicBezTo>
                <a:cubicBezTo>
                  <a:pt x="546" y="865"/>
                  <a:pt x="596" y="831"/>
                  <a:pt x="658" y="831"/>
                </a:cubicBezTo>
                <a:cubicBezTo>
                  <a:pt x="720" y="831"/>
                  <a:pt x="770" y="865"/>
                  <a:pt x="770" y="929"/>
                </a:cubicBezTo>
                <a:cubicBezTo>
                  <a:pt x="770" y="955"/>
                  <a:pt x="759" y="990"/>
                  <a:pt x="743" y="1023"/>
                </a:cubicBezTo>
                <a:cubicBezTo>
                  <a:pt x="732" y="1046"/>
                  <a:pt x="748" y="1072"/>
                  <a:pt x="773" y="1072"/>
                </a:cubicBezTo>
                <a:cubicBezTo>
                  <a:pt x="1073" y="1072"/>
                  <a:pt x="1073" y="1072"/>
                  <a:pt x="1073" y="1072"/>
                </a:cubicBezTo>
                <a:cubicBezTo>
                  <a:pt x="1073" y="773"/>
                  <a:pt x="1073" y="773"/>
                  <a:pt x="1073" y="773"/>
                </a:cubicBezTo>
                <a:cubicBezTo>
                  <a:pt x="1073" y="748"/>
                  <a:pt x="1046" y="731"/>
                  <a:pt x="1024" y="743"/>
                </a:cubicBezTo>
                <a:cubicBezTo>
                  <a:pt x="991" y="759"/>
                  <a:pt x="955" y="769"/>
                  <a:pt x="929" y="769"/>
                </a:cubicBezTo>
                <a:cubicBezTo>
                  <a:pt x="866" y="769"/>
                  <a:pt x="831" y="719"/>
                  <a:pt x="831" y="657"/>
                </a:cubicBezTo>
                <a:cubicBezTo>
                  <a:pt x="831" y="595"/>
                  <a:pt x="866" y="545"/>
                  <a:pt x="929" y="545"/>
                </a:cubicBezTo>
                <a:close/>
              </a:path>
            </a:pathLst>
          </a:custGeom>
          <a:solidFill>
            <a:srgbClr val="C8BBE2">
              <a:alpha val="52000"/>
            </a:srgbClr>
          </a:solidFill>
          <a:ln w="12700">
            <a:solidFill>
              <a:schemeClr val="bg1"/>
            </a:solidFill>
          </a:ln>
          <a:effectLst>
            <a:outerShdw blurRad="1397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solidFill>
                <a:schemeClr val="lt1"/>
              </a:solidFill>
              <a:latin typeface="华文细黑" panose="02010600040101010101" pitchFamily="2" charset="-122"/>
            </a:endParaRPr>
          </a:p>
        </p:txBody>
      </p:sp>
      <p:sp>
        <p:nvSpPr>
          <p:cNvPr id="28" name="Freeform 9">
            <a:extLst>
              <a:ext uri="{FF2B5EF4-FFF2-40B4-BE49-F238E27FC236}">
                <a16:creationId xmlns:a16="http://schemas.microsoft.com/office/drawing/2014/main" id="{7D6407FA-009A-C529-7A79-95A5E67DB24D}"/>
              </a:ext>
            </a:extLst>
          </p:cNvPr>
          <p:cNvSpPr/>
          <p:nvPr/>
        </p:nvSpPr>
        <p:spPr bwMode="auto">
          <a:xfrm>
            <a:off x="72599" y="1751008"/>
            <a:ext cx="1514475" cy="1516063"/>
          </a:xfrm>
          <a:custGeom>
            <a:avLst/>
            <a:gdLst>
              <a:gd name="T0" fmla="*/ 929 w 1072"/>
              <a:gd name="T1" fmla="*/ 528 h 1073"/>
              <a:gd name="T2" fmla="*/ 1023 w 1072"/>
              <a:gd name="T3" fmla="*/ 499 h 1073"/>
              <a:gd name="T4" fmla="*/ 1072 w 1072"/>
              <a:gd name="T5" fmla="*/ 530 h 1073"/>
              <a:gd name="T6" fmla="*/ 1072 w 1072"/>
              <a:gd name="T7" fmla="*/ 832 h 1073"/>
              <a:gd name="T8" fmla="*/ 773 w 1072"/>
              <a:gd name="T9" fmla="*/ 832 h 1073"/>
              <a:gd name="T10" fmla="*/ 742 w 1072"/>
              <a:gd name="T11" fmla="*/ 881 h 1073"/>
              <a:gd name="T12" fmla="*/ 769 w 1072"/>
              <a:gd name="T13" fmla="*/ 975 h 1073"/>
              <a:gd name="T14" fmla="*/ 657 w 1072"/>
              <a:gd name="T15" fmla="*/ 1073 h 1073"/>
              <a:gd name="T16" fmla="*/ 545 w 1072"/>
              <a:gd name="T17" fmla="*/ 975 h 1073"/>
              <a:gd name="T18" fmla="*/ 573 w 1072"/>
              <a:gd name="T19" fmla="*/ 881 h 1073"/>
              <a:gd name="T20" fmla="*/ 543 w 1072"/>
              <a:gd name="T21" fmla="*/ 832 h 1073"/>
              <a:gd name="T22" fmla="*/ 241 w 1072"/>
              <a:gd name="T23" fmla="*/ 832 h 1073"/>
              <a:gd name="T24" fmla="*/ 241 w 1072"/>
              <a:gd name="T25" fmla="*/ 832 h 1073"/>
              <a:gd name="T26" fmla="*/ 241 w 1072"/>
              <a:gd name="T27" fmla="*/ 832 h 1073"/>
              <a:gd name="T28" fmla="*/ 241 w 1072"/>
              <a:gd name="T29" fmla="*/ 530 h 1073"/>
              <a:gd name="T30" fmla="*/ 192 w 1072"/>
              <a:gd name="T31" fmla="*/ 499 h 1073"/>
              <a:gd name="T32" fmla="*/ 97 w 1072"/>
              <a:gd name="T33" fmla="*/ 528 h 1073"/>
              <a:gd name="T34" fmla="*/ 0 w 1072"/>
              <a:gd name="T35" fmla="*/ 416 h 1073"/>
              <a:gd name="T36" fmla="*/ 97 w 1072"/>
              <a:gd name="T37" fmla="*/ 303 h 1073"/>
              <a:gd name="T38" fmla="*/ 192 w 1072"/>
              <a:gd name="T39" fmla="*/ 330 h 1073"/>
              <a:gd name="T40" fmla="*/ 241 w 1072"/>
              <a:gd name="T41" fmla="*/ 300 h 1073"/>
              <a:gd name="T42" fmla="*/ 241 w 1072"/>
              <a:gd name="T43" fmla="*/ 0 h 1073"/>
              <a:gd name="T44" fmla="*/ 241 w 1072"/>
              <a:gd name="T45" fmla="*/ 58 h 1073"/>
              <a:gd name="T46" fmla="*/ 241 w 1072"/>
              <a:gd name="T47" fmla="*/ 0 h 1073"/>
              <a:gd name="T48" fmla="*/ 543 w 1072"/>
              <a:gd name="T49" fmla="*/ 0 h 1073"/>
              <a:gd name="T50" fmla="*/ 573 w 1072"/>
              <a:gd name="T51" fmla="*/ 50 h 1073"/>
              <a:gd name="T52" fmla="*/ 545 w 1072"/>
              <a:gd name="T53" fmla="*/ 144 h 1073"/>
              <a:gd name="T54" fmla="*/ 657 w 1072"/>
              <a:gd name="T55" fmla="*/ 242 h 1073"/>
              <a:gd name="T56" fmla="*/ 769 w 1072"/>
              <a:gd name="T57" fmla="*/ 144 h 1073"/>
              <a:gd name="T58" fmla="*/ 742 w 1072"/>
              <a:gd name="T59" fmla="*/ 50 h 1073"/>
              <a:gd name="T60" fmla="*/ 773 w 1072"/>
              <a:gd name="T61" fmla="*/ 0 h 1073"/>
              <a:gd name="T62" fmla="*/ 1072 w 1072"/>
              <a:gd name="T63" fmla="*/ 0 h 1073"/>
              <a:gd name="T64" fmla="*/ 1072 w 1072"/>
              <a:gd name="T65" fmla="*/ 300 h 1073"/>
              <a:gd name="T66" fmla="*/ 1023 w 1072"/>
              <a:gd name="T67" fmla="*/ 330 h 1073"/>
              <a:gd name="T68" fmla="*/ 929 w 1072"/>
              <a:gd name="T69" fmla="*/ 303 h 1073"/>
              <a:gd name="T70" fmla="*/ 831 w 1072"/>
              <a:gd name="T71" fmla="*/ 416 h 1073"/>
              <a:gd name="T72" fmla="*/ 929 w 1072"/>
              <a:gd name="T73" fmla="*/ 528 h 10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072" h="1073">
                <a:moveTo>
                  <a:pt x="929" y="528"/>
                </a:moveTo>
                <a:cubicBezTo>
                  <a:pt x="955" y="528"/>
                  <a:pt x="990" y="516"/>
                  <a:pt x="1023" y="499"/>
                </a:cubicBezTo>
                <a:cubicBezTo>
                  <a:pt x="1046" y="488"/>
                  <a:pt x="1072" y="505"/>
                  <a:pt x="1072" y="530"/>
                </a:cubicBezTo>
                <a:cubicBezTo>
                  <a:pt x="1072" y="832"/>
                  <a:pt x="1072" y="832"/>
                  <a:pt x="1072" y="832"/>
                </a:cubicBezTo>
                <a:cubicBezTo>
                  <a:pt x="773" y="832"/>
                  <a:pt x="773" y="832"/>
                  <a:pt x="773" y="832"/>
                </a:cubicBezTo>
                <a:cubicBezTo>
                  <a:pt x="747" y="832"/>
                  <a:pt x="731" y="858"/>
                  <a:pt x="742" y="881"/>
                </a:cubicBezTo>
                <a:cubicBezTo>
                  <a:pt x="759" y="914"/>
                  <a:pt x="769" y="949"/>
                  <a:pt x="769" y="975"/>
                </a:cubicBezTo>
                <a:cubicBezTo>
                  <a:pt x="769" y="1039"/>
                  <a:pt x="719" y="1073"/>
                  <a:pt x="657" y="1073"/>
                </a:cubicBezTo>
                <a:cubicBezTo>
                  <a:pt x="595" y="1073"/>
                  <a:pt x="545" y="1039"/>
                  <a:pt x="545" y="975"/>
                </a:cubicBezTo>
                <a:cubicBezTo>
                  <a:pt x="545" y="949"/>
                  <a:pt x="557" y="914"/>
                  <a:pt x="573" y="881"/>
                </a:cubicBezTo>
                <a:cubicBezTo>
                  <a:pt x="585" y="858"/>
                  <a:pt x="568" y="832"/>
                  <a:pt x="543" y="832"/>
                </a:cubicBezTo>
                <a:cubicBezTo>
                  <a:pt x="241" y="832"/>
                  <a:pt x="241" y="832"/>
                  <a:pt x="241" y="832"/>
                </a:cubicBezTo>
                <a:cubicBezTo>
                  <a:pt x="241" y="832"/>
                  <a:pt x="241" y="832"/>
                  <a:pt x="241" y="832"/>
                </a:cubicBezTo>
                <a:cubicBezTo>
                  <a:pt x="241" y="832"/>
                  <a:pt x="241" y="832"/>
                  <a:pt x="241" y="832"/>
                </a:cubicBezTo>
                <a:cubicBezTo>
                  <a:pt x="241" y="530"/>
                  <a:pt x="241" y="530"/>
                  <a:pt x="241" y="530"/>
                </a:cubicBezTo>
                <a:cubicBezTo>
                  <a:pt x="241" y="505"/>
                  <a:pt x="215" y="488"/>
                  <a:pt x="192" y="499"/>
                </a:cubicBezTo>
                <a:cubicBezTo>
                  <a:pt x="159" y="516"/>
                  <a:pt x="123" y="528"/>
                  <a:pt x="97" y="528"/>
                </a:cubicBezTo>
                <a:cubicBezTo>
                  <a:pt x="34" y="528"/>
                  <a:pt x="0" y="478"/>
                  <a:pt x="0" y="416"/>
                </a:cubicBezTo>
                <a:cubicBezTo>
                  <a:pt x="0" y="354"/>
                  <a:pt x="34" y="303"/>
                  <a:pt x="97" y="303"/>
                </a:cubicBezTo>
                <a:cubicBezTo>
                  <a:pt x="123" y="303"/>
                  <a:pt x="159" y="314"/>
                  <a:pt x="192" y="330"/>
                </a:cubicBezTo>
                <a:cubicBezTo>
                  <a:pt x="215" y="341"/>
                  <a:pt x="241" y="325"/>
                  <a:pt x="241" y="300"/>
                </a:cubicBezTo>
                <a:cubicBezTo>
                  <a:pt x="241" y="0"/>
                  <a:pt x="241" y="0"/>
                  <a:pt x="241" y="0"/>
                </a:cubicBezTo>
                <a:cubicBezTo>
                  <a:pt x="241" y="58"/>
                  <a:pt x="241" y="58"/>
                  <a:pt x="241" y="58"/>
                </a:cubicBezTo>
                <a:cubicBezTo>
                  <a:pt x="241" y="0"/>
                  <a:pt x="241" y="0"/>
                  <a:pt x="241" y="0"/>
                </a:cubicBezTo>
                <a:cubicBezTo>
                  <a:pt x="543" y="0"/>
                  <a:pt x="543" y="0"/>
                  <a:pt x="543" y="0"/>
                </a:cubicBezTo>
                <a:cubicBezTo>
                  <a:pt x="568" y="0"/>
                  <a:pt x="585" y="27"/>
                  <a:pt x="573" y="50"/>
                </a:cubicBezTo>
                <a:cubicBezTo>
                  <a:pt x="557" y="83"/>
                  <a:pt x="545" y="118"/>
                  <a:pt x="545" y="144"/>
                </a:cubicBezTo>
                <a:cubicBezTo>
                  <a:pt x="545" y="208"/>
                  <a:pt x="595" y="242"/>
                  <a:pt x="657" y="242"/>
                </a:cubicBezTo>
                <a:cubicBezTo>
                  <a:pt x="719" y="242"/>
                  <a:pt x="769" y="208"/>
                  <a:pt x="769" y="144"/>
                </a:cubicBezTo>
                <a:cubicBezTo>
                  <a:pt x="769" y="118"/>
                  <a:pt x="759" y="83"/>
                  <a:pt x="742" y="50"/>
                </a:cubicBezTo>
                <a:cubicBezTo>
                  <a:pt x="731" y="27"/>
                  <a:pt x="747" y="0"/>
                  <a:pt x="773" y="0"/>
                </a:cubicBezTo>
                <a:cubicBezTo>
                  <a:pt x="1072" y="0"/>
                  <a:pt x="1072" y="0"/>
                  <a:pt x="1072" y="0"/>
                </a:cubicBezTo>
                <a:cubicBezTo>
                  <a:pt x="1072" y="300"/>
                  <a:pt x="1072" y="300"/>
                  <a:pt x="1072" y="300"/>
                </a:cubicBezTo>
                <a:cubicBezTo>
                  <a:pt x="1072" y="325"/>
                  <a:pt x="1046" y="341"/>
                  <a:pt x="1023" y="330"/>
                </a:cubicBezTo>
                <a:cubicBezTo>
                  <a:pt x="990" y="314"/>
                  <a:pt x="955" y="303"/>
                  <a:pt x="929" y="303"/>
                </a:cubicBezTo>
                <a:cubicBezTo>
                  <a:pt x="865" y="303"/>
                  <a:pt x="831" y="354"/>
                  <a:pt x="831" y="416"/>
                </a:cubicBezTo>
                <a:cubicBezTo>
                  <a:pt x="831" y="478"/>
                  <a:pt x="865" y="528"/>
                  <a:pt x="929" y="528"/>
                </a:cubicBezTo>
                <a:close/>
              </a:path>
            </a:pathLst>
          </a:custGeom>
          <a:solidFill>
            <a:srgbClr val="C8BBE2">
              <a:alpha val="52000"/>
            </a:srgbClr>
          </a:solidFill>
          <a:ln w="12700">
            <a:solidFill>
              <a:schemeClr val="bg1"/>
            </a:solidFill>
          </a:ln>
          <a:effectLst>
            <a:outerShdw blurRad="1397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solidFill>
                <a:schemeClr val="lt1"/>
              </a:solidFill>
              <a:latin typeface="华文细黑" panose="02010600040101010101" pitchFamily="2" charset="-122"/>
            </a:endParaRPr>
          </a:p>
        </p:txBody>
      </p:sp>
      <p:sp>
        <p:nvSpPr>
          <p:cNvPr id="29" name="Freeform 11">
            <a:extLst>
              <a:ext uri="{FF2B5EF4-FFF2-40B4-BE49-F238E27FC236}">
                <a16:creationId xmlns:a16="http://schemas.microsoft.com/office/drawing/2014/main" id="{4F5DD57C-C876-4977-260C-1169E9A3764E}"/>
              </a:ext>
            </a:extLst>
          </p:cNvPr>
          <p:cNvSpPr/>
          <p:nvPr/>
        </p:nvSpPr>
        <p:spPr bwMode="auto">
          <a:xfrm>
            <a:off x="-757664" y="2589045"/>
            <a:ext cx="1514475" cy="1514475"/>
          </a:xfrm>
          <a:custGeom>
            <a:avLst/>
            <a:gdLst>
              <a:gd name="T0" fmla="*/ 143 w 1072"/>
              <a:gd name="T1" fmla="*/ 546 h 1073"/>
              <a:gd name="T2" fmla="*/ 49 w 1072"/>
              <a:gd name="T3" fmla="*/ 574 h 1073"/>
              <a:gd name="T4" fmla="*/ 0 w 1072"/>
              <a:gd name="T5" fmla="*/ 544 h 1073"/>
              <a:gd name="T6" fmla="*/ 0 w 1072"/>
              <a:gd name="T7" fmla="*/ 242 h 1073"/>
              <a:gd name="T8" fmla="*/ 299 w 1072"/>
              <a:gd name="T9" fmla="*/ 242 h 1073"/>
              <a:gd name="T10" fmla="*/ 330 w 1072"/>
              <a:gd name="T11" fmla="*/ 193 h 1073"/>
              <a:gd name="T12" fmla="*/ 303 w 1072"/>
              <a:gd name="T13" fmla="*/ 98 h 1073"/>
              <a:gd name="T14" fmla="*/ 415 w 1072"/>
              <a:gd name="T15" fmla="*/ 0 h 1073"/>
              <a:gd name="T16" fmla="*/ 527 w 1072"/>
              <a:gd name="T17" fmla="*/ 98 h 1073"/>
              <a:gd name="T18" fmla="*/ 499 w 1072"/>
              <a:gd name="T19" fmla="*/ 193 h 1073"/>
              <a:gd name="T20" fmla="*/ 529 w 1072"/>
              <a:gd name="T21" fmla="*/ 242 h 1073"/>
              <a:gd name="T22" fmla="*/ 831 w 1072"/>
              <a:gd name="T23" fmla="*/ 242 h 1073"/>
              <a:gd name="T24" fmla="*/ 831 w 1072"/>
              <a:gd name="T25" fmla="*/ 242 h 1073"/>
              <a:gd name="T26" fmla="*/ 831 w 1072"/>
              <a:gd name="T27" fmla="*/ 242 h 1073"/>
              <a:gd name="T28" fmla="*/ 831 w 1072"/>
              <a:gd name="T29" fmla="*/ 544 h 1073"/>
              <a:gd name="T30" fmla="*/ 880 w 1072"/>
              <a:gd name="T31" fmla="*/ 574 h 1073"/>
              <a:gd name="T32" fmla="*/ 975 w 1072"/>
              <a:gd name="T33" fmla="*/ 546 h 1073"/>
              <a:gd name="T34" fmla="*/ 1072 w 1072"/>
              <a:gd name="T35" fmla="*/ 658 h 1073"/>
              <a:gd name="T36" fmla="*/ 975 w 1072"/>
              <a:gd name="T37" fmla="*/ 770 h 1073"/>
              <a:gd name="T38" fmla="*/ 880 w 1072"/>
              <a:gd name="T39" fmla="*/ 743 h 1073"/>
              <a:gd name="T40" fmla="*/ 831 w 1072"/>
              <a:gd name="T41" fmla="*/ 773 h 1073"/>
              <a:gd name="T42" fmla="*/ 831 w 1072"/>
              <a:gd name="T43" fmla="*/ 1073 h 1073"/>
              <a:gd name="T44" fmla="*/ 831 w 1072"/>
              <a:gd name="T45" fmla="*/ 1015 h 1073"/>
              <a:gd name="T46" fmla="*/ 831 w 1072"/>
              <a:gd name="T47" fmla="*/ 1073 h 1073"/>
              <a:gd name="T48" fmla="*/ 529 w 1072"/>
              <a:gd name="T49" fmla="*/ 1073 h 1073"/>
              <a:gd name="T50" fmla="*/ 499 w 1072"/>
              <a:gd name="T51" fmla="*/ 1024 h 1073"/>
              <a:gd name="T52" fmla="*/ 527 w 1072"/>
              <a:gd name="T53" fmla="*/ 929 h 1073"/>
              <a:gd name="T54" fmla="*/ 415 w 1072"/>
              <a:gd name="T55" fmla="*/ 831 h 1073"/>
              <a:gd name="T56" fmla="*/ 303 w 1072"/>
              <a:gd name="T57" fmla="*/ 929 h 1073"/>
              <a:gd name="T58" fmla="*/ 330 w 1072"/>
              <a:gd name="T59" fmla="*/ 1024 h 1073"/>
              <a:gd name="T60" fmla="*/ 299 w 1072"/>
              <a:gd name="T61" fmla="*/ 1073 h 1073"/>
              <a:gd name="T62" fmla="*/ 0 w 1072"/>
              <a:gd name="T63" fmla="*/ 1073 h 1073"/>
              <a:gd name="T64" fmla="*/ 0 w 1072"/>
              <a:gd name="T65" fmla="*/ 773 h 1073"/>
              <a:gd name="T66" fmla="*/ 49 w 1072"/>
              <a:gd name="T67" fmla="*/ 743 h 1073"/>
              <a:gd name="T68" fmla="*/ 143 w 1072"/>
              <a:gd name="T69" fmla="*/ 770 h 1073"/>
              <a:gd name="T70" fmla="*/ 241 w 1072"/>
              <a:gd name="T71" fmla="*/ 658 h 1073"/>
              <a:gd name="T72" fmla="*/ 143 w 1072"/>
              <a:gd name="T73" fmla="*/ 546 h 10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072" h="1073">
                <a:moveTo>
                  <a:pt x="143" y="546"/>
                </a:moveTo>
                <a:cubicBezTo>
                  <a:pt x="117" y="546"/>
                  <a:pt x="82" y="557"/>
                  <a:pt x="49" y="574"/>
                </a:cubicBezTo>
                <a:cubicBezTo>
                  <a:pt x="26" y="586"/>
                  <a:pt x="0" y="569"/>
                  <a:pt x="0" y="544"/>
                </a:cubicBezTo>
                <a:cubicBezTo>
                  <a:pt x="0" y="242"/>
                  <a:pt x="0" y="242"/>
                  <a:pt x="0" y="242"/>
                </a:cubicBezTo>
                <a:cubicBezTo>
                  <a:pt x="299" y="242"/>
                  <a:pt x="299" y="242"/>
                  <a:pt x="299" y="242"/>
                </a:cubicBezTo>
                <a:cubicBezTo>
                  <a:pt x="324" y="242"/>
                  <a:pt x="341" y="215"/>
                  <a:pt x="330" y="193"/>
                </a:cubicBezTo>
                <a:cubicBezTo>
                  <a:pt x="313" y="160"/>
                  <a:pt x="303" y="124"/>
                  <a:pt x="303" y="98"/>
                </a:cubicBezTo>
                <a:cubicBezTo>
                  <a:pt x="303" y="34"/>
                  <a:pt x="353" y="0"/>
                  <a:pt x="415" y="0"/>
                </a:cubicBezTo>
                <a:cubicBezTo>
                  <a:pt x="477" y="0"/>
                  <a:pt x="527" y="34"/>
                  <a:pt x="527" y="98"/>
                </a:cubicBezTo>
                <a:cubicBezTo>
                  <a:pt x="527" y="124"/>
                  <a:pt x="515" y="160"/>
                  <a:pt x="499" y="193"/>
                </a:cubicBezTo>
                <a:cubicBezTo>
                  <a:pt x="487" y="215"/>
                  <a:pt x="504" y="242"/>
                  <a:pt x="529" y="242"/>
                </a:cubicBezTo>
                <a:cubicBezTo>
                  <a:pt x="831" y="242"/>
                  <a:pt x="831" y="242"/>
                  <a:pt x="831" y="242"/>
                </a:cubicBezTo>
                <a:cubicBezTo>
                  <a:pt x="831" y="242"/>
                  <a:pt x="831" y="242"/>
                  <a:pt x="831" y="242"/>
                </a:cubicBezTo>
                <a:cubicBezTo>
                  <a:pt x="831" y="242"/>
                  <a:pt x="831" y="242"/>
                  <a:pt x="831" y="242"/>
                </a:cubicBezTo>
                <a:cubicBezTo>
                  <a:pt x="831" y="544"/>
                  <a:pt x="831" y="544"/>
                  <a:pt x="831" y="544"/>
                </a:cubicBezTo>
                <a:cubicBezTo>
                  <a:pt x="831" y="569"/>
                  <a:pt x="857" y="586"/>
                  <a:pt x="880" y="574"/>
                </a:cubicBezTo>
                <a:cubicBezTo>
                  <a:pt x="913" y="557"/>
                  <a:pt x="949" y="546"/>
                  <a:pt x="975" y="546"/>
                </a:cubicBezTo>
                <a:cubicBezTo>
                  <a:pt x="1038" y="546"/>
                  <a:pt x="1072" y="596"/>
                  <a:pt x="1072" y="658"/>
                </a:cubicBezTo>
                <a:cubicBezTo>
                  <a:pt x="1072" y="720"/>
                  <a:pt x="1038" y="770"/>
                  <a:pt x="975" y="770"/>
                </a:cubicBezTo>
                <a:cubicBezTo>
                  <a:pt x="949" y="770"/>
                  <a:pt x="913" y="759"/>
                  <a:pt x="880" y="743"/>
                </a:cubicBezTo>
                <a:cubicBezTo>
                  <a:pt x="857" y="732"/>
                  <a:pt x="831" y="748"/>
                  <a:pt x="831" y="773"/>
                </a:cubicBezTo>
                <a:cubicBezTo>
                  <a:pt x="831" y="1073"/>
                  <a:pt x="831" y="1073"/>
                  <a:pt x="831" y="1073"/>
                </a:cubicBezTo>
                <a:cubicBezTo>
                  <a:pt x="831" y="1015"/>
                  <a:pt x="831" y="1015"/>
                  <a:pt x="831" y="1015"/>
                </a:cubicBezTo>
                <a:cubicBezTo>
                  <a:pt x="831" y="1073"/>
                  <a:pt x="831" y="1073"/>
                  <a:pt x="831" y="1073"/>
                </a:cubicBezTo>
                <a:cubicBezTo>
                  <a:pt x="529" y="1073"/>
                  <a:pt x="529" y="1073"/>
                  <a:pt x="529" y="1073"/>
                </a:cubicBezTo>
                <a:cubicBezTo>
                  <a:pt x="504" y="1073"/>
                  <a:pt x="487" y="1046"/>
                  <a:pt x="499" y="1024"/>
                </a:cubicBezTo>
                <a:cubicBezTo>
                  <a:pt x="515" y="991"/>
                  <a:pt x="527" y="955"/>
                  <a:pt x="527" y="929"/>
                </a:cubicBezTo>
                <a:cubicBezTo>
                  <a:pt x="527" y="866"/>
                  <a:pt x="477" y="831"/>
                  <a:pt x="415" y="831"/>
                </a:cubicBezTo>
                <a:cubicBezTo>
                  <a:pt x="353" y="831"/>
                  <a:pt x="303" y="866"/>
                  <a:pt x="303" y="929"/>
                </a:cubicBezTo>
                <a:cubicBezTo>
                  <a:pt x="303" y="955"/>
                  <a:pt x="313" y="991"/>
                  <a:pt x="330" y="1024"/>
                </a:cubicBezTo>
                <a:cubicBezTo>
                  <a:pt x="341" y="1047"/>
                  <a:pt x="324" y="1073"/>
                  <a:pt x="299" y="1073"/>
                </a:cubicBezTo>
                <a:cubicBezTo>
                  <a:pt x="0" y="1073"/>
                  <a:pt x="0" y="1073"/>
                  <a:pt x="0" y="1073"/>
                </a:cubicBezTo>
                <a:cubicBezTo>
                  <a:pt x="0" y="773"/>
                  <a:pt x="0" y="773"/>
                  <a:pt x="0" y="773"/>
                </a:cubicBezTo>
                <a:cubicBezTo>
                  <a:pt x="0" y="748"/>
                  <a:pt x="26" y="732"/>
                  <a:pt x="49" y="743"/>
                </a:cubicBezTo>
                <a:cubicBezTo>
                  <a:pt x="82" y="759"/>
                  <a:pt x="117" y="770"/>
                  <a:pt x="143" y="770"/>
                </a:cubicBezTo>
                <a:cubicBezTo>
                  <a:pt x="207" y="770"/>
                  <a:pt x="241" y="720"/>
                  <a:pt x="241" y="658"/>
                </a:cubicBezTo>
                <a:cubicBezTo>
                  <a:pt x="241" y="596"/>
                  <a:pt x="207" y="546"/>
                  <a:pt x="143" y="546"/>
                </a:cubicBezTo>
                <a:close/>
              </a:path>
            </a:pathLst>
          </a:custGeom>
          <a:solidFill>
            <a:srgbClr val="C8BBE2">
              <a:alpha val="52000"/>
            </a:srgbClr>
          </a:solidFill>
          <a:ln w="12700">
            <a:solidFill>
              <a:schemeClr val="bg1"/>
            </a:solidFill>
          </a:ln>
          <a:effectLst>
            <a:outerShdw blurRad="1397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solidFill>
                <a:schemeClr val="lt1"/>
              </a:solidFill>
              <a:latin typeface="华文细黑" panose="02010600040101010101" pitchFamily="2" charset="-122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D635D25D-B1B2-7031-AF6D-43D1AB9193F5}"/>
              </a:ext>
            </a:extLst>
          </p:cNvPr>
          <p:cNvSpPr/>
          <p:nvPr/>
        </p:nvSpPr>
        <p:spPr>
          <a:xfrm>
            <a:off x="2043064" y="1601835"/>
            <a:ext cx="5857924" cy="13381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100" dirty="0">
                <a:solidFill>
                  <a:srgbClr val="7D58BD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随机算法涉及到</a:t>
            </a:r>
            <a:r>
              <a:rPr lang="zh-CN" altLang="en-US" sz="1100" b="1" dirty="0">
                <a:solidFill>
                  <a:srgbClr val="7D58BD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速度的分解</a:t>
            </a:r>
            <a:r>
              <a:rPr lang="en-US" altLang="zh-CN" sz="1100" b="1" dirty="0">
                <a:solidFill>
                  <a:srgbClr val="7D58BD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-&gt;</a:t>
            </a:r>
            <a:r>
              <a:rPr lang="zh-CN" altLang="en-US" sz="1100" b="1" dirty="0">
                <a:solidFill>
                  <a:srgbClr val="7D58BD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正余弦值</a:t>
            </a:r>
            <a:r>
              <a:rPr lang="en-US" altLang="zh-CN" sz="1100" b="1" dirty="0">
                <a:solidFill>
                  <a:srgbClr val="7D58BD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-&gt;</a:t>
            </a:r>
            <a:r>
              <a:rPr lang="zh-CN" altLang="en-US" sz="1100" b="1" dirty="0">
                <a:solidFill>
                  <a:srgbClr val="7D58BD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小数的使用</a:t>
            </a:r>
            <a:r>
              <a:rPr lang="zh-CN" altLang="en-US" sz="1100" dirty="0">
                <a:solidFill>
                  <a:srgbClr val="7D58BD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，在最原始的方案中，碰撞需要角度，因此预留了</a:t>
            </a:r>
            <a:r>
              <a:rPr lang="zh-CN" altLang="en-US" sz="1100" b="1" dirty="0">
                <a:solidFill>
                  <a:srgbClr val="7D58BD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两种速度表达方式：一种是在</a:t>
            </a:r>
            <a:r>
              <a:rPr lang="en-US" altLang="zh-CN" sz="1100" b="1" dirty="0">
                <a:solidFill>
                  <a:srgbClr val="7D58BD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VGA</a:t>
            </a:r>
            <a:r>
              <a:rPr lang="zh-CN" altLang="en-US" sz="1100" b="1" dirty="0">
                <a:solidFill>
                  <a:srgbClr val="7D58BD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上显示用的，</a:t>
            </a:r>
            <a:r>
              <a:rPr lang="en-US" altLang="zh-CN" sz="1100" b="1" dirty="0" err="1">
                <a:solidFill>
                  <a:srgbClr val="7D58BD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dx≈v</a:t>
            </a:r>
            <a:r>
              <a:rPr lang="en-US" altLang="zh-CN" sz="1100" b="1" dirty="0">
                <a:solidFill>
                  <a:srgbClr val="7D58BD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/x</a:t>
            </a:r>
            <a:r>
              <a:rPr lang="zh-CN" altLang="en-US" sz="1100" b="1" dirty="0">
                <a:solidFill>
                  <a:srgbClr val="7D58BD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，为整数值；一种是碰撞计算用，含四位小数。</a:t>
            </a:r>
            <a:r>
              <a:rPr lang="zh-CN" altLang="en-US" sz="1100" dirty="0">
                <a:solidFill>
                  <a:srgbClr val="7D58BD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然而随着</a:t>
            </a:r>
            <a:r>
              <a:rPr lang="zh-CN" altLang="en-US" sz="1100" b="1" dirty="0">
                <a:solidFill>
                  <a:srgbClr val="7D58BD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死线迫近</a:t>
            </a:r>
            <a:r>
              <a:rPr lang="zh-CN" altLang="en-US" sz="1100" dirty="0">
                <a:solidFill>
                  <a:srgbClr val="7D58BD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，我们修改了方案，角度显得不那么重要，并仍在初始化时保留了对角度的初始化。</a:t>
            </a:r>
            <a:r>
              <a:rPr lang="zh-CN" altLang="en-US" sz="1100" b="1" dirty="0">
                <a:solidFill>
                  <a:srgbClr val="7D58BD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很难说保留角度的初始化是对的决定，因为实在浪费太多时间在调试合适的角度范围上了，但是另一方面，这也有修改成本奇高的</a:t>
            </a:r>
            <a:r>
              <a:rPr lang="en-US" altLang="zh-CN" sz="1100" b="1" dirty="0">
                <a:solidFill>
                  <a:srgbClr val="7D58BD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Verilog</a:t>
            </a:r>
            <a:r>
              <a:rPr lang="zh-CN" altLang="en-US" sz="1100" b="1" dirty="0">
                <a:solidFill>
                  <a:srgbClr val="7D58BD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语言的责任。</a:t>
            </a:r>
            <a:endParaRPr lang="en-US" altLang="zh-CN" sz="1100" b="1" dirty="0">
              <a:solidFill>
                <a:srgbClr val="7D58BD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31" name="矩形 30" descr="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">
            <a:extLst>
              <a:ext uri="{FF2B5EF4-FFF2-40B4-BE49-F238E27FC236}">
                <a16:creationId xmlns:a16="http://schemas.microsoft.com/office/drawing/2014/main" id="{2D33E249-DE44-A890-1A11-6978D3A464E6}"/>
              </a:ext>
            </a:extLst>
          </p:cNvPr>
          <p:cNvSpPr/>
          <p:nvPr/>
        </p:nvSpPr>
        <p:spPr>
          <a:xfrm>
            <a:off x="2028862" y="1368763"/>
            <a:ext cx="200021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600" b="1" dirty="0">
                <a:solidFill>
                  <a:srgbClr val="7D58BD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小球的伪随机初始化</a:t>
            </a:r>
            <a:endParaRPr lang="en-US" altLang="zh-CN" sz="1600" b="1" dirty="0">
              <a:solidFill>
                <a:srgbClr val="7D58BD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11DFFC90-AD7D-65EF-4E6A-A82CDCF7A72F}"/>
              </a:ext>
            </a:extLst>
          </p:cNvPr>
          <p:cNvCxnSpPr/>
          <p:nvPr/>
        </p:nvCxnSpPr>
        <p:spPr>
          <a:xfrm>
            <a:off x="2128248" y="1645762"/>
            <a:ext cx="234336" cy="0"/>
          </a:xfrm>
          <a:prstGeom prst="line">
            <a:avLst/>
          </a:prstGeom>
          <a:ln w="19050">
            <a:solidFill>
              <a:srgbClr val="7D58B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矩形 35">
            <a:extLst>
              <a:ext uri="{FF2B5EF4-FFF2-40B4-BE49-F238E27FC236}">
                <a16:creationId xmlns:a16="http://schemas.microsoft.com/office/drawing/2014/main" id="{955A4162-43DA-D5FC-FCCA-5E82B1C81F4C}"/>
              </a:ext>
            </a:extLst>
          </p:cNvPr>
          <p:cNvSpPr/>
          <p:nvPr/>
        </p:nvSpPr>
        <p:spPr>
          <a:xfrm>
            <a:off x="2041825" y="3654197"/>
            <a:ext cx="5857924" cy="10842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100" dirty="0">
                <a:solidFill>
                  <a:srgbClr val="7D58BD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按照电路要求，应当每个周期得出一次计算结果，然而有些器件模块功能的实现需要不止一个周期，例如，</a:t>
            </a:r>
            <a:r>
              <a:rPr lang="en-US" altLang="zh-CN" sz="1100" dirty="0" err="1">
                <a:solidFill>
                  <a:srgbClr val="7D58BD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cordic</a:t>
            </a:r>
            <a:r>
              <a:rPr lang="en-US" altLang="zh-CN" sz="1100" dirty="0">
                <a:solidFill>
                  <a:srgbClr val="7D58BD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en-US" altLang="zh-CN" sz="1100" dirty="0" err="1">
                <a:solidFill>
                  <a:srgbClr val="7D58BD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ip</a:t>
            </a:r>
            <a:r>
              <a:rPr lang="zh-CN" altLang="en-US" sz="1100" dirty="0">
                <a:solidFill>
                  <a:srgbClr val="7D58BD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核，在</a:t>
            </a:r>
            <a:r>
              <a:rPr lang="en-US" altLang="zh-CN" sz="1100" dirty="0">
                <a:solidFill>
                  <a:srgbClr val="7D58BD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16</a:t>
            </a:r>
            <a:r>
              <a:rPr lang="zh-CN" altLang="en-US" sz="1100" dirty="0">
                <a:solidFill>
                  <a:srgbClr val="7D58BD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位宽的输入下延迟是</a:t>
            </a:r>
            <a:r>
              <a:rPr lang="en-US" altLang="zh-CN" sz="1100" dirty="0">
                <a:solidFill>
                  <a:srgbClr val="7D58BD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20</a:t>
            </a:r>
            <a:r>
              <a:rPr lang="zh-CN" altLang="en-US" sz="1100" dirty="0">
                <a:solidFill>
                  <a:srgbClr val="7D58BD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个周期。因此，需要在</a:t>
            </a:r>
            <a:r>
              <a:rPr lang="en-US" altLang="zh-CN" sz="1100" dirty="0" err="1">
                <a:solidFill>
                  <a:srgbClr val="7D58BD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cordic</a:t>
            </a:r>
            <a:r>
              <a:rPr lang="en-US" altLang="zh-CN" sz="1100" dirty="0">
                <a:solidFill>
                  <a:srgbClr val="7D58BD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en-US" altLang="zh-CN" sz="1100" dirty="0" err="1">
                <a:solidFill>
                  <a:srgbClr val="7D58BD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ip</a:t>
            </a:r>
            <a:r>
              <a:rPr lang="zh-CN" altLang="en-US" sz="1100" dirty="0">
                <a:solidFill>
                  <a:srgbClr val="7D58BD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核（及类似的模块）输入比主频频率更高的时钟，这里，我们选取了</a:t>
            </a:r>
            <a:r>
              <a:rPr lang="en-US" altLang="zh-CN" sz="1100" dirty="0">
                <a:solidFill>
                  <a:srgbClr val="7D58BD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24</a:t>
            </a:r>
            <a:r>
              <a:rPr lang="zh-CN" altLang="en-US" sz="1100" dirty="0">
                <a:solidFill>
                  <a:srgbClr val="7D58BD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作为主频和</a:t>
            </a:r>
            <a:r>
              <a:rPr lang="en-US" altLang="zh-CN" sz="1100" dirty="0" err="1">
                <a:solidFill>
                  <a:srgbClr val="7D58BD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ip</a:t>
            </a:r>
            <a:r>
              <a:rPr lang="zh-CN" altLang="en-US" sz="1100" dirty="0">
                <a:solidFill>
                  <a:srgbClr val="7D58BD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核时钟周期之比。</a:t>
            </a:r>
            <a:endParaRPr lang="en-US" altLang="zh-CN" sz="1100" dirty="0">
              <a:solidFill>
                <a:srgbClr val="7D58BD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37" name="矩形 36" descr="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">
            <a:extLst>
              <a:ext uri="{FF2B5EF4-FFF2-40B4-BE49-F238E27FC236}">
                <a16:creationId xmlns:a16="http://schemas.microsoft.com/office/drawing/2014/main" id="{31B67693-A6AB-BE78-1CF5-0DF884B6D20B}"/>
              </a:ext>
            </a:extLst>
          </p:cNvPr>
          <p:cNvSpPr/>
          <p:nvPr/>
        </p:nvSpPr>
        <p:spPr>
          <a:xfrm>
            <a:off x="2001411" y="3390159"/>
            <a:ext cx="173605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600" b="1" dirty="0">
                <a:solidFill>
                  <a:srgbClr val="7D58BD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分频</a:t>
            </a:r>
            <a:endParaRPr lang="en-US" altLang="zh-CN" sz="1600" b="1" dirty="0">
              <a:solidFill>
                <a:srgbClr val="7D58BD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5ABFEB62-3BF3-0B40-355C-F11832E0F8D6}"/>
              </a:ext>
            </a:extLst>
          </p:cNvPr>
          <p:cNvCxnSpPr/>
          <p:nvPr/>
        </p:nvCxnSpPr>
        <p:spPr>
          <a:xfrm>
            <a:off x="2127009" y="3698124"/>
            <a:ext cx="234336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6729923"/>
      </p:ext>
    </p:extLst>
  </p:cSld>
  <p:clrMapOvr>
    <a:masterClrMapping/>
  </p:clrMapOvr>
  <p:transition spd="slow">
    <p:wip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5">
            <a:extLst>
              <a:ext uri="{FF2B5EF4-FFF2-40B4-BE49-F238E27FC236}">
                <a16:creationId xmlns:a16="http://schemas.microsoft.com/office/drawing/2014/main" id="{B9BC362C-7560-463F-B760-ECF1595F59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4511" y="183664"/>
            <a:ext cx="391004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fontAlgn="base">
              <a:spcBef>
                <a:spcPct val="0"/>
              </a:spcBef>
              <a:spcAft>
                <a:spcPct val="0"/>
              </a:spcAft>
              <a:defRPr sz="1800" b="1" spc="3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r>
              <a:rPr lang="zh-CN" altLang="en-US" dirty="0">
                <a:solidFill>
                  <a:srgbClr val="7D58BD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分而治之：顶层控制与反馈模块</a:t>
            </a: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4CA398C8-6695-4882-8F2F-AEAD08484114}"/>
              </a:ext>
            </a:extLst>
          </p:cNvPr>
          <p:cNvCxnSpPr/>
          <p:nvPr/>
        </p:nvCxnSpPr>
        <p:spPr>
          <a:xfrm>
            <a:off x="1032788" y="522218"/>
            <a:ext cx="310126" cy="0"/>
          </a:xfrm>
          <a:prstGeom prst="line">
            <a:avLst/>
          </a:prstGeom>
          <a:ln w="19050">
            <a:solidFill>
              <a:srgbClr val="7E68A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>
            <a:extLst>
              <a:ext uri="{FF2B5EF4-FFF2-40B4-BE49-F238E27FC236}">
                <a16:creationId xmlns:a16="http://schemas.microsoft.com/office/drawing/2014/main" id="{1336B5EC-BE17-4C2A-A9BD-54764C890703}"/>
              </a:ext>
            </a:extLst>
          </p:cNvPr>
          <p:cNvGrpSpPr/>
          <p:nvPr/>
        </p:nvGrpSpPr>
        <p:grpSpPr>
          <a:xfrm>
            <a:off x="337511" y="183664"/>
            <a:ext cx="528375" cy="484787"/>
            <a:chOff x="1417110" y="1933669"/>
            <a:chExt cx="1827515" cy="1676757"/>
          </a:xfrm>
        </p:grpSpPr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5B790F53-83D8-42B1-9885-9E67BEF222D0}"/>
                </a:ext>
              </a:extLst>
            </p:cNvPr>
            <p:cNvSpPr/>
            <p:nvPr/>
          </p:nvSpPr>
          <p:spPr>
            <a:xfrm>
              <a:off x="1491775" y="1933669"/>
              <a:ext cx="1676757" cy="1676757"/>
            </a:xfrm>
            <a:prstGeom prst="ellips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90D80DBA-F8EC-43A8-AFB4-6891217DF0CC}"/>
                </a:ext>
              </a:extLst>
            </p:cNvPr>
            <p:cNvSpPr/>
            <p:nvPr/>
          </p:nvSpPr>
          <p:spPr>
            <a:xfrm>
              <a:off x="1686851" y="2118291"/>
              <a:ext cx="1307513" cy="1307513"/>
            </a:xfrm>
            <a:prstGeom prst="ellipse">
              <a:avLst/>
            </a:prstGeom>
            <a:gradFill>
              <a:gsLst>
                <a:gs pos="100000">
                  <a:srgbClr val="9B99BC"/>
                </a:gs>
                <a:gs pos="0">
                  <a:srgbClr val="9A99B6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98470B22-FA7E-4C02-8921-2A180EE75EC1}"/>
                </a:ext>
              </a:extLst>
            </p:cNvPr>
            <p:cNvSpPr/>
            <p:nvPr/>
          </p:nvSpPr>
          <p:spPr>
            <a:xfrm>
              <a:off x="2772931" y="1944597"/>
              <a:ext cx="390517" cy="390517"/>
            </a:xfrm>
            <a:prstGeom prst="ellipse">
              <a:avLst/>
            </a:prstGeom>
            <a:gradFill>
              <a:gsLst>
                <a:gs pos="100000">
                  <a:srgbClr val="9A99B6"/>
                </a:gs>
                <a:gs pos="0">
                  <a:srgbClr val="9A99B6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687B44C9-67E6-465F-8BFE-CA6DFAB159EE}"/>
                </a:ext>
              </a:extLst>
            </p:cNvPr>
            <p:cNvSpPr/>
            <p:nvPr/>
          </p:nvSpPr>
          <p:spPr>
            <a:xfrm>
              <a:off x="1417110" y="2261397"/>
              <a:ext cx="286781" cy="286781"/>
            </a:xfrm>
            <a:prstGeom prst="ellipse">
              <a:avLst/>
            </a:prstGeom>
            <a:gradFill>
              <a:gsLst>
                <a:gs pos="100000">
                  <a:srgbClr val="9B99BC"/>
                </a:gs>
                <a:gs pos="0">
                  <a:srgbClr val="9A99B6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19BEF1DE-2CDB-45A7-B561-2C608B33FFD7}"/>
                </a:ext>
              </a:extLst>
            </p:cNvPr>
            <p:cNvSpPr/>
            <p:nvPr/>
          </p:nvSpPr>
          <p:spPr>
            <a:xfrm>
              <a:off x="1686851" y="3308201"/>
              <a:ext cx="220530" cy="220530"/>
            </a:xfrm>
            <a:prstGeom prst="ellipse">
              <a:avLst/>
            </a:prstGeom>
            <a:gradFill>
              <a:gsLst>
                <a:gs pos="100000">
                  <a:srgbClr val="9A99B6"/>
                </a:gs>
                <a:gs pos="0">
                  <a:srgbClr val="9A99B6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0CDEAB11-9F55-49C9-8A0B-2ED11CBC95EE}"/>
                </a:ext>
              </a:extLst>
            </p:cNvPr>
            <p:cNvSpPr/>
            <p:nvPr/>
          </p:nvSpPr>
          <p:spPr>
            <a:xfrm>
              <a:off x="3016329" y="2979248"/>
              <a:ext cx="228296" cy="228296"/>
            </a:xfrm>
            <a:prstGeom prst="ellipse">
              <a:avLst/>
            </a:prstGeom>
            <a:gradFill>
              <a:gsLst>
                <a:gs pos="100000">
                  <a:srgbClr val="9B99BC"/>
                </a:gs>
                <a:gs pos="0">
                  <a:srgbClr val="9A99B6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</p:grpSp>
      <p:sp>
        <p:nvSpPr>
          <p:cNvPr id="12" name="文本框 5">
            <a:extLst>
              <a:ext uri="{FF2B5EF4-FFF2-40B4-BE49-F238E27FC236}">
                <a16:creationId xmlns:a16="http://schemas.microsoft.com/office/drawing/2014/main" id="{7A7197BF-2A03-4E56-A80A-23B0E12D9A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0024" y="278417"/>
            <a:ext cx="36420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4" name="图形 33">
            <a:extLst>
              <a:ext uri="{FF2B5EF4-FFF2-40B4-BE49-F238E27FC236}">
                <a16:creationId xmlns:a16="http://schemas.microsoft.com/office/drawing/2014/main" id="{12ACBE0C-49E2-4347-9A41-54FA01EE0B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67396" y="229955"/>
            <a:ext cx="1538937" cy="426815"/>
          </a:xfrm>
          <a:prstGeom prst="rect">
            <a:avLst/>
          </a:prstGeom>
        </p:spPr>
      </p:pic>
      <p:sp>
        <p:nvSpPr>
          <p:cNvPr id="33" name="矩形 32">
            <a:extLst>
              <a:ext uri="{FF2B5EF4-FFF2-40B4-BE49-F238E27FC236}">
                <a16:creationId xmlns:a16="http://schemas.microsoft.com/office/drawing/2014/main" id="{59D2EB8B-395B-92F6-864F-62F3C228D095}"/>
              </a:ext>
            </a:extLst>
          </p:cNvPr>
          <p:cNvSpPr>
            <a:spLocks/>
          </p:cNvSpPr>
          <p:nvPr/>
        </p:nvSpPr>
        <p:spPr>
          <a:xfrm>
            <a:off x="1032788" y="806023"/>
            <a:ext cx="8143875" cy="3462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68580" tIns="34290" rIns="68580" bIns="34290" rtlCol="0" anchor="b" anchorCtr="0">
            <a:spAutoFit/>
          </a:bodyPr>
          <a:lstStyle/>
          <a:p>
            <a:pPr>
              <a:buSzPct val="25000"/>
            </a:pPr>
            <a:r>
              <a:rPr lang="zh-CN" altLang="en-US" sz="1800" b="1" spc="300" dirty="0">
                <a:solidFill>
                  <a:srgbClr val="7D58BD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Arial" panose="020B0604020202020204" pitchFamily="34" charset="0"/>
              </a:rPr>
              <a:t>球拍的移动、挥动</a:t>
            </a:r>
            <a:endParaRPr lang="en-US" altLang="zh-CN" sz="1800" b="1" spc="300" dirty="0">
              <a:solidFill>
                <a:srgbClr val="7D58BD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35" name="任意多边形: 形状 34">
            <a:extLst>
              <a:ext uri="{FF2B5EF4-FFF2-40B4-BE49-F238E27FC236}">
                <a16:creationId xmlns:a16="http://schemas.microsoft.com/office/drawing/2014/main" id="{978FA3DB-7922-3D87-687B-9DD366FABF30}"/>
              </a:ext>
            </a:extLst>
          </p:cNvPr>
          <p:cNvSpPr/>
          <p:nvPr/>
        </p:nvSpPr>
        <p:spPr>
          <a:xfrm>
            <a:off x="359098" y="759078"/>
            <a:ext cx="607694" cy="609685"/>
          </a:xfrm>
          <a:custGeom>
            <a:avLst/>
            <a:gdLst>
              <a:gd name="T0" fmla="*/ 3864 w 4487"/>
              <a:gd name="T1" fmla="*/ 644 h 4508"/>
              <a:gd name="T2" fmla="*/ 2431 w 4487"/>
              <a:gd name="T3" fmla="*/ 260 h 4508"/>
              <a:gd name="T4" fmla="*/ 2345 w 4487"/>
              <a:gd name="T5" fmla="*/ 144 h 4508"/>
              <a:gd name="T6" fmla="*/ 1997 w 4487"/>
              <a:gd name="T7" fmla="*/ 0 h 4508"/>
              <a:gd name="T8" fmla="*/ 1649 w 4487"/>
              <a:gd name="T9" fmla="*/ 144 h 4508"/>
              <a:gd name="T10" fmla="*/ 1553 w 4487"/>
              <a:gd name="T11" fmla="*/ 704 h 4508"/>
              <a:gd name="T12" fmla="*/ 1443 w 4487"/>
              <a:gd name="T13" fmla="*/ 806 h 4508"/>
              <a:gd name="T14" fmla="*/ 1049 w 4487"/>
              <a:gd name="T15" fmla="*/ 2920 h 4508"/>
              <a:gd name="T16" fmla="*/ 95 w 4487"/>
              <a:gd name="T17" fmla="*/ 3874 h 4508"/>
              <a:gd name="T18" fmla="*/ 0 w 4487"/>
              <a:gd name="T19" fmla="*/ 4104 h 4508"/>
              <a:gd name="T20" fmla="*/ 95 w 4487"/>
              <a:gd name="T21" fmla="*/ 4334 h 4508"/>
              <a:gd name="T22" fmla="*/ 174 w 4487"/>
              <a:gd name="T23" fmla="*/ 4413 h 4508"/>
              <a:gd name="T24" fmla="*/ 404 w 4487"/>
              <a:gd name="T25" fmla="*/ 4508 h 4508"/>
              <a:gd name="T26" fmla="*/ 634 w 4487"/>
              <a:gd name="T27" fmla="*/ 4413 h 4508"/>
              <a:gd name="T28" fmla="*/ 1588 w 4487"/>
              <a:gd name="T29" fmla="*/ 3459 h 4508"/>
              <a:gd name="T30" fmla="*/ 2345 w 4487"/>
              <a:gd name="T31" fmla="*/ 3651 h 4508"/>
              <a:gd name="T32" fmla="*/ 2630 w 4487"/>
              <a:gd name="T33" fmla="*/ 3627 h 4508"/>
              <a:gd name="T34" fmla="*/ 3702 w 4487"/>
              <a:gd name="T35" fmla="*/ 3065 h 4508"/>
              <a:gd name="T36" fmla="*/ 3864 w 4487"/>
              <a:gd name="T37" fmla="*/ 644 h 4508"/>
              <a:gd name="T38" fmla="*/ 1771 w 4487"/>
              <a:gd name="T39" fmla="*/ 267 h 4508"/>
              <a:gd name="T40" fmla="*/ 1997 w 4487"/>
              <a:gd name="T41" fmla="*/ 173 h 4508"/>
              <a:gd name="T42" fmla="*/ 2222 w 4487"/>
              <a:gd name="T43" fmla="*/ 267 h 4508"/>
              <a:gd name="T44" fmla="*/ 2222 w 4487"/>
              <a:gd name="T45" fmla="*/ 718 h 4508"/>
              <a:gd name="T46" fmla="*/ 1997 w 4487"/>
              <a:gd name="T47" fmla="*/ 811 h 4508"/>
              <a:gd name="T48" fmla="*/ 1771 w 4487"/>
              <a:gd name="T49" fmla="*/ 718 h 4508"/>
              <a:gd name="T50" fmla="*/ 1771 w 4487"/>
              <a:gd name="T51" fmla="*/ 267 h 4508"/>
              <a:gd name="T52" fmla="*/ 1054 w 4487"/>
              <a:gd name="T53" fmla="*/ 2425 h 4508"/>
              <a:gd name="T54" fmla="*/ 1299 w 4487"/>
              <a:gd name="T55" fmla="*/ 2671 h 4508"/>
              <a:gd name="T56" fmla="*/ 1177 w 4487"/>
              <a:gd name="T57" fmla="*/ 2792 h 4508"/>
              <a:gd name="T58" fmla="*/ 1054 w 4487"/>
              <a:gd name="T59" fmla="*/ 2425 h 4508"/>
              <a:gd name="T60" fmla="*/ 635 w 4487"/>
              <a:gd name="T61" fmla="*/ 4166 h 4508"/>
              <a:gd name="T62" fmla="*/ 342 w 4487"/>
              <a:gd name="T63" fmla="*/ 3873 h 4508"/>
              <a:gd name="T64" fmla="*/ 1421 w 4487"/>
              <a:gd name="T65" fmla="*/ 2793 h 4508"/>
              <a:gd name="T66" fmla="*/ 1715 w 4487"/>
              <a:gd name="T67" fmla="*/ 3087 h 4508"/>
              <a:gd name="T68" fmla="*/ 635 w 4487"/>
              <a:gd name="T69" fmla="*/ 4166 h 4508"/>
              <a:gd name="T70" fmla="*/ 297 w 4487"/>
              <a:gd name="T71" fmla="*/ 4290 h 4508"/>
              <a:gd name="T72" fmla="*/ 218 w 4487"/>
              <a:gd name="T73" fmla="*/ 4212 h 4508"/>
              <a:gd name="T74" fmla="*/ 174 w 4487"/>
              <a:gd name="T75" fmla="*/ 4104 h 4508"/>
              <a:gd name="T76" fmla="*/ 218 w 4487"/>
              <a:gd name="T77" fmla="*/ 3996 h 4508"/>
              <a:gd name="T78" fmla="*/ 219 w 4487"/>
              <a:gd name="T79" fmla="*/ 3995 h 4508"/>
              <a:gd name="T80" fmla="*/ 513 w 4487"/>
              <a:gd name="T81" fmla="*/ 4289 h 4508"/>
              <a:gd name="T82" fmla="*/ 512 w 4487"/>
              <a:gd name="T83" fmla="*/ 4290 h 4508"/>
              <a:gd name="T84" fmla="*/ 297 w 4487"/>
              <a:gd name="T85" fmla="*/ 4290 h 4508"/>
              <a:gd name="T86" fmla="*/ 1838 w 4487"/>
              <a:gd name="T87" fmla="*/ 3209 h 4508"/>
              <a:gd name="T88" fmla="*/ 2082 w 4487"/>
              <a:gd name="T89" fmla="*/ 3454 h 4508"/>
              <a:gd name="T90" fmla="*/ 1716 w 4487"/>
              <a:gd name="T91" fmla="*/ 3331 h 4508"/>
              <a:gd name="T92" fmla="*/ 1838 w 4487"/>
              <a:gd name="T93" fmla="*/ 3209 h 4508"/>
              <a:gd name="T94" fmla="*/ 3580 w 4487"/>
              <a:gd name="T95" fmla="*/ 2942 h 4508"/>
              <a:gd name="T96" fmla="*/ 2350 w 4487"/>
              <a:gd name="T97" fmla="*/ 3477 h 4508"/>
              <a:gd name="T98" fmla="*/ 1031 w 4487"/>
              <a:gd name="T99" fmla="*/ 2157 h 4508"/>
              <a:gd name="T100" fmla="*/ 1566 w 4487"/>
              <a:gd name="T101" fmla="*/ 928 h 4508"/>
              <a:gd name="T102" fmla="*/ 1654 w 4487"/>
              <a:gd name="T103" fmla="*/ 845 h 4508"/>
              <a:gd name="T104" fmla="*/ 1997 w 4487"/>
              <a:gd name="T105" fmla="*/ 984 h 4508"/>
              <a:gd name="T106" fmla="*/ 2345 w 4487"/>
              <a:gd name="T107" fmla="*/ 840 h 4508"/>
              <a:gd name="T108" fmla="*/ 2489 w 4487"/>
              <a:gd name="T109" fmla="*/ 492 h 4508"/>
              <a:gd name="T110" fmla="*/ 2484 w 4487"/>
              <a:gd name="T111" fmla="*/ 426 h 4508"/>
              <a:gd name="T112" fmla="*/ 3742 w 4487"/>
              <a:gd name="T113" fmla="*/ 767 h 4508"/>
              <a:gd name="T114" fmla="*/ 3580 w 4487"/>
              <a:gd name="T115" fmla="*/ 2942 h 45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4487" h="4508">
                <a:moveTo>
                  <a:pt x="3864" y="644"/>
                </a:moveTo>
                <a:cubicBezTo>
                  <a:pt x="3504" y="284"/>
                  <a:pt x="2973" y="143"/>
                  <a:pt x="2431" y="260"/>
                </a:cubicBezTo>
                <a:cubicBezTo>
                  <a:pt x="2408" y="218"/>
                  <a:pt x="2379" y="179"/>
                  <a:pt x="2345" y="144"/>
                </a:cubicBezTo>
                <a:cubicBezTo>
                  <a:pt x="2252" y="51"/>
                  <a:pt x="2128" y="0"/>
                  <a:pt x="1997" y="0"/>
                </a:cubicBezTo>
                <a:cubicBezTo>
                  <a:pt x="1865" y="0"/>
                  <a:pt x="1742" y="51"/>
                  <a:pt x="1649" y="144"/>
                </a:cubicBezTo>
                <a:cubicBezTo>
                  <a:pt x="1498" y="295"/>
                  <a:pt x="1466" y="521"/>
                  <a:pt x="1553" y="704"/>
                </a:cubicBezTo>
                <a:cubicBezTo>
                  <a:pt x="1515" y="737"/>
                  <a:pt x="1478" y="771"/>
                  <a:pt x="1443" y="806"/>
                </a:cubicBezTo>
                <a:cubicBezTo>
                  <a:pt x="848" y="1401"/>
                  <a:pt x="688" y="2279"/>
                  <a:pt x="1049" y="2920"/>
                </a:cubicBezTo>
                <a:lnTo>
                  <a:pt x="95" y="3874"/>
                </a:lnTo>
                <a:cubicBezTo>
                  <a:pt x="34" y="3935"/>
                  <a:pt x="0" y="4017"/>
                  <a:pt x="0" y="4104"/>
                </a:cubicBezTo>
                <a:cubicBezTo>
                  <a:pt x="0" y="4191"/>
                  <a:pt x="34" y="4273"/>
                  <a:pt x="95" y="4334"/>
                </a:cubicBezTo>
                <a:lnTo>
                  <a:pt x="174" y="4413"/>
                </a:lnTo>
                <a:cubicBezTo>
                  <a:pt x="237" y="4476"/>
                  <a:pt x="321" y="4508"/>
                  <a:pt x="404" y="4508"/>
                </a:cubicBezTo>
                <a:cubicBezTo>
                  <a:pt x="487" y="4508"/>
                  <a:pt x="571" y="4476"/>
                  <a:pt x="634" y="4413"/>
                </a:cubicBezTo>
                <a:lnTo>
                  <a:pt x="1588" y="3459"/>
                </a:lnTo>
                <a:cubicBezTo>
                  <a:pt x="1813" y="3585"/>
                  <a:pt x="2073" y="3651"/>
                  <a:pt x="2345" y="3651"/>
                </a:cubicBezTo>
                <a:cubicBezTo>
                  <a:pt x="2439" y="3651"/>
                  <a:pt x="2535" y="3643"/>
                  <a:pt x="2630" y="3627"/>
                </a:cubicBezTo>
                <a:cubicBezTo>
                  <a:pt x="3024" y="3562"/>
                  <a:pt x="3405" y="3362"/>
                  <a:pt x="3702" y="3065"/>
                </a:cubicBezTo>
                <a:cubicBezTo>
                  <a:pt x="4414" y="2353"/>
                  <a:pt x="4487" y="1267"/>
                  <a:pt x="3864" y="644"/>
                </a:cubicBezTo>
                <a:close/>
                <a:moveTo>
                  <a:pt x="1771" y="267"/>
                </a:moveTo>
                <a:cubicBezTo>
                  <a:pt x="1832" y="206"/>
                  <a:pt x="1912" y="173"/>
                  <a:pt x="1997" y="173"/>
                </a:cubicBezTo>
                <a:cubicBezTo>
                  <a:pt x="2082" y="173"/>
                  <a:pt x="2162" y="206"/>
                  <a:pt x="2222" y="267"/>
                </a:cubicBezTo>
                <a:cubicBezTo>
                  <a:pt x="2346" y="391"/>
                  <a:pt x="2346" y="593"/>
                  <a:pt x="2222" y="718"/>
                </a:cubicBezTo>
                <a:cubicBezTo>
                  <a:pt x="2162" y="778"/>
                  <a:pt x="2082" y="811"/>
                  <a:pt x="1997" y="811"/>
                </a:cubicBezTo>
                <a:cubicBezTo>
                  <a:pt x="1912" y="811"/>
                  <a:pt x="1832" y="778"/>
                  <a:pt x="1771" y="718"/>
                </a:cubicBezTo>
                <a:cubicBezTo>
                  <a:pt x="1647" y="593"/>
                  <a:pt x="1647" y="391"/>
                  <a:pt x="1771" y="267"/>
                </a:cubicBezTo>
                <a:close/>
                <a:moveTo>
                  <a:pt x="1054" y="2425"/>
                </a:moveTo>
                <a:lnTo>
                  <a:pt x="1299" y="2671"/>
                </a:lnTo>
                <a:lnTo>
                  <a:pt x="1177" y="2792"/>
                </a:lnTo>
                <a:cubicBezTo>
                  <a:pt x="1118" y="2677"/>
                  <a:pt x="1077" y="2553"/>
                  <a:pt x="1054" y="2425"/>
                </a:cubicBezTo>
                <a:close/>
                <a:moveTo>
                  <a:pt x="635" y="4166"/>
                </a:moveTo>
                <a:lnTo>
                  <a:pt x="342" y="3873"/>
                </a:lnTo>
                <a:lnTo>
                  <a:pt x="1421" y="2793"/>
                </a:lnTo>
                <a:lnTo>
                  <a:pt x="1715" y="3087"/>
                </a:lnTo>
                <a:lnTo>
                  <a:pt x="635" y="4166"/>
                </a:lnTo>
                <a:close/>
                <a:moveTo>
                  <a:pt x="297" y="4290"/>
                </a:moveTo>
                <a:lnTo>
                  <a:pt x="218" y="4212"/>
                </a:lnTo>
                <a:cubicBezTo>
                  <a:pt x="189" y="4183"/>
                  <a:pt x="174" y="4145"/>
                  <a:pt x="174" y="4104"/>
                </a:cubicBezTo>
                <a:cubicBezTo>
                  <a:pt x="174" y="4063"/>
                  <a:pt x="189" y="4025"/>
                  <a:pt x="218" y="3996"/>
                </a:cubicBezTo>
                <a:lnTo>
                  <a:pt x="219" y="3995"/>
                </a:lnTo>
                <a:lnTo>
                  <a:pt x="513" y="4289"/>
                </a:lnTo>
                <a:lnTo>
                  <a:pt x="512" y="4290"/>
                </a:lnTo>
                <a:cubicBezTo>
                  <a:pt x="452" y="4349"/>
                  <a:pt x="356" y="4349"/>
                  <a:pt x="297" y="4290"/>
                </a:cubicBezTo>
                <a:close/>
                <a:moveTo>
                  <a:pt x="1838" y="3209"/>
                </a:moveTo>
                <a:lnTo>
                  <a:pt x="2082" y="3454"/>
                </a:lnTo>
                <a:cubicBezTo>
                  <a:pt x="1954" y="3431"/>
                  <a:pt x="1831" y="3390"/>
                  <a:pt x="1716" y="3331"/>
                </a:cubicBezTo>
                <a:lnTo>
                  <a:pt x="1838" y="3209"/>
                </a:lnTo>
                <a:close/>
                <a:moveTo>
                  <a:pt x="3580" y="2942"/>
                </a:moveTo>
                <a:cubicBezTo>
                  <a:pt x="3233" y="3289"/>
                  <a:pt x="2781" y="3474"/>
                  <a:pt x="2350" y="3477"/>
                </a:cubicBezTo>
                <a:lnTo>
                  <a:pt x="1031" y="2157"/>
                </a:lnTo>
                <a:cubicBezTo>
                  <a:pt x="1033" y="1727"/>
                  <a:pt x="1218" y="1276"/>
                  <a:pt x="1566" y="928"/>
                </a:cubicBezTo>
                <a:cubicBezTo>
                  <a:pt x="1594" y="900"/>
                  <a:pt x="1624" y="872"/>
                  <a:pt x="1654" y="845"/>
                </a:cubicBezTo>
                <a:cubicBezTo>
                  <a:pt x="1747" y="935"/>
                  <a:pt x="1868" y="984"/>
                  <a:pt x="1997" y="984"/>
                </a:cubicBezTo>
                <a:cubicBezTo>
                  <a:pt x="2128" y="984"/>
                  <a:pt x="2252" y="933"/>
                  <a:pt x="2345" y="840"/>
                </a:cubicBezTo>
                <a:cubicBezTo>
                  <a:pt x="2438" y="747"/>
                  <a:pt x="2489" y="624"/>
                  <a:pt x="2489" y="492"/>
                </a:cubicBezTo>
                <a:cubicBezTo>
                  <a:pt x="2489" y="470"/>
                  <a:pt x="2487" y="447"/>
                  <a:pt x="2484" y="426"/>
                </a:cubicBezTo>
                <a:cubicBezTo>
                  <a:pt x="2963" y="328"/>
                  <a:pt x="3428" y="453"/>
                  <a:pt x="3742" y="767"/>
                </a:cubicBezTo>
                <a:cubicBezTo>
                  <a:pt x="4297" y="1322"/>
                  <a:pt x="4224" y="2298"/>
                  <a:pt x="3580" y="2942"/>
                </a:cubicBezTo>
                <a:close/>
              </a:path>
            </a:pathLst>
          </a:custGeom>
          <a:solidFill>
            <a:srgbClr val="7D58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图片 35">
            <a:extLst>
              <a:ext uri="{FF2B5EF4-FFF2-40B4-BE49-F238E27FC236}">
                <a16:creationId xmlns:a16="http://schemas.microsoft.com/office/drawing/2014/main" id="{B6442C4E-3F3B-D07C-A456-8024D0F336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098" y="1518016"/>
            <a:ext cx="5274310" cy="3161665"/>
          </a:xfrm>
          <a:prstGeom prst="rect">
            <a:avLst/>
          </a:prstGeom>
        </p:spPr>
      </p:pic>
      <p:sp>
        <p:nvSpPr>
          <p:cNvPr id="38" name="矩形 37" descr="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">
            <a:extLst>
              <a:ext uri="{FF2B5EF4-FFF2-40B4-BE49-F238E27FC236}">
                <a16:creationId xmlns:a16="http://schemas.microsoft.com/office/drawing/2014/main" id="{E53BB533-FC35-A1CA-5AF7-0899B40EE738}"/>
              </a:ext>
            </a:extLst>
          </p:cNvPr>
          <p:cNvSpPr/>
          <p:nvPr/>
        </p:nvSpPr>
        <p:spPr>
          <a:xfrm>
            <a:off x="5907919" y="1711663"/>
            <a:ext cx="212257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600" b="1" dirty="0">
                <a:solidFill>
                  <a:srgbClr val="7D58BD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这个状态机比较简单，重点在译码输出。</a:t>
            </a:r>
            <a:endParaRPr lang="en-US" altLang="zh-CN" sz="1600" b="1" dirty="0">
              <a:solidFill>
                <a:srgbClr val="7D58BD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40" name="思想气泡: 云 39">
            <a:extLst>
              <a:ext uri="{FF2B5EF4-FFF2-40B4-BE49-F238E27FC236}">
                <a16:creationId xmlns:a16="http://schemas.microsoft.com/office/drawing/2014/main" id="{F417FE59-880F-1D1A-1FB5-7EB2179B5E8E}"/>
              </a:ext>
            </a:extLst>
          </p:cNvPr>
          <p:cNvSpPr/>
          <p:nvPr/>
        </p:nvSpPr>
        <p:spPr>
          <a:xfrm>
            <a:off x="5907919" y="2400300"/>
            <a:ext cx="2898414" cy="2065710"/>
          </a:xfrm>
          <a:prstGeom prst="cloudCallout">
            <a:avLst/>
          </a:prstGeom>
          <a:solidFill>
            <a:srgbClr val="E5DFF1"/>
          </a:solidFill>
          <a:ln>
            <a:solidFill>
              <a:srgbClr val="7D58B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F6F89624-6E5D-3CF5-1F56-E818558C69D1}"/>
              </a:ext>
            </a:extLst>
          </p:cNvPr>
          <p:cNvSpPr txBox="1"/>
          <p:nvPr/>
        </p:nvSpPr>
        <p:spPr>
          <a:xfrm>
            <a:off x="6406574" y="2760782"/>
            <a:ext cx="1721643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800" b="1" dirty="0">
                <a:solidFill>
                  <a:srgbClr val="7D58BD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BTW</a:t>
            </a:r>
          </a:p>
          <a:p>
            <a:r>
              <a:rPr lang="zh-CN" altLang="zh-CN" sz="1200" dirty="0">
                <a:solidFill>
                  <a:srgbClr val="7D58BD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尽量</a:t>
            </a:r>
            <a:r>
              <a:rPr lang="zh-CN" altLang="zh-CN" sz="1200" b="1" dirty="0">
                <a:solidFill>
                  <a:srgbClr val="7D58BD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分模块写的好处</a:t>
            </a:r>
            <a:r>
              <a:rPr lang="zh-CN" altLang="zh-CN" sz="1200" dirty="0">
                <a:solidFill>
                  <a:srgbClr val="7D58BD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是能较为方便得调试</a:t>
            </a:r>
            <a:r>
              <a:rPr lang="zh-CN" altLang="zh-CN" sz="1200" b="1" dirty="0">
                <a:solidFill>
                  <a:srgbClr val="7D58BD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不同层级</a:t>
            </a:r>
            <a:r>
              <a:rPr lang="en-US" altLang="zh-CN" sz="1200" b="1" dirty="0">
                <a:solidFill>
                  <a:srgbClr val="7D58BD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/</a:t>
            </a:r>
            <a:r>
              <a:rPr lang="zh-CN" altLang="zh-CN" sz="1200" b="1" dirty="0">
                <a:solidFill>
                  <a:srgbClr val="7D58BD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同一层级不同功能</a:t>
            </a:r>
            <a:r>
              <a:rPr lang="zh-CN" altLang="zh-CN" sz="1200" dirty="0">
                <a:solidFill>
                  <a:srgbClr val="7D58BD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的模块，是能够大幅提升效率的。</a:t>
            </a:r>
            <a:endParaRPr lang="zh-CN" altLang="en-US" sz="1050" dirty="0">
              <a:solidFill>
                <a:srgbClr val="7D58BD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4392796"/>
      </p:ext>
    </p:extLst>
  </p:cSld>
  <p:clrMapOvr>
    <a:masterClrMapping/>
  </p:clrMapOvr>
  <p:transition spd="slow">
    <p:wip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文本框 5">
            <a:extLst>
              <a:ext uri="{FF2B5EF4-FFF2-40B4-BE49-F238E27FC236}">
                <a16:creationId xmlns:a16="http://schemas.microsoft.com/office/drawing/2014/main" id="{F4DB33D8-94E7-4D34-9A8E-7A43BEDF7E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4511" y="183664"/>
            <a:ext cx="395492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fontAlgn="base">
              <a:spcBef>
                <a:spcPct val="0"/>
              </a:spcBef>
              <a:spcAft>
                <a:spcPct val="0"/>
              </a:spcAft>
              <a:defRPr sz="1800" b="1" spc="3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r>
              <a:rPr lang="zh-CN" altLang="en-US" dirty="0">
                <a:solidFill>
                  <a:srgbClr val="7D58BD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分而治之：体感检测与传输模块</a:t>
            </a:r>
          </a:p>
        </p:txBody>
      </p: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F2EAA10C-B440-49A2-A87A-F05D436D6346}"/>
              </a:ext>
            </a:extLst>
          </p:cNvPr>
          <p:cNvCxnSpPr/>
          <p:nvPr/>
        </p:nvCxnSpPr>
        <p:spPr>
          <a:xfrm>
            <a:off x="1032788" y="522218"/>
            <a:ext cx="310126" cy="0"/>
          </a:xfrm>
          <a:prstGeom prst="line">
            <a:avLst/>
          </a:prstGeom>
          <a:ln w="19050">
            <a:solidFill>
              <a:srgbClr val="7E68A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2ECBA49A-48B3-4836-84D9-97E23F103B14}"/>
              </a:ext>
            </a:extLst>
          </p:cNvPr>
          <p:cNvGrpSpPr/>
          <p:nvPr/>
        </p:nvGrpSpPr>
        <p:grpSpPr>
          <a:xfrm>
            <a:off x="337511" y="183664"/>
            <a:ext cx="528375" cy="484787"/>
            <a:chOff x="1417110" y="1933669"/>
            <a:chExt cx="1827515" cy="1676757"/>
          </a:xfrm>
        </p:grpSpPr>
        <p:sp>
          <p:nvSpPr>
            <p:cNvPr id="32" name="椭圆 31">
              <a:extLst>
                <a:ext uri="{FF2B5EF4-FFF2-40B4-BE49-F238E27FC236}">
                  <a16:creationId xmlns:a16="http://schemas.microsoft.com/office/drawing/2014/main" id="{0C1F1D15-204C-40B7-868A-50AC4809589A}"/>
                </a:ext>
              </a:extLst>
            </p:cNvPr>
            <p:cNvSpPr/>
            <p:nvPr/>
          </p:nvSpPr>
          <p:spPr>
            <a:xfrm>
              <a:off x="1491775" y="1933669"/>
              <a:ext cx="1676757" cy="1676757"/>
            </a:xfrm>
            <a:prstGeom prst="ellips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33" name="椭圆 32">
              <a:extLst>
                <a:ext uri="{FF2B5EF4-FFF2-40B4-BE49-F238E27FC236}">
                  <a16:creationId xmlns:a16="http://schemas.microsoft.com/office/drawing/2014/main" id="{C91E9ED6-DA11-4782-967B-6753CDEB66FB}"/>
                </a:ext>
              </a:extLst>
            </p:cNvPr>
            <p:cNvSpPr/>
            <p:nvPr/>
          </p:nvSpPr>
          <p:spPr>
            <a:xfrm>
              <a:off x="1686851" y="2118291"/>
              <a:ext cx="1307513" cy="1307513"/>
            </a:xfrm>
            <a:prstGeom prst="ellipse">
              <a:avLst/>
            </a:prstGeom>
            <a:gradFill>
              <a:gsLst>
                <a:gs pos="100000">
                  <a:srgbClr val="9B99BC"/>
                </a:gs>
                <a:gs pos="0">
                  <a:srgbClr val="9A99B6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34" name="椭圆 33">
              <a:extLst>
                <a:ext uri="{FF2B5EF4-FFF2-40B4-BE49-F238E27FC236}">
                  <a16:creationId xmlns:a16="http://schemas.microsoft.com/office/drawing/2014/main" id="{3F95948F-771D-424B-B3AF-3DCDF86CB452}"/>
                </a:ext>
              </a:extLst>
            </p:cNvPr>
            <p:cNvSpPr/>
            <p:nvPr/>
          </p:nvSpPr>
          <p:spPr>
            <a:xfrm>
              <a:off x="2772931" y="1944597"/>
              <a:ext cx="390517" cy="390517"/>
            </a:xfrm>
            <a:prstGeom prst="ellipse">
              <a:avLst/>
            </a:prstGeom>
            <a:gradFill>
              <a:gsLst>
                <a:gs pos="100000">
                  <a:srgbClr val="9A99B6"/>
                </a:gs>
                <a:gs pos="0">
                  <a:srgbClr val="9A99B6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35" name="椭圆 34">
              <a:extLst>
                <a:ext uri="{FF2B5EF4-FFF2-40B4-BE49-F238E27FC236}">
                  <a16:creationId xmlns:a16="http://schemas.microsoft.com/office/drawing/2014/main" id="{ED69A2CE-885F-436F-872F-72FC49F21F94}"/>
                </a:ext>
              </a:extLst>
            </p:cNvPr>
            <p:cNvSpPr/>
            <p:nvPr/>
          </p:nvSpPr>
          <p:spPr>
            <a:xfrm>
              <a:off x="1417110" y="2261397"/>
              <a:ext cx="286781" cy="286781"/>
            </a:xfrm>
            <a:prstGeom prst="ellipse">
              <a:avLst/>
            </a:prstGeom>
            <a:gradFill>
              <a:gsLst>
                <a:gs pos="100000">
                  <a:srgbClr val="9B99BC"/>
                </a:gs>
                <a:gs pos="0">
                  <a:srgbClr val="9A99B6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36" name="椭圆 35">
              <a:extLst>
                <a:ext uri="{FF2B5EF4-FFF2-40B4-BE49-F238E27FC236}">
                  <a16:creationId xmlns:a16="http://schemas.microsoft.com/office/drawing/2014/main" id="{67D9309D-C037-47BF-8349-8095AC64DF52}"/>
                </a:ext>
              </a:extLst>
            </p:cNvPr>
            <p:cNvSpPr/>
            <p:nvPr/>
          </p:nvSpPr>
          <p:spPr>
            <a:xfrm>
              <a:off x="1686851" y="3308201"/>
              <a:ext cx="220530" cy="220530"/>
            </a:xfrm>
            <a:prstGeom prst="ellipse">
              <a:avLst/>
            </a:prstGeom>
            <a:gradFill>
              <a:gsLst>
                <a:gs pos="100000">
                  <a:srgbClr val="9A99B6"/>
                </a:gs>
                <a:gs pos="0">
                  <a:srgbClr val="9A99B6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717A318C-4776-4E7A-A645-0671A63B39D0}"/>
                </a:ext>
              </a:extLst>
            </p:cNvPr>
            <p:cNvSpPr/>
            <p:nvPr/>
          </p:nvSpPr>
          <p:spPr>
            <a:xfrm>
              <a:off x="3016329" y="2979248"/>
              <a:ext cx="228296" cy="228296"/>
            </a:xfrm>
            <a:prstGeom prst="ellipse">
              <a:avLst/>
            </a:prstGeom>
            <a:gradFill>
              <a:gsLst>
                <a:gs pos="100000">
                  <a:srgbClr val="9B99BC"/>
                </a:gs>
                <a:gs pos="0">
                  <a:srgbClr val="9A99B6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</p:grpSp>
      <p:sp>
        <p:nvSpPr>
          <p:cNvPr id="38" name="文本框 5">
            <a:extLst>
              <a:ext uri="{FF2B5EF4-FFF2-40B4-BE49-F238E27FC236}">
                <a16:creationId xmlns:a16="http://schemas.microsoft.com/office/drawing/2014/main" id="{2BC42D78-6956-4567-9E0A-754BE15D3F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0024" y="278417"/>
            <a:ext cx="36420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2" name="图形 51">
            <a:extLst>
              <a:ext uri="{FF2B5EF4-FFF2-40B4-BE49-F238E27FC236}">
                <a16:creationId xmlns:a16="http://schemas.microsoft.com/office/drawing/2014/main" id="{2E1788FF-1BD3-4EA7-9C6F-847D2BDCDF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67396" y="229955"/>
            <a:ext cx="1538937" cy="426815"/>
          </a:xfrm>
          <a:prstGeom prst="rect">
            <a:avLst/>
          </a:prstGeom>
        </p:spPr>
      </p:pic>
      <p:sp>
        <p:nvSpPr>
          <p:cNvPr id="51" name="矩形 50">
            <a:extLst>
              <a:ext uri="{FF2B5EF4-FFF2-40B4-BE49-F238E27FC236}">
                <a16:creationId xmlns:a16="http://schemas.microsoft.com/office/drawing/2014/main" id="{3B18E9D1-560B-9A56-1493-C3AE01DD8514}"/>
              </a:ext>
            </a:extLst>
          </p:cNvPr>
          <p:cNvSpPr>
            <a:spLocks/>
          </p:cNvSpPr>
          <p:nvPr/>
        </p:nvSpPr>
        <p:spPr>
          <a:xfrm>
            <a:off x="1032788" y="806023"/>
            <a:ext cx="8143875" cy="3462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68580" tIns="34290" rIns="68580" bIns="34290" rtlCol="0" anchor="b" anchorCtr="0">
            <a:spAutoFit/>
          </a:bodyPr>
          <a:lstStyle/>
          <a:p>
            <a:pPr>
              <a:buSzPct val="25000"/>
            </a:pPr>
            <a:r>
              <a:rPr lang="zh-CN" altLang="en-US" sz="1800" b="1" spc="300" dirty="0">
                <a:solidFill>
                  <a:srgbClr val="7D58BD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Arial" panose="020B0604020202020204" pitchFamily="34" charset="0"/>
              </a:rPr>
              <a:t>数据采集：</a:t>
            </a:r>
            <a:r>
              <a:rPr lang="en-US" altLang="zh-CN" sz="1800" b="1" spc="300" dirty="0">
                <a:solidFill>
                  <a:srgbClr val="7D58BD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Arial" panose="020B0604020202020204" pitchFamily="34" charset="0"/>
              </a:rPr>
              <a:t>ADXL345</a:t>
            </a:r>
            <a:r>
              <a:rPr lang="zh-CN" altLang="en-US" sz="1800" b="1" spc="300" dirty="0">
                <a:solidFill>
                  <a:srgbClr val="7D58BD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Arial" panose="020B0604020202020204" pitchFamily="34" charset="0"/>
              </a:rPr>
              <a:t>加速度传感器</a:t>
            </a:r>
            <a:endParaRPr lang="en-US" altLang="zh-CN" sz="1800" b="1" spc="300" dirty="0">
              <a:solidFill>
                <a:srgbClr val="7D58BD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53" name="任意多边形: 形状 52">
            <a:extLst>
              <a:ext uri="{FF2B5EF4-FFF2-40B4-BE49-F238E27FC236}">
                <a16:creationId xmlns:a16="http://schemas.microsoft.com/office/drawing/2014/main" id="{9A037BE1-A14F-AFAB-C9D5-90D2832DC814}"/>
              </a:ext>
            </a:extLst>
          </p:cNvPr>
          <p:cNvSpPr/>
          <p:nvPr/>
        </p:nvSpPr>
        <p:spPr>
          <a:xfrm>
            <a:off x="378968" y="801306"/>
            <a:ext cx="479802" cy="380564"/>
          </a:xfrm>
          <a:custGeom>
            <a:avLst/>
            <a:gdLst>
              <a:gd name="T0" fmla="*/ 481 w 9233"/>
              <a:gd name="T1" fmla="*/ 2308 h 10000"/>
              <a:gd name="T2" fmla="*/ 96 w 9233"/>
              <a:gd name="T3" fmla="*/ 2115 h 10000"/>
              <a:gd name="T4" fmla="*/ 96 w 9233"/>
              <a:gd name="T5" fmla="*/ 1730 h 10000"/>
              <a:gd name="T6" fmla="*/ 481 w 9233"/>
              <a:gd name="T7" fmla="*/ 1536 h 10000"/>
              <a:gd name="T8" fmla="*/ 1155 w 9233"/>
              <a:gd name="T9" fmla="*/ 3076 h 10000"/>
              <a:gd name="T10" fmla="*/ 385 w 9233"/>
              <a:gd name="T11" fmla="*/ 3749 h 10000"/>
              <a:gd name="T12" fmla="*/ 0 w 9233"/>
              <a:gd name="T13" fmla="*/ 3556 h 10000"/>
              <a:gd name="T14" fmla="*/ 385 w 9233"/>
              <a:gd name="T15" fmla="*/ 3268 h 10000"/>
              <a:gd name="T16" fmla="*/ 1155 w 9233"/>
              <a:gd name="T17" fmla="*/ 3076 h 10000"/>
              <a:gd name="T18" fmla="*/ 481 w 9233"/>
              <a:gd name="T19" fmla="*/ 5385 h 10000"/>
              <a:gd name="T20" fmla="*/ 96 w 9233"/>
              <a:gd name="T21" fmla="*/ 5193 h 10000"/>
              <a:gd name="T22" fmla="*/ 96 w 9233"/>
              <a:gd name="T23" fmla="*/ 4808 h 10000"/>
              <a:gd name="T24" fmla="*/ 481 w 9233"/>
              <a:gd name="T25" fmla="*/ 4616 h 10000"/>
              <a:gd name="T26" fmla="*/ 1155 w 9233"/>
              <a:gd name="T27" fmla="*/ 6154 h 10000"/>
              <a:gd name="T28" fmla="*/ 385 w 9233"/>
              <a:gd name="T29" fmla="*/ 6828 h 10000"/>
              <a:gd name="T30" fmla="*/ 0 w 9233"/>
              <a:gd name="T31" fmla="*/ 6635 h 10000"/>
              <a:gd name="T32" fmla="*/ 385 w 9233"/>
              <a:gd name="T33" fmla="*/ 6346 h 10000"/>
              <a:gd name="T34" fmla="*/ 1155 w 9233"/>
              <a:gd name="T35" fmla="*/ 6154 h 10000"/>
              <a:gd name="T36" fmla="*/ 481 w 9233"/>
              <a:gd name="T37" fmla="*/ 8461 h 10000"/>
              <a:gd name="T38" fmla="*/ 96 w 9233"/>
              <a:gd name="T39" fmla="*/ 8269 h 10000"/>
              <a:gd name="T40" fmla="*/ 96 w 9233"/>
              <a:gd name="T41" fmla="*/ 7884 h 10000"/>
              <a:gd name="T42" fmla="*/ 481 w 9233"/>
              <a:gd name="T43" fmla="*/ 7691 h 10000"/>
              <a:gd name="T44" fmla="*/ 7693 w 9233"/>
              <a:gd name="T45" fmla="*/ 9424 h 10000"/>
              <a:gd name="T46" fmla="*/ 2117 w 9233"/>
              <a:gd name="T47" fmla="*/ 10000 h 10000"/>
              <a:gd name="T48" fmla="*/ 1541 w 9233"/>
              <a:gd name="T49" fmla="*/ 576 h 10000"/>
              <a:gd name="T50" fmla="*/ 7117 w 9233"/>
              <a:gd name="T51" fmla="*/ 0 h 10000"/>
              <a:gd name="T52" fmla="*/ 9233 w 9233"/>
              <a:gd name="T53" fmla="*/ 1826 h 10000"/>
              <a:gd name="T54" fmla="*/ 8848 w 9233"/>
              <a:gd name="T55" fmla="*/ 2115 h 10000"/>
              <a:gd name="T56" fmla="*/ 8080 w 9233"/>
              <a:gd name="T57" fmla="*/ 2307 h 10000"/>
              <a:gd name="T58" fmla="*/ 8850 w 9233"/>
              <a:gd name="T59" fmla="*/ 1634 h 10000"/>
              <a:gd name="T60" fmla="*/ 9233 w 9233"/>
              <a:gd name="T61" fmla="*/ 1826 h 10000"/>
              <a:gd name="T62" fmla="*/ 9137 w 9233"/>
              <a:gd name="T63" fmla="*/ 3654 h 10000"/>
              <a:gd name="T64" fmla="*/ 8752 w 9233"/>
              <a:gd name="T65" fmla="*/ 3846 h 10000"/>
              <a:gd name="T66" fmla="*/ 8753 w 9233"/>
              <a:gd name="T67" fmla="*/ 3075 h 10000"/>
              <a:gd name="T68" fmla="*/ 9138 w 9233"/>
              <a:gd name="T69" fmla="*/ 3268 h 10000"/>
              <a:gd name="T70" fmla="*/ 9233 w 9233"/>
              <a:gd name="T71" fmla="*/ 5096 h 10000"/>
              <a:gd name="T72" fmla="*/ 8848 w 9233"/>
              <a:gd name="T73" fmla="*/ 5289 h 10000"/>
              <a:gd name="T74" fmla="*/ 8080 w 9233"/>
              <a:gd name="T75" fmla="*/ 4615 h 10000"/>
              <a:gd name="T76" fmla="*/ 8850 w 9233"/>
              <a:gd name="T77" fmla="*/ 4808 h 10000"/>
              <a:gd name="T78" fmla="*/ 9233 w 9233"/>
              <a:gd name="T79" fmla="*/ 6441 h 10000"/>
              <a:gd name="T80" fmla="*/ 8848 w 9233"/>
              <a:gd name="T81" fmla="*/ 6730 h 10000"/>
              <a:gd name="T82" fmla="*/ 8080 w 9233"/>
              <a:gd name="T83" fmla="*/ 6923 h 10000"/>
              <a:gd name="T84" fmla="*/ 8850 w 9233"/>
              <a:gd name="T85" fmla="*/ 6249 h 10000"/>
              <a:gd name="T86" fmla="*/ 9233 w 9233"/>
              <a:gd name="T87" fmla="*/ 6441 h 10000"/>
              <a:gd name="T88" fmla="*/ 9137 w 9233"/>
              <a:gd name="T89" fmla="*/ 8269 h 10000"/>
              <a:gd name="T90" fmla="*/ 8752 w 9233"/>
              <a:gd name="T91" fmla="*/ 8461 h 10000"/>
              <a:gd name="T92" fmla="*/ 8753 w 9233"/>
              <a:gd name="T93" fmla="*/ 7691 h 10000"/>
              <a:gd name="T94" fmla="*/ 9138 w 9233"/>
              <a:gd name="T95" fmla="*/ 7884 h 10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9233" h="10000">
                <a:moveTo>
                  <a:pt x="1155" y="1538"/>
                </a:moveTo>
                <a:lnTo>
                  <a:pt x="1155" y="2308"/>
                </a:lnTo>
                <a:lnTo>
                  <a:pt x="481" y="2308"/>
                </a:lnTo>
                <a:cubicBezTo>
                  <a:pt x="416" y="2308"/>
                  <a:pt x="385" y="2276"/>
                  <a:pt x="385" y="2211"/>
                </a:cubicBezTo>
                <a:lnTo>
                  <a:pt x="385" y="2115"/>
                </a:lnTo>
                <a:lnTo>
                  <a:pt x="96" y="2115"/>
                </a:lnTo>
                <a:cubicBezTo>
                  <a:pt x="31" y="2115"/>
                  <a:pt x="0" y="2084"/>
                  <a:pt x="0" y="2019"/>
                </a:cubicBezTo>
                <a:lnTo>
                  <a:pt x="0" y="1826"/>
                </a:lnTo>
                <a:cubicBezTo>
                  <a:pt x="0" y="1761"/>
                  <a:pt x="31" y="1730"/>
                  <a:pt x="96" y="1730"/>
                </a:cubicBezTo>
                <a:lnTo>
                  <a:pt x="385" y="1730"/>
                </a:lnTo>
                <a:lnTo>
                  <a:pt x="385" y="1633"/>
                </a:lnTo>
                <a:cubicBezTo>
                  <a:pt x="385" y="1568"/>
                  <a:pt x="416" y="1536"/>
                  <a:pt x="481" y="1536"/>
                </a:cubicBezTo>
                <a:lnTo>
                  <a:pt x="1155" y="1536"/>
                </a:lnTo>
                <a:lnTo>
                  <a:pt x="1155" y="1538"/>
                </a:lnTo>
                <a:close/>
                <a:moveTo>
                  <a:pt x="1155" y="3076"/>
                </a:moveTo>
                <a:lnTo>
                  <a:pt x="1155" y="3845"/>
                </a:lnTo>
                <a:lnTo>
                  <a:pt x="481" y="3845"/>
                </a:lnTo>
                <a:cubicBezTo>
                  <a:pt x="416" y="3845"/>
                  <a:pt x="385" y="3814"/>
                  <a:pt x="385" y="3749"/>
                </a:cubicBezTo>
                <a:lnTo>
                  <a:pt x="385" y="3653"/>
                </a:lnTo>
                <a:lnTo>
                  <a:pt x="96" y="3653"/>
                </a:lnTo>
                <a:cubicBezTo>
                  <a:pt x="31" y="3653"/>
                  <a:pt x="0" y="3621"/>
                  <a:pt x="0" y="3556"/>
                </a:cubicBezTo>
                <a:lnTo>
                  <a:pt x="0" y="3364"/>
                </a:lnTo>
                <a:cubicBezTo>
                  <a:pt x="0" y="3299"/>
                  <a:pt x="31" y="3268"/>
                  <a:pt x="96" y="3268"/>
                </a:cubicBezTo>
                <a:lnTo>
                  <a:pt x="385" y="3268"/>
                </a:lnTo>
                <a:lnTo>
                  <a:pt x="385" y="3171"/>
                </a:lnTo>
                <a:cubicBezTo>
                  <a:pt x="385" y="3106"/>
                  <a:pt x="416" y="3075"/>
                  <a:pt x="481" y="3075"/>
                </a:cubicBezTo>
                <a:lnTo>
                  <a:pt x="1155" y="3076"/>
                </a:lnTo>
                <a:close/>
                <a:moveTo>
                  <a:pt x="1155" y="4615"/>
                </a:moveTo>
                <a:lnTo>
                  <a:pt x="1155" y="5385"/>
                </a:lnTo>
                <a:lnTo>
                  <a:pt x="481" y="5385"/>
                </a:lnTo>
                <a:cubicBezTo>
                  <a:pt x="416" y="5385"/>
                  <a:pt x="385" y="5354"/>
                  <a:pt x="385" y="5289"/>
                </a:cubicBezTo>
                <a:lnTo>
                  <a:pt x="385" y="5193"/>
                </a:lnTo>
                <a:lnTo>
                  <a:pt x="96" y="5193"/>
                </a:lnTo>
                <a:cubicBezTo>
                  <a:pt x="31" y="5193"/>
                  <a:pt x="0" y="5161"/>
                  <a:pt x="0" y="5096"/>
                </a:cubicBezTo>
                <a:lnTo>
                  <a:pt x="0" y="4904"/>
                </a:lnTo>
                <a:cubicBezTo>
                  <a:pt x="0" y="4839"/>
                  <a:pt x="31" y="4808"/>
                  <a:pt x="96" y="4808"/>
                </a:cubicBezTo>
                <a:lnTo>
                  <a:pt x="385" y="4808"/>
                </a:lnTo>
                <a:lnTo>
                  <a:pt x="385" y="4713"/>
                </a:lnTo>
                <a:cubicBezTo>
                  <a:pt x="385" y="4648"/>
                  <a:pt x="416" y="4616"/>
                  <a:pt x="481" y="4616"/>
                </a:cubicBezTo>
                <a:lnTo>
                  <a:pt x="1155" y="4616"/>
                </a:lnTo>
                <a:lnTo>
                  <a:pt x="1155" y="4615"/>
                </a:lnTo>
                <a:close/>
                <a:moveTo>
                  <a:pt x="1155" y="6154"/>
                </a:moveTo>
                <a:lnTo>
                  <a:pt x="1155" y="6924"/>
                </a:lnTo>
                <a:lnTo>
                  <a:pt x="481" y="6924"/>
                </a:lnTo>
                <a:cubicBezTo>
                  <a:pt x="416" y="6924"/>
                  <a:pt x="385" y="6893"/>
                  <a:pt x="385" y="6828"/>
                </a:cubicBezTo>
                <a:lnTo>
                  <a:pt x="385" y="6731"/>
                </a:lnTo>
                <a:lnTo>
                  <a:pt x="96" y="6731"/>
                </a:lnTo>
                <a:cubicBezTo>
                  <a:pt x="31" y="6731"/>
                  <a:pt x="0" y="6700"/>
                  <a:pt x="0" y="6635"/>
                </a:cubicBezTo>
                <a:lnTo>
                  <a:pt x="0" y="6443"/>
                </a:lnTo>
                <a:cubicBezTo>
                  <a:pt x="0" y="6377"/>
                  <a:pt x="31" y="6346"/>
                  <a:pt x="96" y="6346"/>
                </a:cubicBezTo>
                <a:lnTo>
                  <a:pt x="385" y="6346"/>
                </a:lnTo>
                <a:lnTo>
                  <a:pt x="385" y="6250"/>
                </a:lnTo>
                <a:cubicBezTo>
                  <a:pt x="385" y="6185"/>
                  <a:pt x="416" y="6154"/>
                  <a:pt x="481" y="6154"/>
                </a:cubicBezTo>
                <a:lnTo>
                  <a:pt x="1155" y="6154"/>
                </a:lnTo>
                <a:close/>
                <a:moveTo>
                  <a:pt x="1155" y="7691"/>
                </a:moveTo>
                <a:lnTo>
                  <a:pt x="1155" y="8461"/>
                </a:lnTo>
                <a:lnTo>
                  <a:pt x="481" y="8461"/>
                </a:lnTo>
                <a:cubicBezTo>
                  <a:pt x="416" y="8461"/>
                  <a:pt x="385" y="8430"/>
                  <a:pt x="385" y="8365"/>
                </a:cubicBezTo>
                <a:lnTo>
                  <a:pt x="385" y="8269"/>
                </a:lnTo>
                <a:lnTo>
                  <a:pt x="96" y="8269"/>
                </a:lnTo>
                <a:cubicBezTo>
                  <a:pt x="31" y="8269"/>
                  <a:pt x="0" y="8238"/>
                  <a:pt x="0" y="8173"/>
                </a:cubicBezTo>
                <a:lnTo>
                  <a:pt x="0" y="7980"/>
                </a:lnTo>
                <a:cubicBezTo>
                  <a:pt x="0" y="7915"/>
                  <a:pt x="31" y="7884"/>
                  <a:pt x="96" y="7884"/>
                </a:cubicBezTo>
                <a:lnTo>
                  <a:pt x="385" y="7884"/>
                </a:lnTo>
                <a:lnTo>
                  <a:pt x="385" y="7788"/>
                </a:lnTo>
                <a:cubicBezTo>
                  <a:pt x="385" y="7723"/>
                  <a:pt x="416" y="7691"/>
                  <a:pt x="481" y="7691"/>
                </a:cubicBezTo>
                <a:lnTo>
                  <a:pt x="1155" y="7691"/>
                </a:lnTo>
                <a:close/>
                <a:moveTo>
                  <a:pt x="7693" y="576"/>
                </a:moveTo>
                <a:lnTo>
                  <a:pt x="7693" y="9424"/>
                </a:lnTo>
                <a:cubicBezTo>
                  <a:pt x="7693" y="9584"/>
                  <a:pt x="7638" y="9721"/>
                  <a:pt x="7526" y="9833"/>
                </a:cubicBezTo>
                <a:cubicBezTo>
                  <a:pt x="7413" y="9945"/>
                  <a:pt x="7277" y="10000"/>
                  <a:pt x="7117" y="10000"/>
                </a:cubicBezTo>
                <a:lnTo>
                  <a:pt x="2117" y="10000"/>
                </a:lnTo>
                <a:cubicBezTo>
                  <a:pt x="1957" y="10000"/>
                  <a:pt x="1820" y="9945"/>
                  <a:pt x="1708" y="9833"/>
                </a:cubicBezTo>
                <a:cubicBezTo>
                  <a:pt x="1596" y="9720"/>
                  <a:pt x="1541" y="9584"/>
                  <a:pt x="1541" y="9424"/>
                </a:cubicBezTo>
                <a:lnTo>
                  <a:pt x="1541" y="576"/>
                </a:lnTo>
                <a:cubicBezTo>
                  <a:pt x="1541" y="416"/>
                  <a:pt x="1596" y="279"/>
                  <a:pt x="1708" y="168"/>
                </a:cubicBezTo>
                <a:cubicBezTo>
                  <a:pt x="1821" y="55"/>
                  <a:pt x="1957" y="0"/>
                  <a:pt x="2117" y="0"/>
                </a:cubicBezTo>
                <a:lnTo>
                  <a:pt x="7117" y="0"/>
                </a:lnTo>
                <a:cubicBezTo>
                  <a:pt x="7277" y="0"/>
                  <a:pt x="7415" y="55"/>
                  <a:pt x="7526" y="168"/>
                </a:cubicBezTo>
                <a:cubicBezTo>
                  <a:pt x="7638" y="279"/>
                  <a:pt x="7693" y="416"/>
                  <a:pt x="7693" y="576"/>
                </a:cubicBezTo>
                <a:close/>
                <a:moveTo>
                  <a:pt x="9233" y="1826"/>
                </a:moveTo>
                <a:lnTo>
                  <a:pt x="9233" y="2019"/>
                </a:lnTo>
                <a:cubicBezTo>
                  <a:pt x="9233" y="2084"/>
                  <a:pt x="9202" y="2115"/>
                  <a:pt x="9137" y="2115"/>
                </a:cubicBezTo>
                <a:lnTo>
                  <a:pt x="8848" y="2115"/>
                </a:lnTo>
                <a:lnTo>
                  <a:pt x="8848" y="2211"/>
                </a:lnTo>
                <a:cubicBezTo>
                  <a:pt x="8848" y="2276"/>
                  <a:pt x="8817" y="2307"/>
                  <a:pt x="8752" y="2307"/>
                </a:cubicBezTo>
                <a:lnTo>
                  <a:pt x="8080" y="2307"/>
                </a:lnTo>
                <a:lnTo>
                  <a:pt x="8080" y="1538"/>
                </a:lnTo>
                <a:lnTo>
                  <a:pt x="8753" y="1538"/>
                </a:lnTo>
                <a:cubicBezTo>
                  <a:pt x="8818" y="1538"/>
                  <a:pt x="8850" y="1569"/>
                  <a:pt x="8850" y="1634"/>
                </a:cubicBezTo>
                <a:lnTo>
                  <a:pt x="8850" y="1730"/>
                </a:lnTo>
                <a:lnTo>
                  <a:pt x="9138" y="1730"/>
                </a:lnTo>
                <a:cubicBezTo>
                  <a:pt x="9201" y="1730"/>
                  <a:pt x="9233" y="1762"/>
                  <a:pt x="9233" y="1826"/>
                </a:cubicBezTo>
                <a:close/>
                <a:moveTo>
                  <a:pt x="9233" y="3365"/>
                </a:moveTo>
                <a:lnTo>
                  <a:pt x="9233" y="3558"/>
                </a:lnTo>
                <a:cubicBezTo>
                  <a:pt x="9233" y="3623"/>
                  <a:pt x="9202" y="3654"/>
                  <a:pt x="9137" y="3654"/>
                </a:cubicBezTo>
                <a:lnTo>
                  <a:pt x="8848" y="3654"/>
                </a:lnTo>
                <a:lnTo>
                  <a:pt x="8848" y="3750"/>
                </a:lnTo>
                <a:cubicBezTo>
                  <a:pt x="8848" y="3815"/>
                  <a:pt x="8817" y="3846"/>
                  <a:pt x="8752" y="3846"/>
                </a:cubicBezTo>
                <a:lnTo>
                  <a:pt x="8080" y="3846"/>
                </a:lnTo>
                <a:lnTo>
                  <a:pt x="8080" y="3075"/>
                </a:lnTo>
                <a:lnTo>
                  <a:pt x="8753" y="3075"/>
                </a:lnTo>
                <a:cubicBezTo>
                  <a:pt x="8818" y="3075"/>
                  <a:pt x="8850" y="3106"/>
                  <a:pt x="8850" y="3171"/>
                </a:cubicBezTo>
                <a:lnTo>
                  <a:pt x="8850" y="3268"/>
                </a:lnTo>
                <a:lnTo>
                  <a:pt x="9138" y="3268"/>
                </a:lnTo>
                <a:cubicBezTo>
                  <a:pt x="9201" y="3269"/>
                  <a:pt x="9233" y="3300"/>
                  <a:pt x="9233" y="3365"/>
                </a:cubicBezTo>
                <a:close/>
                <a:moveTo>
                  <a:pt x="9233" y="4904"/>
                </a:moveTo>
                <a:lnTo>
                  <a:pt x="9233" y="5096"/>
                </a:lnTo>
                <a:cubicBezTo>
                  <a:pt x="9233" y="5161"/>
                  <a:pt x="9202" y="5193"/>
                  <a:pt x="9137" y="5193"/>
                </a:cubicBezTo>
                <a:lnTo>
                  <a:pt x="8848" y="5193"/>
                </a:lnTo>
                <a:lnTo>
                  <a:pt x="8848" y="5289"/>
                </a:lnTo>
                <a:cubicBezTo>
                  <a:pt x="8848" y="5354"/>
                  <a:pt x="8817" y="5385"/>
                  <a:pt x="8752" y="5385"/>
                </a:cubicBezTo>
                <a:lnTo>
                  <a:pt x="8080" y="5385"/>
                </a:lnTo>
                <a:lnTo>
                  <a:pt x="8080" y="4615"/>
                </a:lnTo>
                <a:lnTo>
                  <a:pt x="8753" y="4615"/>
                </a:lnTo>
                <a:cubicBezTo>
                  <a:pt x="8818" y="4615"/>
                  <a:pt x="8850" y="4646"/>
                  <a:pt x="8850" y="4711"/>
                </a:cubicBezTo>
                <a:lnTo>
                  <a:pt x="8850" y="4808"/>
                </a:lnTo>
                <a:lnTo>
                  <a:pt x="9138" y="4808"/>
                </a:lnTo>
                <a:cubicBezTo>
                  <a:pt x="9201" y="4808"/>
                  <a:pt x="9233" y="4839"/>
                  <a:pt x="9233" y="4904"/>
                </a:cubicBezTo>
                <a:close/>
                <a:moveTo>
                  <a:pt x="9233" y="6441"/>
                </a:moveTo>
                <a:lnTo>
                  <a:pt x="9233" y="6634"/>
                </a:lnTo>
                <a:cubicBezTo>
                  <a:pt x="9233" y="6699"/>
                  <a:pt x="9202" y="6730"/>
                  <a:pt x="9137" y="6730"/>
                </a:cubicBezTo>
                <a:lnTo>
                  <a:pt x="8848" y="6730"/>
                </a:lnTo>
                <a:lnTo>
                  <a:pt x="8848" y="6826"/>
                </a:lnTo>
                <a:cubicBezTo>
                  <a:pt x="8848" y="6891"/>
                  <a:pt x="8817" y="6923"/>
                  <a:pt x="8752" y="6923"/>
                </a:cubicBezTo>
                <a:lnTo>
                  <a:pt x="8080" y="6923"/>
                </a:lnTo>
                <a:lnTo>
                  <a:pt x="8080" y="6153"/>
                </a:lnTo>
                <a:lnTo>
                  <a:pt x="8753" y="6153"/>
                </a:lnTo>
                <a:cubicBezTo>
                  <a:pt x="8818" y="6153"/>
                  <a:pt x="8850" y="6184"/>
                  <a:pt x="8850" y="6249"/>
                </a:cubicBezTo>
                <a:lnTo>
                  <a:pt x="8850" y="6345"/>
                </a:lnTo>
                <a:lnTo>
                  <a:pt x="9138" y="6345"/>
                </a:lnTo>
                <a:cubicBezTo>
                  <a:pt x="9201" y="6345"/>
                  <a:pt x="9233" y="6379"/>
                  <a:pt x="9233" y="6441"/>
                </a:cubicBezTo>
                <a:close/>
                <a:moveTo>
                  <a:pt x="9233" y="7980"/>
                </a:moveTo>
                <a:lnTo>
                  <a:pt x="9233" y="8173"/>
                </a:lnTo>
                <a:cubicBezTo>
                  <a:pt x="9233" y="8238"/>
                  <a:pt x="9202" y="8269"/>
                  <a:pt x="9137" y="8269"/>
                </a:cubicBezTo>
                <a:lnTo>
                  <a:pt x="8848" y="8269"/>
                </a:lnTo>
                <a:lnTo>
                  <a:pt x="8848" y="8365"/>
                </a:lnTo>
                <a:cubicBezTo>
                  <a:pt x="8848" y="8430"/>
                  <a:pt x="8817" y="8461"/>
                  <a:pt x="8752" y="8461"/>
                </a:cubicBezTo>
                <a:lnTo>
                  <a:pt x="8080" y="8461"/>
                </a:lnTo>
                <a:lnTo>
                  <a:pt x="8080" y="7691"/>
                </a:lnTo>
                <a:lnTo>
                  <a:pt x="8753" y="7691"/>
                </a:lnTo>
                <a:cubicBezTo>
                  <a:pt x="8818" y="7691"/>
                  <a:pt x="8850" y="7723"/>
                  <a:pt x="8850" y="7788"/>
                </a:cubicBezTo>
                <a:lnTo>
                  <a:pt x="8850" y="7884"/>
                </a:lnTo>
                <a:lnTo>
                  <a:pt x="9138" y="7884"/>
                </a:lnTo>
                <a:cubicBezTo>
                  <a:pt x="9201" y="7884"/>
                  <a:pt x="9233" y="7916"/>
                  <a:pt x="9233" y="7980"/>
                </a:cubicBezTo>
                <a:close/>
              </a:path>
            </a:pathLst>
          </a:custGeom>
          <a:solidFill>
            <a:srgbClr val="7D58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4" name="图片 53">
            <a:extLst>
              <a:ext uri="{FF2B5EF4-FFF2-40B4-BE49-F238E27FC236}">
                <a16:creationId xmlns:a16="http://schemas.microsoft.com/office/drawing/2014/main" id="{2456C315-B58B-08CF-5594-DD5E382B4312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832883" y="1583372"/>
            <a:ext cx="2969101" cy="291004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55" name="文本框 54">
            <a:extLst>
              <a:ext uri="{FF2B5EF4-FFF2-40B4-BE49-F238E27FC236}">
                <a16:creationId xmlns:a16="http://schemas.microsoft.com/office/drawing/2014/main" id="{0083AAA8-6A40-43D5-C78C-328ACC79387D}"/>
              </a:ext>
            </a:extLst>
          </p:cNvPr>
          <p:cNvSpPr txBox="1"/>
          <p:nvPr/>
        </p:nvSpPr>
        <p:spPr>
          <a:xfrm>
            <a:off x="3864522" y="1662430"/>
            <a:ext cx="3730625" cy="98790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endParaRPr lang="zh-CN" altLang="en-US" sz="1200" dirty="0">
              <a:solidFill>
                <a:srgbClr val="7D58BD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56" name="矩形 55" descr="e7d195523061f1c09e9d68d7cf438b91ef959ecb14fc25d26BBA7F7DBC18E55DFF4014AF651F0BF2569D4B6C1DA7F1A4683A481403BD872FC687266AD13265C1DE7C373772FD8728ABDD69ADD03BFF5BE2862BC891DBB79E43A8244B4D7DEEF5A1BFB79ED4015C912F9C8B85E44C1E1FAF45D4C71B4D8047555824264C2F16A606196D84073B0BC612CE1BA227542E4A">
            <a:extLst>
              <a:ext uri="{FF2B5EF4-FFF2-40B4-BE49-F238E27FC236}">
                <a16:creationId xmlns:a16="http://schemas.microsoft.com/office/drawing/2014/main" id="{EF1AC530-CA9E-B50B-F8A6-8A298E537CC3}"/>
              </a:ext>
            </a:extLst>
          </p:cNvPr>
          <p:cNvSpPr/>
          <p:nvPr/>
        </p:nvSpPr>
        <p:spPr>
          <a:xfrm>
            <a:off x="4230537" y="1868860"/>
            <a:ext cx="2529652" cy="1279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defTabSz="914400">
              <a:lnSpc>
                <a:spcPct val="150000"/>
              </a:lnSpc>
              <a:defRPr/>
            </a:pPr>
            <a:r>
              <a:rPr lang="zh-CN" altLang="en-US" sz="1050" dirty="0">
                <a:solidFill>
                  <a:srgbClr val="7D58BD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既能测量运动或冲击导致的动态加速度，也能测量静止加速度，例如重力加速度，使得器件可作为倾斜传感器使用。本设计中利用了其测静止加速度的功能，得到倾斜角度，从而产生控制指令。</a:t>
            </a:r>
            <a:endParaRPr lang="zh-CN" altLang="en-US" sz="900" kern="0" dirty="0">
              <a:solidFill>
                <a:prstClr val="black">
                  <a:lumMod val="85000"/>
                  <a:lumOff val="15000"/>
                </a:prstClr>
              </a:solidFill>
              <a:latin typeface="华文细黑" panose="02010600040101010101" pitchFamily="2" charset="-122"/>
              <a:ea typeface="微软雅黑" panose="020B0503020204020204" pitchFamily="34" charset="-122"/>
            </a:endParaRPr>
          </a:p>
        </p:txBody>
      </p:sp>
      <p:sp>
        <p:nvSpPr>
          <p:cNvPr id="57" name="矩形 56" descr="e7d195523061f1c09e9d68d7cf438b91ef959ecb14fc25d26BBA7F7DBC18E55DFF4014AF651F0BF2569D4B6C1DA7F1A4683A481403BD872FC687266AD13265C1DE7C373772FD8728ABDD69ADD03BFF5BE2862BC891DBB79E43A8244B4D7DEEF5A1BFB79ED4015C912F9C8B85E44C1E1FAF45D4C71B4D8047555824264C2F16A606196D84073B0BC612CE1BA227542E4A">
            <a:extLst>
              <a:ext uri="{FF2B5EF4-FFF2-40B4-BE49-F238E27FC236}">
                <a16:creationId xmlns:a16="http://schemas.microsoft.com/office/drawing/2014/main" id="{2DCE682C-FD87-87D5-16D6-EB87D9044133}"/>
              </a:ext>
            </a:extLst>
          </p:cNvPr>
          <p:cNvSpPr/>
          <p:nvPr/>
        </p:nvSpPr>
        <p:spPr>
          <a:xfrm flipH="1">
            <a:off x="4502698" y="1583372"/>
            <a:ext cx="198533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200" b="1" dirty="0">
                <a:solidFill>
                  <a:srgbClr val="7D58BD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完整的3轴加速度测量系统</a:t>
            </a:r>
            <a:endParaRPr lang="zh-CN" altLang="en-US" sz="1200" b="1" dirty="0">
              <a:solidFill>
                <a:srgbClr val="7E68AE"/>
              </a:solidFill>
              <a:latin typeface="汉仪润圆-45简" panose="00020600040101010101" pitchFamily="18" charset="-122"/>
              <a:ea typeface="汉仪润圆-45简" panose="00020600040101010101" pitchFamily="18" charset="-122"/>
            </a:endParaRPr>
          </a:p>
        </p:txBody>
      </p:sp>
      <p:cxnSp>
        <p:nvCxnSpPr>
          <p:cNvPr id="58" name="直接连接符 57" descr="e7d195523061f1c09e9d68d7cf438b91ef959ecb14fc25d26BBA7F7DBC18E55DFF4014AF651F0BF2569D4B6C1DA7F1A4683A481403BD872FC687266AD13265C1DE7C373772FD8728ABDD69ADD03BFF5BE2862BC891DBB79E43A8244B4D7DEEF5A1BFB79ED4015C912F9C8B85E44C1E1FAF45D4C71B4D8047555824264C2F16A606196D84073B0BC612CE1BA227542E4A">
            <a:extLst>
              <a:ext uri="{FF2B5EF4-FFF2-40B4-BE49-F238E27FC236}">
                <a16:creationId xmlns:a16="http://schemas.microsoft.com/office/drawing/2014/main" id="{5364A074-15BB-2DE6-A8B0-08170671C26D}"/>
              </a:ext>
            </a:extLst>
          </p:cNvPr>
          <p:cNvCxnSpPr/>
          <p:nvPr/>
        </p:nvCxnSpPr>
        <p:spPr>
          <a:xfrm>
            <a:off x="5238315" y="1860372"/>
            <a:ext cx="344129" cy="0"/>
          </a:xfrm>
          <a:prstGeom prst="line">
            <a:avLst/>
          </a:prstGeom>
          <a:ln w="19050">
            <a:solidFill>
              <a:srgbClr val="7E68A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内容占位符 3">
            <a:extLst>
              <a:ext uri="{FF2B5EF4-FFF2-40B4-BE49-F238E27FC236}">
                <a16:creationId xmlns:a16="http://schemas.microsoft.com/office/drawing/2014/main" id="{65F687FF-FA58-1B48-EAA2-948AEE83646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3978056" y="3661793"/>
            <a:ext cx="2253297" cy="675684"/>
          </a:xfrm>
          <a:prstGeom prst="rect">
            <a:avLst/>
          </a:prstGeom>
        </p:spPr>
      </p:pic>
      <p:pic>
        <p:nvPicPr>
          <p:cNvPr id="60" name="图片 59">
            <a:extLst>
              <a:ext uri="{FF2B5EF4-FFF2-40B4-BE49-F238E27FC236}">
                <a16:creationId xmlns:a16="http://schemas.microsoft.com/office/drawing/2014/main" id="{941FB382-1925-905B-8598-41F72FF08200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652307" y="3157313"/>
            <a:ext cx="1885680" cy="1180455"/>
          </a:xfrm>
          <a:prstGeom prst="rect">
            <a:avLst/>
          </a:prstGeom>
        </p:spPr>
      </p:pic>
      <p:sp>
        <p:nvSpPr>
          <p:cNvPr id="62" name="文本框 61">
            <a:extLst>
              <a:ext uri="{FF2B5EF4-FFF2-40B4-BE49-F238E27FC236}">
                <a16:creationId xmlns:a16="http://schemas.microsoft.com/office/drawing/2014/main" id="{96F41B9A-9FAC-9675-0107-DF2E083C433B}"/>
              </a:ext>
            </a:extLst>
          </p:cNvPr>
          <p:cNvSpPr txBox="1"/>
          <p:nvPr/>
        </p:nvSpPr>
        <p:spPr>
          <a:xfrm>
            <a:off x="4138771" y="4493418"/>
            <a:ext cx="4589858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050" dirty="0">
                <a:solidFill>
                  <a:srgbClr val="7D58BD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为了确保数据的一致性，推荐使用多字节读取从</a:t>
            </a:r>
            <a:r>
              <a:rPr lang="en-US" altLang="zh-CN" sz="1050" dirty="0">
                <a:solidFill>
                  <a:srgbClr val="7D58BD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ADXL345</a:t>
            </a:r>
            <a:r>
              <a:rPr lang="zh-CN" altLang="en-US" sz="1050" dirty="0">
                <a:solidFill>
                  <a:srgbClr val="7D58BD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获取数据。</a:t>
            </a:r>
          </a:p>
        </p:txBody>
      </p:sp>
    </p:spTree>
    <p:extLst>
      <p:ext uri="{BB962C8B-B14F-4D97-AF65-F5344CB8AC3E}">
        <p14:creationId xmlns:p14="http://schemas.microsoft.com/office/powerpoint/2010/main" val="1935007704"/>
      </p:ext>
    </p:extLst>
  </p:cSld>
  <p:clrMapOvr>
    <a:masterClrMapping/>
  </p:clrMapOvr>
  <p:transition spd="slow">
    <p:wip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文本框 5">
            <a:extLst>
              <a:ext uri="{FF2B5EF4-FFF2-40B4-BE49-F238E27FC236}">
                <a16:creationId xmlns:a16="http://schemas.microsoft.com/office/drawing/2014/main" id="{F4DB33D8-94E7-4D34-9A8E-7A43BEDF7E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4511" y="183664"/>
            <a:ext cx="395492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fontAlgn="base">
              <a:spcBef>
                <a:spcPct val="0"/>
              </a:spcBef>
              <a:spcAft>
                <a:spcPct val="0"/>
              </a:spcAft>
              <a:defRPr sz="1800" b="1" spc="3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r>
              <a:rPr lang="zh-CN" altLang="en-US" dirty="0">
                <a:solidFill>
                  <a:srgbClr val="7D58BD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分而治之：体感检测与传输模块</a:t>
            </a:r>
          </a:p>
        </p:txBody>
      </p: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F2EAA10C-B440-49A2-A87A-F05D436D6346}"/>
              </a:ext>
            </a:extLst>
          </p:cNvPr>
          <p:cNvCxnSpPr/>
          <p:nvPr/>
        </p:nvCxnSpPr>
        <p:spPr>
          <a:xfrm>
            <a:off x="1032788" y="522218"/>
            <a:ext cx="310126" cy="0"/>
          </a:xfrm>
          <a:prstGeom prst="line">
            <a:avLst/>
          </a:prstGeom>
          <a:ln w="19050">
            <a:solidFill>
              <a:srgbClr val="7E68A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2ECBA49A-48B3-4836-84D9-97E23F103B14}"/>
              </a:ext>
            </a:extLst>
          </p:cNvPr>
          <p:cNvGrpSpPr/>
          <p:nvPr/>
        </p:nvGrpSpPr>
        <p:grpSpPr>
          <a:xfrm>
            <a:off x="337511" y="183664"/>
            <a:ext cx="528375" cy="484787"/>
            <a:chOff x="1417110" y="1933669"/>
            <a:chExt cx="1827515" cy="1676757"/>
          </a:xfrm>
        </p:grpSpPr>
        <p:sp>
          <p:nvSpPr>
            <p:cNvPr id="32" name="椭圆 31">
              <a:extLst>
                <a:ext uri="{FF2B5EF4-FFF2-40B4-BE49-F238E27FC236}">
                  <a16:creationId xmlns:a16="http://schemas.microsoft.com/office/drawing/2014/main" id="{0C1F1D15-204C-40B7-868A-50AC4809589A}"/>
                </a:ext>
              </a:extLst>
            </p:cNvPr>
            <p:cNvSpPr/>
            <p:nvPr/>
          </p:nvSpPr>
          <p:spPr>
            <a:xfrm>
              <a:off x="1491775" y="1933669"/>
              <a:ext cx="1676757" cy="1676757"/>
            </a:xfrm>
            <a:prstGeom prst="ellips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33" name="椭圆 32">
              <a:extLst>
                <a:ext uri="{FF2B5EF4-FFF2-40B4-BE49-F238E27FC236}">
                  <a16:creationId xmlns:a16="http://schemas.microsoft.com/office/drawing/2014/main" id="{C91E9ED6-DA11-4782-967B-6753CDEB66FB}"/>
                </a:ext>
              </a:extLst>
            </p:cNvPr>
            <p:cNvSpPr/>
            <p:nvPr/>
          </p:nvSpPr>
          <p:spPr>
            <a:xfrm>
              <a:off x="1686851" y="2118291"/>
              <a:ext cx="1307513" cy="1307513"/>
            </a:xfrm>
            <a:prstGeom prst="ellipse">
              <a:avLst/>
            </a:prstGeom>
            <a:gradFill>
              <a:gsLst>
                <a:gs pos="100000">
                  <a:srgbClr val="9B99BC"/>
                </a:gs>
                <a:gs pos="0">
                  <a:srgbClr val="9A99B6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34" name="椭圆 33">
              <a:extLst>
                <a:ext uri="{FF2B5EF4-FFF2-40B4-BE49-F238E27FC236}">
                  <a16:creationId xmlns:a16="http://schemas.microsoft.com/office/drawing/2014/main" id="{3F95948F-771D-424B-B3AF-3DCDF86CB452}"/>
                </a:ext>
              </a:extLst>
            </p:cNvPr>
            <p:cNvSpPr/>
            <p:nvPr/>
          </p:nvSpPr>
          <p:spPr>
            <a:xfrm>
              <a:off x="2772931" y="1944597"/>
              <a:ext cx="390517" cy="390517"/>
            </a:xfrm>
            <a:prstGeom prst="ellipse">
              <a:avLst/>
            </a:prstGeom>
            <a:gradFill>
              <a:gsLst>
                <a:gs pos="100000">
                  <a:srgbClr val="9A99B6"/>
                </a:gs>
                <a:gs pos="0">
                  <a:srgbClr val="9A99B6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35" name="椭圆 34">
              <a:extLst>
                <a:ext uri="{FF2B5EF4-FFF2-40B4-BE49-F238E27FC236}">
                  <a16:creationId xmlns:a16="http://schemas.microsoft.com/office/drawing/2014/main" id="{ED69A2CE-885F-436F-872F-72FC49F21F94}"/>
                </a:ext>
              </a:extLst>
            </p:cNvPr>
            <p:cNvSpPr/>
            <p:nvPr/>
          </p:nvSpPr>
          <p:spPr>
            <a:xfrm>
              <a:off x="1417110" y="2261397"/>
              <a:ext cx="286781" cy="286781"/>
            </a:xfrm>
            <a:prstGeom prst="ellipse">
              <a:avLst/>
            </a:prstGeom>
            <a:gradFill>
              <a:gsLst>
                <a:gs pos="100000">
                  <a:srgbClr val="9B99BC"/>
                </a:gs>
                <a:gs pos="0">
                  <a:srgbClr val="9A99B6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36" name="椭圆 35">
              <a:extLst>
                <a:ext uri="{FF2B5EF4-FFF2-40B4-BE49-F238E27FC236}">
                  <a16:creationId xmlns:a16="http://schemas.microsoft.com/office/drawing/2014/main" id="{67D9309D-C037-47BF-8349-8095AC64DF52}"/>
                </a:ext>
              </a:extLst>
            </p:cNvPr>
            <p:cNvSpPr/>
            <p:nvPr/>
          </p:nvSpPr>
          <p:spPr>
            <a:xfrm>
              <a:off x="1686851" y="3308201"/>
              <a:ext cx="220530" cy="220530"/>
            </a:xfrm>
            <a:prstGeom prst="ellipse">
              <a:avLst/>
            </a:prstGeom>
            <a:gradFill>
              <a:gsLst>
                <a:gs pos="100000">
                  <a:srgbClr val="9A99B6"/>
                </a:gs>
                <a:gs pos="0">
                  <a:srgbClr val="9A99B6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717A318C-4776-4E7A-A645-0671A63B39D0}"/>
                </a:ext>
              </a:extLst>
            </p:cNvPr>
            <p:cNvSpPr/>
            <p:nvPr/>
          </p:nvSpPr>
          <p:spPr>
            <a:xfrm>
              <a:off x="3016329" y="2979248"/>
              <a:ext cx="228296" cy="228296"/>
            </a:xfrm>
            <a:prstGeom prst="ellipse">
              <a:avLst/>
            </a:prstGeom>
            <a:gradFill>
              <a:gsLst>
                <a:gs pos="100000">
                  <a:srgbClr val="9B99BC"/>
                </a:gs>
                <a:gs pos="0">
                  <a:srgbClr val="9A99B6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</p:grpSp>
      <p:sp>
        <p:nvSpPr>
          <p:cNvPr id="38" name="文本框 5">
            <a:extLst>
              <a:ext uri="{FF2B5EF4-FFF2-40B4-BE49-F238E27FC236}">
                <a16:creationId xmlns:a16="http://schemas.microsoft.com/office/drawing/2014/main" id="{2BC42D78-6956-4567-9E0A-754BE15D3F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0024" y="278417"/>
            <a:ext cx="36420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2" name="图形 51">
            <a:extLst>
              <a:ext uri="{FF2B5EF4-FFF2-40B4-BE49-F238E27FC236}">
                <a16:creationId xmlns:a16="http://schemas.microsoft.com/office/drawing/2014/main" id="{2E1788FF-1BD3-4EA7-9C6F-847D2BDCDF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67396" y="229955"/>
            <a:ext cx="1538937" cy="426815"/>
          </a:xfrm>
          <a:prstGeom prst="rect">
            <a:avLst/>
          </a:prstGeom>
        </p:spPr>
      </p:pic>
      <p:sp>
        <p:nvSpPr>
          <p:cNvPr id="51" name="矩形 50">
            <a:extLst>
              <a:ext uri="{FF2B5EF4-FFF2-40B4-BE49-F238E27FC236}">
                <a16:creationId xmlns:a16="http://schemas.microsoft.com/office/drawing/2014/main" id="{3B18E9D1-560B-9A56-1493-C3AE01DD8514}"/>
              </a:ext>
            </a:extLst>
          </p:cNvPr>
          <p:cNvSpPr>
            <a:spLocks/>
          </p:cNvSpPr>
          <p:nvPr/>
        </p:nvSpPr>
        <p:spPr>
          <a:xfrm>
            <a:off x="1032788" y="806023"/>
            <a:ext cx="8143875" cy="3462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68580" tIns="34290" rIns="68580" bIns="34290" rtlCol="0" anchor="b" anchorCtr="0">
            <a:spAutoFit/>
          </a:bodyPr>
          <a:lstStyle/>
          <a:p>
            <a:pPr>
              <a:buSzPct val="25000"/>
            </a:pPr>
            <a:r>
              <a:rPr lang="zh-CN" altLang="en-US" sz="1800" b="1" spc="300" dirty="0">
                <a:solidFill>
                  <a:srgbClr val="7D58BD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Arial" panose="020B0604020202020204" pitchFamily="34" charset="0"/>
              </a:rPr>
              <a:t>预处理：</a:t>
            </a:r>
            <a:r>
              <a:rPr lang="en-US" altLang="zh-CN" sz="1800" b="1" spc="300" dirty="0">
                <a:solidFill>
                  <a:srgbClr val="7D58BD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Arial" panose="020B0604020202020204" pitchFamily="34" charset="0"/>
              </a:rPr>
              <a:t>STC89C52RC</a:t>
            </a:r>
            <a:r>
              <a:rPr lang="zh-CN" altLang="en-US" sz="1800" b="1" spc="300" dirty="0">
                <a:solidFill>
                  <a:srgbClr val="7D58BD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Arial" panose="020B0604020202020204" pitchFamily="34" charset="0"/>
              </a:rPr>
              <a:t>单片机</a:t>
            </a:r>
            <a:endParaRPr lang="en-US" altLang="zh-CN" sz="1800" b="1" spc="300" dirty="0">
              <a:solidFill>
                <a:srgbClr val="7D58BD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53" name="任意多边形: 形状 52">
            <a:extLst>
              <a:ext uri="{FF2B5EF4-FFF2-40B4-BE49-F238E27FC236}">
                <a16:creationId xmlns:a16="http://schemas.microsoft.com/office/drawing/2014/main" id="{9A037BE1-A14F-AFAB-C9D5-90D2832DC814}"/>
              </a:ext>
            </a:extLst>
          </p:cNvPr>
          <p:cNvSpPr/>
          <p:nvPr/>
        </p:nvSpPr>
        <p:spPr>
          <a:xfrm>
            <a:off x="378968" y="801306"/>
            <a:ext cx="479802" cy="380564"/>
          </a:xfrm>
          <a:custGeom>
            <a:avLst/>
            <a:gdLst>
              <a:gd name="T0" fmla="*/ 481 w 9233"/>
              <a:gd name="T1" fmla="*/ 2308 h 10000"/>
              <a:gd name="T2" fmla="*/ 96 w 9233"/>
              <a:gd name="T3" fmla="*/ 2115 h 10000"/>
              <a:gd name="T4" fmla="*/ 96 w 9233"/>
              <a:gd name="T5" fmla="*/ 1730 h 10000"/>
              <a:gd name="T6" fmla="*/ 481 w 9233"/>
              <a:gd name="T7" fmla="*/ 1536 h 10000"/>
              <a:gd name="T8" fmla="*/ 1155 w 9233"/>
              <a:gd name="T9" fmla="*/ 3076 h 10000"/>
              <a:gd name="T10" fmla="*/ 385 w 9233"/>
              <a:gd name="T11" fmla="*/ 3749 h 10000"/>
              <a:gd name="T12" fmla="*/ 0 w 9233"/>
              <a:gd name="T13" fmla="*/ 3556 h 10000"/>
              <a:gd name="T14" fmla="*/ 385 w 9233"/>
              <a:gd name="T15" fmla="*/ 3268 h 10000"/>
              <a:gd name="T16" fmla="*/ 1155 w 9233"/>
              <a:gd name="T17" fmla="*/ 3076 h 10000"/>
              <a:gd name="T18" fmla="*/ 481 w 9233"/>
              <a:gd name="T19" fmla="*/ 5385 h 10000"/>
              <a:gd name="T20" fmla="*/ 96 w 9233"/>
              <a:gd name="T21" fmla="*/ 5193 h 10000"/>
              <a:gd name="T22" fmla="*/ 96 w 9233"/>
              <a:gd name="T23" fmla="*/ 4808 h 10000"/>
              <a:gd name="T24" fmla="*/ 481 w 9233"/>
              <a:gd name="T25" fmla="*/ 4616 h 10000"/>
              <a:gd name="T26" fmla="*/ 1155 w 9233"/>
              <a:gd name="T27" fmla="*/ 6154 h 10000"/>
              <a:gd name="T28" fmla="*/ 385 w 9233"/>
              <a:gd name="T29" fmla="*/ 6828 h 10000"/>
              <a:gd name="T30" fmla="*/ 0 w 9233"/>
              <a:gd name="T31" fmla="*/ 6635 h 10000"/>
              <a:gd name="T32" fmla="*/ 385 w 9233"/>
              <a:gd name="T33" fmla="*/ 6346 h 10000"/>
              <a:gd name="T34" fmla="*/ 1155 w 9233"/>
              <a:gd name="T35" fmla="*/ 6154 h 10000"/>
              <a:gd name="T36" fmla="*/ 481 w 9233"/>
              <a:gd name="T37" fmla="*/ 8461 h 10000"/>
              <a:gd name="T38" fmla="*/ 96 w 9233"/>
              <a:gd name="T39" fmla="*/ 8269 h 10000"/>
              <a:gd name="T40" fmla="*/ 96 w 9233"/>
              <a:gd name="T41" fmla="*/ 7884 h 10000"/>
              <a:gd name="T42" fmla="*/ 481 w 9233"/>
              <a:gd name="T43" fmla="*/ 7691 h 10000"/>
              <a:gd name="T44" fmla="*/ 7693 w 9233"/>
              <a:gd name="T45" fmla="*/ 9424 h 10000"/>
              <a:gd name="T46" fmla="*/ 2117 w 9233"/>
              <a:gd name="T47" fmla="*/ 10000 h 10000"/>
              <a:gd name="T48" fmla="*/ 1541 w 9233"/>
              <a:gd name="T49" fmla="*/ 576 h 10000"/>
              <a:gd name="T50" fmla="*/ 7117 w 9233"/>
              <a:gd name="T51" fmla="*/ 0 h 10000"/>
              <a:gd name="T52" fmla="*/ 9233 w 9233"/>
              <a:gd name="T53" fmla="*/ 1826 h 10000"/>
              <a:gd name="T54" fmla="*/ 8848 w 9233"/>
              <a:gd name="T55" fmla="*/ 2115 h 10000"/>
              <a:gd name="T56" fmla="*/ 8080 w 9233"/>
              <a:gd name="T57" fmla="*/ 2307 h 10000"/>
              <a:gd name="T58" fmla="*/ 8850 w 9233"/>
              <a:gd name="T59" fmla="*/ 1634 h 10000"/>
              <a:gd name="T60" fmla="*/ 9233 w 9233"/>
              <a:gd name="T61" fmla="*/ 1826 h 10000"/>
              <a:gd name="T62" fmla="*/ 9137 w 9233"/>
              <a:gd name="T63" fmla="*/ 3654 h 10000"/>
              <a:gd name="T64" fmla="*/ 8752 w 9233"/>
              <a:gd name="T65" fmla="*/ 3846 h 10000"/>
              <a:gd name="T66" fmla="*/ 8753 w 9233"/>
              <a:gd name="T67" fmla="*/ 3075 h 10000"/>
              <a:gd name="T68" fmla="*/ 9138 w 9233"/>
              <a:gd name="T69" fmla="*/ 3268 h 10000"/>
              <a:gd name="T70" fmla="*/ 9233 w 9233"/>
              <a:gd name="T71" fmla="*/ 5096 h 10000"/>
              <a:gd name="T72" fmla="*/ 8848 w 9233"/>
              <a:gd name="T73" fmla="*/ 5289 h 10000"/>
              <a:gd name="T74" fmla="*/ 8080 w 9233"/>
              <a:gd name="T75" fmla="*/ 4615 h 10000"/>
              <a:gd name="T76" fmla="*/ 8850 w 9233"/>
              <a:gd name="T77" fmla="*/ 4808 h 10000"/>
              <a:gd name="T78" fmla="*/ 9233 w 9233"/>
              <a:gd name="T79" fmla="*/ 6441 h 10000"/>
              <a:gd name="T80" fmla="*/ 8848 w 9233"/>
              <a:gd name="T81" fmla="*/ 6730 h 10000"/>
              <a:gd name="T82" fmla="*/ 8080 w 9233"/>
              <a:gd name="T83" fmla="*/ 6923 h 10000"/>
              <a:gd name="T84" fmla="*/ 8850 w 9233"/>
              <a:gd name="T85" fmla="*/ 6249 h 10000"/>
              <a:gd name="T86" fmla="*/ 9233 w 9233"/>
              <a:gd name="T87" fmla="*/ 6441 h 10000"/>
              <a:gd name="T88" fmla="*/ 9137 w 9233"/>
              <a:gd name="T89" fmla="*/ 8269 h 10000"/>
              <a:gd name="T90" fmla="*/ 8752 w 9233"/>
              <a:gd name="T91" fmla="*/ 8461 h 10000"/>
              <a:gd name="T92" fmla="*/ 8753 w 9233"/>
              <a:gd name="T93" fmla="*/ 7691 h 10000"/>
              <a:gd name="T94" fmla="*/ 9138 w 9233"/>
              <a:gd name="T95" fmla="*/ 7884 h 10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9233" h="10000">
                <a:moveTo>
                  <a:pt x="1155" y="1538"/>
                </a:moveTo>
                <a:lnTo>
                  <a:pt x="1155" y="2308"/>
                </a:lnTo>
                <a:lnTo>
                  <a:pt x="481" y="2308"/>
                </a:lnTo>
                <a:cubicBezTo>
                  <a:pt x="416" y="2308"/>
                  <a:pt x="385" y="2276"/>
                  <a:pt x="385" y="2211"/>
                </a:cubicBezTo>
                <a:lnTo>
                  <a:pt x="385" y="2115"/>
                </a:lnTo>
                <a:lnTo>
                  <a:pt x="96" y="2115"/>
                </a:lnTo>
                <a:cubicBezTo>
                  <a:pt x="31" y="2115"/>
                  <a:pt x="0" y="2084"/>
                  <a:pt x="0" y="2019"/>
                </a:cubicBezTo>
                <a:lnTo>
                  <a:pt x="0" y="1826"/>
                </a:lnTo>
                <a:cubicBezTo>
                  <a:pt x="0" y="1761"/>
                  <a:pt x="31" y="1730"/>
                  <a:pt x="96" y="1730"/>
                </a:cubicBezTo>
                <a:lnTo>
                  <a:pt x="385" y="1730"/>
                </a:lnTo>
                <a:lnTo>
                  <a:pt x="385" y="1633"/>
                </a:lnTo>
                <a:cubicBezTo>
                  <a:pt x="385" y="1568"/>
                  <a:pt x="416" y="1536"/>
                  <a:pt x="481" y="1536"/>
                </a:cubicBezTo>
                <a:lnTo>
                  <a:pt x="1155" y="1536"/>
                </a:lnTo>
                <a:lnTo>
                  <a:pt x="1155" y="1538"/>
                </a:lnTo>
                <a:close/>
                <a:moveTo>
                  <a:pt x="1155" y="3076"/>
                </a:moveTo>
                <a:lnTo>
                  <a:pt x="1155" y="3845"/>
                </a:lnTo>
                <a:lnTo>
                  <a:pt x="481" y="3845"/>
                </a:lnTo>
                <a:cubicBezTo>
                  <a:pt x="416" y="3845"/>
                  <a:pt x="385" y="3814"/>
                  <a:pt x="385" y="3749"/>
                </a:cubicBezTo>
                <a:lnTo>
                  <a:pt x="385" y="3653"/>
                </a:lnTo>
                <a:lnTo>
                  <a:pt x="96" y="3653"/>
                </a:lnTo>
                <a:cubicBezTo>
                  <a:pt x="31" y="3653"/>
                  <a:pt x="0" y="3621"/>
                  <a:pt x="0" y="3556"/>
                </a:cubicBezTo>
                <a:lnTo>
                  <a:pt x="0" y="3364"/>
                </a:lnTo>
                <a:cubicBezTo>
                  <a:pt x="0" y="3299"/>
                  <a:pt x="31" y="3268"/>
                  <a:pt x="96" y="3268"/>
                </a:cubicBezTo>
                <a:lnTo>
                  <a:pt x="385" y="3268"/>
                </a:lnTo>
                <a:lnTo>
                  <a:pt x="385" y="3171"/>
                </a:lnTo>
                <a:cubicBezTo>
                  <a:pt x="385" y="3106"/>
                  <a:pt x="416" y="3075"/>
                  <a:pt x="481" y="3075"/>
                </a:cubicBezTo>
                <a:lnTo>
                  <a:pt x="1155" y="3076"/>
                </a:lnTo>
                <a:close/>
                <a:moveTo>
                  <a:pt x="1155" y="4615"/>
                </a:moveTo>
                <a:lnTo>
                  <a:pt x="1155" y="5385"/>
                </a:lnTo>
                <a:lnTo>
                  <a:pt x="481" y="5385"/>
                </a:lnTo>
                <a:cubicBezTo>
                  <a:pt x="416" y="5385"/>
                  <a:pt x="385" y="5354"/>
                  <a:pt x="385" y="5289"/>
                </a:cubicBezTo>
                <a:lnTo>
                  <a:pt x="385" y="5193"/>
                </a:lnTo>
                <a:lnTo>
                  <a:pt x="96" y="5193"/>
                </a:lnTo>
                <a:cubicBezTo>
                  <a:pt x="31" y="5193"/>
                  <a:pt x="0" y="5161"/>
                  <a:pt x="0" y="5096"/>
                </a:cubicBezTo>
                <a:lnTo>
                  <a:pt x="0" y="4904"/>
                </a:lnTo>
                <a:cubicBezTo>
                  <a:pt x="0" y="4839"/>
                  <a:pt x="31" y="4808"/>
                  <a:pt x="96" y="4808"/>
                </a:cubicBezTo>
                <a:lnTo>
                  <a:pt x="385" y="4808"/>
                </a:lnTo>
                <a:lnTo>
                  <a:pt x="385" y="4713"/>
                </a:lnTo>
                <a:cubicBezTo>
                  <a:pt x="385" y="4648"/>
                  <a:pt x="416" y="4616"/>
                  <a:pt x="481" y="4616"/>
                </a:cubicBezTo>
                <a:lnTo>
                  <a:pt x="1155" y="4616"/>
                </a:lnTo>
                <a:lnTo>
                  <a:pt x="1155" y="4615"/>
                </a:lnTo>
                <a:close/>
                <a:moveTo>
                  <a:pt x="1155" y="6154"/>
                </a:moveTo>
                <a:lnTo>
                  <a:pt x="1155" y="6924"/>
                </a:lnTo>
                <a:lnTo>
                  <a:pt x="481" y="6924"/>
                </a:lnTo>
                <a:cubicBezTo>
                  <a:pt x="416" y="6924"/>
                  <a:pt x="385" y="6893"/>
                  <a:pt x="385" y="6828"/>
                </a:cubicBezTo>
                <a:lnTo>
                  <a:pt x="385" y="6731"/>
                </a:lnTo>
                <a:lnTo>
                  <a:pt x="96" y="6731"/>
                </a:lnTo>
                <a:cubicBezTo>
                  <a:pt x="31" y="6731"/>
                  <a:pt x="0" y="6700"/>
                  <a:pt x="0" y="6635"/>
                </a:cubicBezTo>
                <a:lnTo>
                  <a:pt x="0" y="6443"/>
                </a:lnTo>
                <a:cubicBezTo>
                  <a:pt x="0" y="6377"/>
                  <a:pt x="31" y="6346"/>
                  <a:pt x="96" y="6346"/>
                </a:cubicBezTo>
                <a:lnTo>
                  <a:pt x="385" y="6346"/>
                </a:lnTo>
                <a:lnTo>
                  <a:pt x="385" y="6250"/>
                </a:lnTo>
                <a:cubicBezTo>
                  <a:pt x="385" y="6185"/>
                  <a:pt x="416" y="6154"/>
                  <a:pt x="481" y="6154"/>
                </a:cubicBezTo>
                <a:lnTo>
                  <a:pt x="1155" y="6154"/>
                </a:lnTo>
                <a:close/>
                <a:moveTo>
                  <a:pt x="1155" y="7691"/>
                </a:moveTo>
                <a:lnTo>
                  <a:pt x="1155" y="8461"/>
                </a:lnTo>
                <a:lnTo>
                  <a:pt x="481" y="8461"/>
                </a:lnTo>
                <a:cubicBezTo>
                  <a:pt x="416" y="8461"/>
                  <a:pt x="385" y="8430"/>
                  <a:pt x="385" y="8365"/>
                </a:cubicBezTo>
                <a:lnTo>
                  <a:pt x="385" y="8269"/>
                </a:lnTo>
                <a:lnTo>
                  <a:pt x="96" y="8269"/>
                </a:lnTo>
                <a:cubicBezTo>
                  <a:pt x="31" y="8269"/>
                  <a:pt x="0" y="8238"/>
                  <a:pt x="0" y="8173"/>
                </a:cubicBezTo>
                <a:lnTo>
                  <a:pt x="0" y="7980"/>
                </a:lnTo>
                <a:cubicBezTo>
                  <a:pt x="0" y="7915"/>
                  <a:pt x="31" y="7884"/>
                  <a:pt x="96" y="7884"/>
                </a:cubicBezTo>
                <a:lnTo>
                  <a:pt x="385" y="7884"/>
                </a:lnTo>
                <a:lnTo>
                  <a:pt x="385" y="7788"/>
                </a:lnTo>
                <a:cubicBezTo>
                  <a:pt x="385" y="7723"/>
                  <a:pt x="416" y="7691"/>
                  <a:pt x="481" y="7691"/>
                </a:cubicBezTo>
                <a:lnTo>
                  <a:pt x="1155" y="7691"/>
                </a:lnTo>
                <a:close/>
                <a:moveTo>
                  <a:pt x="7693" y="576"/>
                </a:moveTo>
                <a:lnTo>
                  <a:pt x="7693" y="9424"/>
                </a:lnTo>
                <a:cubicBezTo>
                  <a:pt x="7693" y="9584"/>
                  <a:pt x="7638" y="9721"/>
                  <a:pt x="7526" y="9833"/>
                </a:cubicBezTo>
                <a:cubicBezTo>
                  <a:pt x="7413" y="9945"/>
                  <a:pt x="7277" y="10000"/>
                  <a:pt x="7117" y="10000"/>
                </a:cubicBezTo>
                <a:lnTo>
                  <a:pt x="2117" y="10000"/>
                </a:lnTo>
                <a:cubicBezTo>
                  <a:pt x="1957" y="10000"/>
                  <a:pt x="1820" y="9945"/>
                  <a:pt x="1708" y="9833"/>
                </a:cubicBezTo>
                <a:cubicBezTo>
                  <a:pt x="1596" y="9720"/>
                  <a:pt x="1541" y="9584"/>
                  <a:pt x="1541" y="9424"/>
                </a:cubicBezTo>
                <a:lnTo>
                  <a:pt x="1541" y="576"/>
                </a:lnTo>
                <a:cubicBezTo>
                  <a:pt x="1541" y="416"/>
                  <a:pt x="1596" y="279"/>
                  <a:pt x="1708" y="168"/>
                </a:cubicBezTo>
                <a:cubicBezTo>
                  <a:pt x="1821" y="55"/>
                  <a:pt x="1957" y="0"/>
                  <a:pt x="2117" y="0"/>
                </a:cubicBezTo>
                <a:lnTo>
                  <a:pt x="7117" y="0"/>
                </a:lnTo>
                <a:cubicBezTo>
                  <a:pt x="7277" y="0"/>
                  <a:pt x="7415" y="55"/>
                  <a:pt x="7526" y="168"/>
                </a:cubicBezTo>
                <a:cubicBezTo>
                  <a:pt x="7638" y="279"/>
                  <a:pt x="7693" y="416"/>
                  <a:pt x="7693" y="576"/>
                </a:cubicBezTo>
                <a:close/>
                <a:moveTo>
                  <a:pt x="9233" y="1826"/>
                </a:moveTo>
                <a:lnTo>
                  <a:pt x="9233" y="2019"/>
                </a:lnTo>
                <a:cubicBezTo>
                  <a:pt x="9233" y="2084"/>
                  <a:pt x="9202" y="2115"/>
                  <a:pt x="9137" y="2115"/>
                </a:cubicBezTo>
                <a:lnTo>
                  <a:pt x="8848" y="2115"/>
                </a:lnTo>
                <a:lnTo>
                  <a:pt x="8848" y="2211"/>
                </a:lnTo>
                <a:cubicBezTo>
                  <a:pt x="8848" y="2276"/>
                  <a:pt x="8817" y="2307"/>
                  <a:pt x="8752" y="2307"/>
                </a:cubicBezTo>
                <a:lnTo>
                  <a:pt x="8080" y="2307"/>
                </a:lnTo>
                <a:lnTo>
                  <a:pt x="8080" y="1538"/>
                </a:lnTo>
                <a:lnTo>
                  <a:pt x="8753" y="1538"/>
                </a:lnTo>
                <a:cubicBezTo>
                  <a:pt x="8818" y="1538"/>
                  <a:pt x="8850" y="1569"/>
                  <a:pt x="8850" y="1634"/>
                </a:cubicBezTo>
                <a:lnTo>
                  <a:pt x="8850" y="1730"/>
                </a:lnTo>
                <a:lnTo>
                  <a:pt x="9138" y="1730"/>
                </a:lnTo>
                <a:cubicBezTo>
                  <a:pt x="9201" y="1730"/>
                  <a:pt x="9233" y="1762"/>
                  <a:pt x="9233" y="1826"/>
                </a:cubicBezTo>
                <a:close/>
                <a:moveTo>
                  <a:pt x="9233" y="3365"/>
                </a:moveTo>
                <a:lnTo>
                  <a:pt x="9233" y="3558"/>
                </a:lnTo>
                <a:cubicBezTo>
                  <a:pt x="9233" y="3623"/>
                  <a:pt x="9202" y="3654"/>
                  <a:pt x="9137" y="3654"/>
                </a:cubicBezTo>
                <a:lnTo>
                  <a:pt x="8848" y="3654"/>
                </a:lnTo>
                <a:lnTo>
                  <a:pt x="8848" y="3750"/>
                </a:lnTo>
                <a:cubicBezTo>
                  <a:pt x="8848" y="3815"/>
                  <a:pt x="8817" y="3846"/>
                  <a:pt x="8752" y="3846"/>
                </a:cubicBezTo>
                <a:lnTo>
                  <a:pt x="8080" y="3846"/>
                </a:lnTo>
                <a:lnTo>
                  <a:pt x="8080" y="3075"/>
                </a:lnTo>
                <a:lnTo>
                  <a:pt x="8753" y="3075"/>
                </a:lnTo>
                <a:cubicBezTo>
                  <a:pt x="8818" y="3075"/>
                  <a:pt x="8850" y="3106"/>
                  <a:pt x="8850" y="3171"/>
                </a:cubicBezTo>
                <a:lnTo>
                  <a:pt x="8850" y="3268"/>
                </a:lnTo>
                <a:lnTo>
                  <a:pt x="9138" y="3268"/>
                </a:lnTo>
                <a:cubicBezTo>
                  <a:pt x="9201" y="3269"/>
                  <a:pt x="9233" y="3300"/>
                  <a:pt x="9233" y="3365"/>
                </a:cubicBezTo>
                <a:close/>
                <a:moveTo>
                  <a:pt x="9233" y="4904"/>
                </a:moveTo>
                <a:lnTo>
                  <a:pt x="9233" y="5096"/>
                </a:lnTo>
                <a:cubicBezTo>
                  <a:pt x="9233" y="5161"/>
                  <a:pt x="9202" y="5193"/>
                  <a:pt x="9137" y="5193"/>
                </a:cubicBezTo>
                <a:lnTo>
                  <a:pt x="8848" y="5193"/>
                </a:lnTo>
                <a:lnTo>
                  <a:pt x="8848" y="5289"/>
                </a:lnTo>
                <a:cubicBezTo>
                  <a:pt x="8848" y="5354"/>
                  <a:pt x="8817" y="5385"/>
                  <a:pt x="8752" y="5385"/>
                </a:cubicBezTo>
                <a:lnTo>
                  <a:pt x="8080" y="5385"/>
                </a:lnTo>
                <a:lnTo>
                  <a:pt x="8080" y="4615"/>
                </a:lnTo>
                <a:lnTo>
                  <a:pt x="8753" y="4615"/>
                </a:lnTo>
                <a:cubicBezTo>
                  <a:pt x="8818" y="4615"/>
                  <a:pt x="8850" y="4646"/>
                  <a:pt x="8850" y="4711"/>
                </a:cubicBezTo>
                <a:lnTo>
                  <a:pt x="8850" y="4808"/>
                </a:lnTo>
                <a:lnTo>
                  <a:pt x="9138" y="4808"/>
                </a:lnTo>
                <a:cubicBezTo>
                  <a:pt x="9201" y="4808"/>
                  <a:pt x="9233" y="4839"/>
                  <a:pt x="9233" y="4904"/>
                </a:cubicBezTo>
                <a:close/>
                <a:moveTo>
                  <a:pt x="9233" y="6441"/>
                </a:moveTo>
                <a:lnTo>
                  <a:pt x="9233" y="6634"/>
                </a:lnTo>
                <a:cubicBezTo>
                  <a:pt x="9233" y="6699"/>
                  <a:pt x="9202" y="6730"/>
                  <a:pt x="9137" y="6730"/>
                </a:cubicBezTo>
                <a:lnTo>
                  <a:pt x="8848" y="6730"/>
                </a:lnTo>
                <a:lnTo>
                  <a:pt x="8848" y="6826"/>
                </a:lnTo>
                <a:cubicBezTo>
                  <a:pt x="8848" y="6891"/>
                  <a:pt x="8817" y="6923"/>
                  <a:pt x="8752" y="6923"/>
                </a:cubicBezTo>
                <a:lnTo>
                  <a:pt x="8080" y="6923"/>
                </a:lnTo>
                <a:lnTo>
                  <a:pt x="8080" y="6153"/>
                </a:lnTo>
                <a:lnTo>
                  <a:pt x="8753" y="6153"/>
                </a:lnTo>
                <a:cubicBezTo>
                  <a:pt x="8818" y="6153"/>
                  <a:pt x="8850" y="6184"/>
                  <a:pt x="8850" y="6249"/>
                </a:cubicBezTo>
                <a:lnTo>
                  <a:pt x="8850" y="6345"/>
                </a:lnTo>
                <a:lnTo>
                  <a:pt x="9138" y="6345"/>
                </a:lnTo>
                <a:cubicBezTo>
                  <a:pt x="9201" y="6345"/>
                  <a:pt x="9233" y="6379"/>
                  <a:pt x="9233" y="6441"/>
                </a:cubicBezTo>
                <a:close/>
                <a:moveTo>
                  <a:pt x="9233" y="7980"/>
                </a:moveTo>
                <a:lnTo>
                  <a:pt x="9233" y="8173"/>
                </a:lnTo>
                <a:cubicBezTo>
                  <a:pt x="9233" y="8238"/>
                  <a:pt x="9202" y="8269"/>
                  <a:pt x="9137" y="8269"/>
                </a:cubicBezTo>
                <a:lnTo>
                  <a:pt x="8848" y="8269"/>
                </a:lnTo>
                <a:lnTo>
                  <a:pt x="8848" y="8365"/>
                </a:lnTo>
                <a:cubicBezTo>
                  <a:pt x="8848" y="8430"/>
                  <a:pt x="8817" y="8461"/>
                  <a:pt x="8752" y="8461"/>
                </a:cubicBezTo>
                <a:lnTo>
                  <a:pt x="8080" y="8461"/>
                </a:lnTo>
                <a:lnTo>
                  <a:pt x="8080" y="7691"/>
                </a:lnTo>
                <a:lnTo>
                  <a:pt x="8753" y="7691"/>
                </a:lnTo>
                <a:cubicBezTo>
                  <a:pt x="8818" y="7691"/>
                  <a:pt x="8850" y="7723"/>
                  <a:pt x="8850" y="7788"/>
                </a:cubicBezTo>
                <a:lnTo>
                  <a:pt x="8850" y="7884"/>
                </a:lnTo>
                <a:lnTo>
                  <a:pt x="9138" y="7884"/>
                </a:lnTo>
                <a:cubicBezTo>
                  <a:pt x="9201" y="7884"/>
                  <a:pt x="9233" y="7916"/>
                  <a:pt x="9233" y="7980"/>
                </a:cubicBezTo>
                <a:close/>
              </a:path>
            </a:pathLst>
          </a:custGeom>
          <a:solidFill>
            <a:srgbClr val="7D58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4BC5453-80E7-4D83-46F1-E0318ABCCE03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105939" y="1720642"/>
            <a:ext cx="2129631" cy="261683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3" name="矩形: 圆角 2">
            <a:extLst>
              <a:ext uri="{FF2B5EF4-FFF2-40B4-BE49-F238E27FC236}">
                <a16:creationId xmlns:a16="http://schemas.microsoft.com/office/drawing/2014/main" id="{7F7AD914-FEB6-89C9-B4E2-4BA3B649751A}"/>
              </a:ext>
            </a:extLst>
          </p:cNvPr>
          <p:cNvSpPr/>
          <p:nvPr/>
        </p:nvSpPr>
        <p:spPr>
          <a:xfrm>
            <a:off x="3679031" y="1293019"/>
            <a:ext cx="4598663" cy="3620526"/>
          </a:xfrm>
          <a:prstGeom prst="roundRect">
            <a:avLst/>
          </a:prstGeom>
          <a:solidFill>
            <a:srgbClr val="E5DFF1"/>
          </a:solidFill>
          <a:ln>
            <a:solidFill>
              <a:srgbClr val="7D58B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5C4468DE-1F65-6D5E-0733-C406300785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23228" y="1421473"/>
            <a:ext cx="2470785" cy="336361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56E72F54-CAAD-FE8A-9A33-6EB01EA6F1DD}"/>
              </a:ext>
            </a:extLst>
          </p:cNvPr>
          <p:cNvSpPr txBox="1"/>
          <p:nvPr/>
        </p:nvSpPr>
        <p:spPr>
          <a:xfrm>
            <a:off x="4415482" y="2321718"/>
            <a:ext cx="615553" cy="1928813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800" b="1" spc="300" dirty="0">
                <a:solidFill>
                  <a:srgbClr val="7D58BD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程序框架</a:t>
            </a:r>
          </a:p>
        </p:txBody>
      </p:sp>
    </p:spTree>
    <p:extLst>
      <p:ext uri="{BB962C8B-B14F-4D97-AF65-F5344CB8AC3E}">
        <p14:creationId xmlns:p14="http://schemas.microsoft.com/office/powerpoint/2010/main" val="981350432"/>
      </p:ext>
    </p:extLst>
  </p:cSld>
  <p:clrMapOvr>
    <a:masterClrMapping/>
  </p:clrMapOvr>
  <p:transition spd="slow">
    <p:wip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文本框 5">
            <a:extLst>
              <a:ext uri="{FF2B5EF4-FFF2-40B4-BE49-F238E27FC236}">
                <a16:creationId xmlns:a16="http://schemas.microsoft.com/office/drawing/2014/main" id="{F4DB33D8-94E7-4D34-9A8E-7A43BEDF7E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4511" y="183664"/>
            <a:ext cx="395492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fontAlgn="base">
              <a:spcBef>
                <a:spcPct val="0"/>
              </a:spcBef>
              <a:spcAft>
                <a:spcPct val="0"/>
              </a:spcAft>
              <a:defRPr sz="1800" b="1" spc="3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r>
              <a:rPr lang="zh-CN" altLang="en-US" dirty="0">
                <a:solidFill>
                  <a:srgbClr val="7D58BD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分而治之：体感检测与传输模块</a:t>
            </a:r>
          </a:p>
        </p:txBody>
      </p: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F2EAA10C-B440-49A2-A87A-F05D436D6346}"/>
              </a:ext>
            </a:extLst>
          </p:cNvPr>
          <p:cNvCxnSpPr/>
          <p:nvPr/>
        </p:nvCxnSpPr>
        <p:spPr>
          <a:xfrm>
            <a:off x="1032788" y="522218"/>
            <a:ext cx="310126" cy="0"/>
          </a:xfrm>
          <a:prstGeom prst="line">
            <a:avLst/>
          </a:prstGeom>
          <a:ln w="19050">
            <a:solidFill>
              <a:srgbClr val="7E68A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2ECBA49A-48B3-4836-84D9-97E23F103B14}"/>
              </a:ext>
            </a:extLst>
          </p:cNvPr>
          <p:cNvGrpSpPr/>
          <p:nvPr/>
        </p:nvGrpSpPr>
        <p:grpSpPr>
          <a:xfrm>
            <a:off x="337511" y="183664"/>
            <a:ext cx="528375" cy="484787"/>
            <a:chOff x="1417110" y="1933669"/>
            <a:chExt cx="1827515" cy="1676757"/>
          </a:xfrm>
        </p:grpSpPr>
        <p:sp>
          <p:nvSpPr>
            <p:cNvPr id="32" name="椭圆 31">
              <a:extLst>
                <a:ext uri="{FF2B5EF4-FFF2-40B4-BE49-F238E27FC236}">
                  <a16:creationId xmlns:a16="http://schemas.microsoft.com/office/drawing/2014/main" id="{0C1F1D15-204C-40B7-868A-50AC4809589A}"/>
                </a:ext>
              </a:extLst>
            </p:cNvPr>
            <p:cNvSpPr/>
            <p:nvPr/>
          </p:nvSpPr>
          <p:spPr>
            <a:xfrm>
              <a:off x="1491775" y="1933669"/>
              <a:ext cx="1676757" cy="1676757"/>
            </a:xfrm>
            <a:prstGeom prst="ellips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33" name="椭圆 32">
              <a:extLst>
                <a:ext uri="{FF2B5EF4-FFF2-40B4-BE49-F238E27FC236}">
                  <a16:creationId xmlns:a16="http://schemas.microsoft.com/office/drawing/2014/main" id="{C91E9ED6-DA11-4782-967B-6753CDEB66FB}"/>
                </a:ext>
              </a:extLst>
            </p:cNvPr>
            <p:cNvSpPr/>
            <p:nvPr/>
          </p:nvSpPr>
          <p:spPr>
            <a:xfrm>
              <a:off x="1686851" y="2118291"/>
              <a:ext cx="1307513" cy="1307513"/>
            </a:xfrm>
            <a:prstGeom prst="ellipse">
              <a:avLst/>
            </a:prstGeom>
            <a:gradFill>
              <a:gsLst>
                <a:gs pos="100000">
                  <a:srgbClr val="9B99BC"/>
                </a:gs>
                <a:gs pos="0">
                  <a:srgbClr val="9A99B6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34" name="椭圆 33">
              <a:extLst>
                <a:ext uri="{FF2B5EF4-FFF2-40B4-BE49-F238E27FC236}">
                  <a16:creationId xmlns:a16="http://schemas.microsoft.com/office/drawing/2014/main" id="{3F95948F-771D-424B-B3AF-3DCDF86CB452}"/>
                </a:ext>
              </a:extLst>
            </p:cNvPr>
            <p:cNvSpPr/>
            <p:nvPr/>
          </p:nvSpPr>
          <p:spPr>
            <a:xfrm>
              <a:off x="2772931" y="1944597"/>
              <a:ext cx="390517" cy="390517"/>
            </a:xfrm>
            <a:prstGeom prst="ellipse">
              <a:avLst/>
            </a:prstGeom>
            <a:gradFill>
              <a:gsLst>
                <a:gs pos="100000">
                  <a:srgbClr val="9A99B6"/>
                </a:gs>
                <a:gs pos="0">
                  <a:srgbClr val="9A99B6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35" name="椭圆 34">
              <a:extLst>
                <a:ext uri="{FF2B5EF4-FFF2-40B4-BE49-F238E27FC236}">
                  <a16:creationId xmlns:a16="http://schemas.microsoft.com/office/drawing/2014/main" id="{ED69A2CE-885F-436F-872F-72FC49F21F94}"/>
                </a:ext>
              </a:extLst>
            </p:cNvPr>
            <p:cNvSpPr/>
            <p:nvPr/>
          </p:nvSpPr>
          <p:spPr>
            <a:xfrm>
              <a:off x="1417110" y="2261397"/>
              <a:ext cx="286781" cy="286781"/>
            </a:xfrm>
            <a:prstGeom prst="ellipse">
              <a:avLst/>
            </a:prstGeom>
            <a:gradFill>
              <a:gsLst>
                <a:gs pos="100000">
                  <a:srgbClr val="9B99BC"/>
                </a:gs>
                <a:gs pos="0">
                  <a:srgbClr val="9A99B6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36" name="椭圆 35">
              <a:extLst>
                <a:ext uri="{FF2B5EF4-FFF2-40B4-BE49-F238E27FC236}">
                  <a16:creationId xmlns:a16="http://schemas.microsoft.com/office/drawing/2014/main" id="{67D9309D-C037-47BF-8349-8095AC64DF52}"/>
                </a:ext>
              </a:extLst>
            </p:cNvPr>
            <p:cNvSpPr/>
            <p:nvPr/>
          </p:nvSpPr>
          <p:spPr>
            <a:xfrm>
              <a:off x="1686851" y="3308201"/>
              <a:ext cx="220530" cy="220530"/>
            </a:xfrm>
            <a:prstGeom prst="ellipse">
              <a:avLst/>
            </a:prstGeom>
            <a:gradFill>
              <a:gsLst>
                <a:gs pos="100000">
                  <a:srgbClr val="9A99B6"/>
                </a:gs>
                <a:gs pos="0">
                  <a:srgbClr val="9A99B6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717A318C-4776-4E7A-A645-0671A63B39D0}"/>
                </a:ext>
              </a:extLst>
            </p:cNvPr>
            <p:cNvSpPr/>
            <p:nvPr/>
          </p:nvSpPr>
          <p:spPr>
            <a:xfrm>
              <a:off x="3016329" y="2979248"/>
              <a:ext cx="228296" cy="228296"/>
            </a:xfrm>
            <a:prstGeom prst="ellipse">
              <a:avLst/>
            </a:prstGeom>
            <a:gradFill>
              <a:gsLst>
                <a:gs pos="100000">
                  <a:srgbClr val="9B99BC"/>
                </a:gs>
                <a:gs pos="0">
                  <a:srgbClr val="9A99B6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</p:grpSp>
      <p:sp>
        <p:nvSpPr>
          <p:cNvPr id="38" name="文本框 5">
            <a:extLst>
              <a:ext uri="{FF2B5EF4-FFF2-40B4-BE49-F238E27FC236}">
                <a16:creationId xmlns:a16="http://schemas.microsoft.com/office/drawing/2014/main" id="{2BC42D78-6956-4567-9E0A-754BE15D3F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0024" y="278417"/>
            <a:ext cx="36420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2" name="图形 51">
            <a:extLst>
              <a:ext uri="{FF2B5EF4-FFF2-40B4-BE49-F238E27FC236}">
                <a16:creationId xmlns:a16="http://schemas.microsoft.com/office/drawing/2014/main" id="{2E1788FF-1BD3-4EA7-9C6F-847D2BDCDF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67396" y="229955"/>
            <a:ext cx="1538937" cy="426815"/>
          </a:xfrm>
          <a:prstGeom prst="rect">
            <a:avLst/>
          </a:prstGeom>
        </p:spPr>
      </p:pic>
      <p:sp>
        <p:nvSpPr>
          <p:cNvPr id="51" name="矩形 50">
            <a:extLst>
              <a:ext uri="{FF2B5EF4-FFF2-40B4-BE49-F238E27FC236}">
                <a16:creationId xmlns:a16="http://schemas.microsoft.com/office/drawing/2014/main" id="{3B18E9D1-560B-9A56-1493-C3AE01DD8514}"/>
              </a:ext>
            </a:extLst>
          </p:cNvPr>
          <p:cNvSpPr>
            <a:spLocks/>
          </p:cNvSpPr>
          <p:nvPr/>
        </p:nvSpPr>
        <p:spPr>
          <a:xfrm>
            <a:off x="1032788" y="806023"/>
            <a:ext cx="8143875" cy="3462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68580" tIns="34290" rIns="68580" bIns="34290" rtlCol="0" anchor="b" anchorCtr="0">
            <a:spAutoFit/>
          </a:bodyPr>
          <a:lstStyle/>
          <a:p>
            <a:pPr>
              <a:buSzPct val="25000"/>
            </a:pPr>
            <a:r>
              <a:rPr lang="zh-CN" altLang="en-US" sz="1800" b="1" spc="300" dirty="0">
                <a:solidFill>
                  <a:srgbClr val="7D58BD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Arial" panose="020B0604020202020204" pitchFamily="34" charset="0"/>
              </a:rPr>
              <a:t>代码与硬件搭建</a:t>
            </a:r>
            <a:endParaRPr lang="en-US" altLang="zh-CN" sz="1800" b="1" spc="300" dirty="0">
              <a:solidFill>
                <a:srgbClr val="7D58BD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53" name="任意多边形: 形状 52">
            <a:extLst>
              <a:ext uri="{FF2B5EF4-FFF2-40B4-BE49-F238E27FC236}">
                <a16:creationId xmlns:a16="http://schemas.microsoft.com/office/drawing/2014/main" id="{9A037BE1-A14F-AFAB-C9D5-90D2832DC814}"/>
              </a:ext>
            </a:extLst>
          </p:cNvPr>
          <p:cNvSpPr/>
          <p:nvPr/>
        </p:nvSpPr>
        <p:spPr>
          <a:xfrm>
            <a:off x="378968" y="801306"/>
            <a:ext cx="479802" cy="380564"/>
          </a:xfrm>
          <a:custGeom>
            <a:avLst/>
            <a:gdLst>
              <a:gd name="T0" fmla="*/ 481 w 9233"/>
              <a:gd name="T1" fmla="*/ 2308 h 10000"/>
              <a:gd name="T2" fmla="*/ 96 w 9233"/>
              <a:gd name="T3" fmla="*/ 2115 h 10000"/>
              <a:gd name="T4" fmla="*/ 96 w 9233"/>
              <a:gd name="T5" fmla="*/ 1730 h 10000"/>
              <a:gd name="T6" fmla="*/ 481 w 9233"/>
              <a:gd name="T7" fmla="*/ 1536 h 10000"/>
              <a:gd name="T8" fmla="*/ 1155 w 9233"/>
              <a:gd name="T9" fmla="*/ 3076 h 10000"/>
              <a:gd name="T10" fmla="*/ 385 w 9233"/>
              <a:gd name="T11" fmla="*/ 3749 h 10000"/>
              <a:gd name="T12" fmla="*/ 0 w 9233"/>
              <a:gd name="T13" fmla="*/ 3556 h 10000"/>
              <a:gd name="T14" fmla="*/ 385 w 9233"/>
              <a:gd name="T15" fmla="*/ 3268 h 10000"/>
              <a:gd name="T16" fmla="*/ 1155 w 9233"/>
              <a:gd name="T17" fmla="*/ 3076 h 10000"/>
              <a:gd name="T18" fmla="*/ 481 w 9233"/>
              <a:gd name="T19" fmla="*/ 5385 h 10000"/>
              <a:gd name="T20" fmla="*/ 96 w 9233"/>
              <a:gd name="T21" fmla="*/ 5193 h 10000"/>
              <a:gd name="T22" fmla="*/ 96 w 9233"/>
              <a:gd name="T23" fmla="*/ 4808 h 10000"/>
              <a:gd name="T24" fmla="*/ 481 w 9233"/>
              <a:gd name="T25" fmla="*/ 4616 h 10000"/>
              <a:gd name="T26" fmla="*/ 1155 w 9233"/>
              <a:gd name="T27" fmla="*/ 6154 h 10000"/>
              <a:gd name="T28" fmla="*/ 385 w 9233"/>
              <a:gd name="T29" fmla="*/ 6828 h 10000"/>
              <a:gd name="T30" fmla="*/ 0 w 9233"/>
              <a:gd name="T31" fmla="*/ 6635 h 10000"/>
              <a:gd name="T32" fmla="*/ 385 w 9233"/>
              <a:gd name="T33" fmla="*/ 6346 h 10000"/>
              <a:gd name="T34" fmla="*/ 1155 w 9233"/>
              <a:gd name="T35" fmla="*/ 6154 h 10000"/>
              <a:gd name="T36" fmla="*/ 481 w 9233"/>
              <a:gd name="T37" fmla="*/ 8461 h 10000"/>
              <a:gd name="T38" fmla="*/ 96 w 9233"/>
              <a:gd name="T39" fmla="*/ 8269 h 10000"/>
              <a:gd name="T40" fmla="*/ 96 w 9233"/>
              <a:gd name="T41" fmla="*/ 7884 h 10000"/>
              <a:gd name="T42" fmla="*/ 481 w 9233"/>
              <a:gd name="T43" fmla="*/ 7691 h 10000"/>
              <a:gd name="T44" fmla="*/ 7693 w 9233"/>
              <a:gd name="T45" fmla="*/ 9424 h 10000"/>
              <a:gd name="T46" fmla="*/ 2117 w 9233"/>
              <a:gd name="T47" fmla="*/ 10000 h 10000"/>
              <a:gd name="T48" fmla="*/ 1541 w 9233"/>
              <a:gd name="T49" fmla="*/ 576 h 10000"/>
              <a:gd name="T50" fmla="*/ 7117 w 9233"/>
              <a:gd name="T51" fmla="*/ 0 h 10000"/>
              <a:gd name="T52" fmla="*/ 9233 w 9233"/>
              <a:gd name="T53" fmla="*/ 1826 h 10000"/>
              <a:gd name="T54" fmla="*/ 8848 w 9233"/>
              <a:gd name="T55" fmla="*/ 2115 h 10000"/>
              <a:gd name="T56" fmla="*/ 8080 w 9233"/>
              <a:gd name="T57" fmla="*/ 2307 h 10000"/>
              <a:gd name="T58" fmla="*/ 8850 w 9233"/>
              <a:gd name="T59" fmla="*/ 1634 h 10000"/>
              <a:gd name="T60" fmla="*/ 9233 w 9233"/>
              <a:gd name="T61" fmla="*/ 1826 h 10000"/>
              <a:gd name="T62" fmla="*/ 9137 w 9233"/>
              <a:gd name="T63" fmla="*/ 3654 h 10000"/>
              <a:gd name="T64" fmla="*/ 8752 w 9233"/>
              <a:gd name="T65" fmla="*/ 3846 h 10000"/>
              <a:gd name="T66" fmla="*/ 8753 w 9233"/>
              <a:gd name="T67" fmla="*/ 3075 h 10000"/>
              <a:gd name="T68" fmla="*/ 9138 w 9233"/>
              <a:gd name="T69" fmla="*/ 3268 h 10000"/>
              <a:gd name="T70" fmla="*/ 9233 w 9233"/>
              <a:gd name="T71" fmla="*/ 5096 h 10000"/>
              <a:gd name="T72" fmla="*/ 8848 w 9233"/>
              <a:gd name="T73" fmla="*/ 5289 h 10000"/>
              <a:gd name="T74" fmla="*/ 8080 w 9233"/>
              <a:gd name="T75" fmla="*/ 4615 h 10000"/>
              <a:gd name="T76" fmla="*/ 8850 w 9233"/>
              <a:gd name="T77" fmla="*/ 4808 h 10000"/>
              <a:gd name="T78" fmla="*/ 9233 w 9233"/>
              <a:gd name="T79" fmla="*/ 6441 h 10000"/>
              <a:gd name="T80" fmla="*/ 8848 w 9233"/>
              <a:gd name="T81" fmla="*/ 6730 h 10000"/>
              <a:gd name="T82" fmla="*/ 8080 w 9233"/>
              <a:gd name="T83" fmla="*/ 6923 h 10000"/>
              <a:gd name="T84" fmla="*/ 8850 w 9233"/>
              <a:gd name="T85" fmla="*/ 6249 h 10000"/>
              <a:gd name="T86" fmla="*/ 9233 w 9233"/>
              <a:gd name="T87" fmla="*/ 6441 h 10000"/>
              <a:gd name="T88" fmla="*/ 9137 w 9233"/>
              <a:gd name="T89" fmla="*/ 8269 h 10000"/>
              <a:gd name="T90" fmla="*/ 8752 w 9233"/>
              <a:gd name="T91" fmla="*/ 8461 h 10000"/>
              <a:gd name="T92" fmla="*/ 8753 w 9233"/>
              <a:gd name="T93" fmla="*/ 7691 h 10000"/>
              <a:gd name="T94" fmla="*/ 9138 w 9233"/>
              <a:gd name="T95" fmla="*/ 7884 h 10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9233" h="10000">
                <a:moveTo>
                  <a:pt x="1155" y="1538"/>
                </a:moveTo>
                <a:lnTo>
                  <a:pt x="1155" y="2308"/>
                </a:lnTo>
                <a:lnTo>
                  <a:pt x="481" y="2308"/>
                </a:lnTo>
                <a:cubicBezTo>
                  <a:pt x="416" y="2308"/>
                  <a:pt x="385" y="2276"/>
                  <a:pt x="385" y="2211"/>
                </a:cubicBezTo>
                <a:lnTo>
                  <a:pt x="385" y="2115"/>
                </a:lnTo>
                <a:lnTo>
                  <a:pt x="96" y="2115"/>
                </a:lnTo>
                <a:cubicBezTo>
                  <a:pt x="31" y="2115"/>
                  <a:pt x="0" y="2084"/>
                  <a:pt x="0" y="2019"/>
                </a:cubicBezTo>
                <a:lnTo>
                  <a:pt x="0" y="1826"/>
                </a:lnTo>
                <a:cubicBezTo>
                  <a:pt x="0" y="1761"/>
                  <a:pt x="31" y="1730"/>
                  <a:pt x="96" y="1730"/>
                </a:cubicBezTo>
                <a:lnTo>
                  <a:pt x="385" y="1730"/>
                </a:lnTo>
                <a:lnTo>
                  <a:pt x="385" y="1633"/>
                </a:lnTo>
                <a:cubicBezTo>
                  <a:pt x="385" y="1568"/>
                  <a:pt x="416" y="1536"/>
                  <a:pt x="481" y="1536"/>
                </a:cubicBezTo>
                <a:lnTo>
                  <a:pt x="1155" y="1536"/>
                </a:lnTo>
                <a:lnTo>
                  <a:pt x="1155" y="1538"/>
                </a:lnTo>
                <a:close/>
                <a:moveTo>
                  <a:pt x="1155" y="3076"/>
                </a:moveTo>
                <a:lnTo>
                  <a:pt x="1155" y="3845"/>
                </a:lnTo>
                <a:lnTo>
                  <a:pt x="481" y="3845"/>
                </a:lnTo>
                <a:cubicBezTo>
                  <a:pt x="416" y="3845"/>
                  <a:pt x="385" y="3814"/>
                  <a:pt x="385" y="3749"/>
                </a:cubicBezTo>
                <a:lnTo>
                  <a:pt x="385" y="3653"/>
                </a:lnTo>
                <a:lnTo>
                  <a:pt x="96" y="3653"/>
                </a:lnTo>
                <a:cubicBezTo>
                  <a:pt x="31" y="3653"/>
                  <a:pt x="0" y="3621"/>
                  <a:pt x="0" y="3556"/>
                </a:cubicBezTo>
                <a:lnTo>
                  <a:pt x="0" y="3364"/>
                </a:lnTo>
                <a:cubicBezTo>
                  <a:pt x="0" y="3299"/>
                  <a:pt x="31" y="3268"/>
                  <a:pt x="96" y="3268"/>
                </a:cubicBezTo>
                <a:lnTo>
                  <a:pt x="385" y="3268"/>
                </a:lnTo>
                <a:lnTo>
                  <a:pt x="385" y="3171"/>
                </a:lnTo>
                <a:cubicBezTo>
                  <a:pt x="385" y="3106"/>
                  <a:pt x="416" y="3075"/>
                  <a:pt x="481" y="3075"/>
                </a:cubicBezTo>
                <a:lnTo>
                  <a:pt x="1155" y="3076"/>
                </a:lnTo>
                <a:close/>
                <a:moveTo>
                  <a:pt x="1155" y="4615"/>
                </a:moveTo>
                <a:lnTo>
                  <a:pt x="1155" y="5385"/>
                </a:lnTo>
                <a:lnTo>
                  <a:pt x="481" y="5385"/>
                </a:lnTo>
                <a:cubicBezTo>
                  <a:pt x="416" y="5385"/>
                  <a:pt x="385" y="5354"/>
                  <a:pt x="385" y="5289"/>
                </a:cubicBezTo>
                <a:lnTo>
                  <a:pt x="385" y="5193"/>
                </a:lnTo>
                <a:lnTo>
                  <a:pt x="96" y="5193"/>
                </a:lnTo>
                <a:cubicBezTo>
                  <a:pt x="31" y="5193"/>
                  <a:pt x="0" y="5161"/>
                  <a:pt x="0" y="5096"/>
                </a:cubicBezTo>
                <a:lnTo>
                  <a:pt x="0" y="4904"/>
                </a:lnTo>
                <a:cubicBezTo>
                  <a:pt x="0" y="4839"/>
                  <a:pt x="31" y="4808"/>
                  <a:pt x="96" y="4808"/>
                </a:cubicBezTo>
                <a:lnTo>
                  <a:pt x="385" y="4808"/>
                </a:lnTo>
                <a:lnTo>
                  <a:pt x="385" y="4713"/>
                </a:lnTo>
                <a:cubicBezTo>
                  <a:pt x="385" y="4648"/>
                  <a:pt x="416" y="4616"/>
                  <a:pt x="481" y="4616"/>
                </a:cubicBezTo>
                <a:lnTo>
                  <a:pt x="1155" y="4616"/>
                </a:lnTo>
                <a:lnTo>
                  <a:pt x="1155" y="4615"/>
                </a:lnTo>
                <a:close/>
                <a:moveTo>
                  <a:pt x="1155" y="6154"/>
                </a:moveTo>
                <a:lnTo>
                  <a:pt x="1155" y="6924"/>
                </a:lnTo>
                <a:lnTo>
                  <a:pt x="481" y="6924"/>
                </a:lnTo>
                <a:cubicBezTo>
                  <a:pt x="416" y="6924"/>
                  <a:pt x="385" y="6893"/>
                  <a:pt x="385" y="6828"/>
                </a:cubicBezTo>
                <a:lnTo>
                  <a:pt x="385" y="6731"/>
                </a:lnTo>
                <a:lnTo>
                  <a:pt x="96" y="6731"/>
                </a:lnTo>
                <a:cubicBezTo>
                  <a:pt x="31" y="6731"/>
                  <a:pt x="0" y="6700"/>
                  <a:pt x="0" y="6635"/>
                </a:cubicBezTo>
                <a:lnTo>
                  <a:pt x="0" y="6443"/>
                </a:lnTo>
                <a:cubicBezTo>
                  <a:pt x="0" y="6377"/>
                  <a:pt x="31" y="6346"/>
                  <a:pt x="96" y="6346"/>
                </a:cubicBezTo>
                <a:lnTo>
                  <a:pt x="385" y="6346"/>
                </a:lnTo>
                <a:lnTo>
                  <a:pt x="385" y="6250"/>
                </a:lnTo>
                <a:cubicBezTo>
                  <a:pt x="385" y="6185"/>
                  <a:pt x="416" y="6154"/>
                  <a:pt x="481" y="6154"/>
                </a:cubicBezTo>
                <a:lnTo>
                  <a:pt x="1155" y="6154"/>
                </a:lnTo>
                <a:close/>
                <a:moveTo>
                  <a:pt x="1155" y="7691"/>
                </a:moveTo>
                <a:lnTo>
                  <a:pt x="1155" y="8461"/>
                </a:lnTo>
                <a:lnTo>
                  <a:pt x="481" y="8461"/>
                </a:lnTo>
                <a:cubicBezTo>
                  <a:pt x="416" y="8461"/>
                  <a:pt x="385" y="8430"/>
                  <a:pt x="385" y="8365"/>
                </a:cubicBezTo>
                <a:lnTo>
                  <a:pt x="385" y="8269"/>
                </a:lnTo>
                <a:lnTo>
                  <a:pt x="96" y="8269"/>
                </a:lnTo>
                <a:cubicBezTo>
                  <a:pt x="31" y="8269"/>
                  <a:pt x="0" y="8238"/>
                  <a:pt x="0" y="8173"/>
                </a:cubicBezTo>
                <a:lnTo>
                  <a:pt x="0" y="7980"/>
                </a:lnTo>
                <a:cubicBezTo>
                  <a:pt x="0" y="7915"/>
                  <a:pt x="31" y="7884"/>
                  <a:pt x="96" y="7884"/>
                </a:cubicBezTo>
                <a:lnTo>
                  <a:pt x="385" y="7884"/>
                </a:lnTo>
                <a:lnTo>
                  <a:pt x="385" y="7788"/>
                </a:lnTo>
                <a:cubicBezTo>
                  <a:pt x="385" y="7723"/>
                  <a:pt x="416" y="7691"/>
                  <a:pt x="481" y="7691"/>
                </a:cubicBezTo>
                <a:lnTo>
                  <a:pt x="1155" y="7691"/>
                </a:lnTo>
                <a:close/>
                <a:moveTo>
                  <a:pt x="7693" y="576"/>
                </a:moveTo>
                <a:lnTo>
                  <a:pt x="7693" y="9424"/>
                </a:lnTo>
                <a:cubicBezTo>
                  <a:pt x="7693" y="9584"/>
                  <a:pt x="7638" y="9721"/>
                  <a:pt x="7526" y="9833"/>
                </a:cubicBezTo>
                <a:cubicBezTo>
                  <a:pt x="7413" y="9945"/>
                  <a:pt x="7277" y="10000"/>
                  <a:pt x="7117" y="10000"/>
                </a:cubicBezTo>
                <a:lnTo>
                  <a:pt x="2117" y="10000"/>
                </a:lnTo>
                <a:cubicBezTo>
                  <a:pt x="1957" y="10000"/>
                  <a:pt x="1820" y="9945"/>
                  <a:pt x="1708" y="9833"/>
                </a:cubicBezTo>
                <a:cubicBezTo>
                  <a:pt x="1596" y="9720"/>
                  <a:pt x="1541" y="9584"/>
                  <a:pt x="1541" y="9424"/>
                </a:cubicBezTo>
                <a:lnTo>
                  <a:pt x="1541" y="576"/>
                </a:lnTo>
                <a:cubicBezTo>
                  <a:pt x="1541" y="416"/>
                  <a:pt x="1596" y="279"/>
                  <a:pt x="1708" y="168"/>
                </a:cubicBezTo>
                <a:cubicBezTo>
                  <a:pt x="1821" y="55"/>
                  <a:pt x="1957" y="0"/>
                  <a:pt x="2117" y="0"/>
                </a:cubicBezTo>
                <a:lnTo>
                  <a:pt x="7117" y="0"/>
                </a:lnTo>
                <a:cubicBezTo>
                  <a:pt x="7277" y="0"/>
                  <a:pt x="7415" y="55"/>
                  <a:pt x="7526" y="168"/>
                </a:cubicBezTo>
                <a:cubicBezTo>
                  <a:pt x="7638" y="279"/>
                  <a:pt x="7693" y="416"/>
                  <a:pt x="7693" y="576"/>
                </a:cubicBezTo>
                <a:close/>
                <a:moveTo>
                  <a:pt x="9233" y="1826"/>
                </a:moveTo>
                <a:lnTo>
                  <a:pt x="9233" y="2019"/>
                </a:lnTo>
                <a:cubicBezTo>
                  <a:pt x="9233" y="2084"/>
                  <a:pt x="9202" y="2115"/>
                  <a:pt x="9137" y="2115"/>
                </a:cubicBezTo>
                <a:lnTo>
                  <a:pt x="8848" y="2115"/>
                </a:lnTo>
                <a:lnTo>
                  <a:pt x="8848" y="2211"/>
                </a:lnTo>
                <a:cubicBezTo>
                  <a:pt x="8848" y="2276"/>
                  <a:pt x="8817" y="2307"/>
                  <a:pt x="8752" y="2307"/>
                </a:cubicBezTo>
                <a:lnTo>
                  <a:pt x="8080" y="2307"/>
                </a:lnTo>
                <a:lnTo>
                  <a:pt x="8080" y="1538"/>
                </a:lnTo>
                <a:lnTo>
                  <a:pt x="8753" y="1538"/>
                </a:lnTo>
                <a:cubicBezTo>
                  <a:pt x="8818" y="1538"/>
                  <a:pt x="8850" y="1569"/>
                  <a:pt x="8850" y="1634"/>
                </a:cubicBezTo>
                <a:lnTo>
                  <a:pt x="8850" y="1730"/>
                </a:lnTo>
                <a:lnTo>
                  <a:pt x="9138" y="1730"/>
                </a:lnTo>
                <a:cubicBezTo>
                  <a:pt x="9201" y="1730"/>
                  <a:pt x="9233" y="1762"/>
                  <a:pt x="9233" y="1826"/>
                </a:cubicBezTo>
                <a:close/>
                <a:moveTo>
                  <a:pt x="9233" y="3365"/>
                </a:moveTo>
                <a:lnTo>
                  <a:pt x="9233" y="3558"/>
                </a:lnTo>
                <a:cubicBezTo>
                  <a:pt x="9233" y="3623"/>
                  <a:pt x="9202" y="3654"/>
                  <a:pt x="9137" y="3654"/>
                </a:cubicBezTo>
                <a:lnTo>
                  <a:pt x="8848" y="3654"/>
                </a:lnTo>
                <a:lnTo>
                  <a:pt x="8848" y="3750"/>
                </a:lnTo>
                <a:cubicBezTo>
                  <a:pt x="8848" y="3815"/>
                  <a:pt x="8817" y="3846"/>
                  <a:pt x="8752" y="3846"/>
                </a:cubicBezTo>
                <a:lnTo>
                  <a:pt x="8080" y="3846"/>
                </a:lnTo>
                <a:lnTo>
                  <a:pt x="8080" y="3075"/>
                </a:lnTo>
                <a:lnTo>
                  <a:pt x="8753" y="3075"/>
                </a:lnTo>
                <a:cubicBezTo>
                  <a:pt x="8818" y="3075"/>
                  <a:pt x="8850" y="3106"/>
                  <a:pt x="8850" y="3171"/>
                </a:cubicBezTo>
                <a:lnTo>
                  <a:pt x="8850" y="3268"/>
                </a:lnTo>
                <a:lnTo>
                  <a:pt x="9138" y="3268"/>
                </a:lnTo>
                <a:cubicBezTo>
                  <a:pt x="9201" y="3269"/>
                  <a:pt x="9233" y="3300"/>
                  <a:pt x="9233" y="3365"/>
                </a:cubicBezTo>
                <a:close/>
                <a:moveTo>
                  <a:pt x="9233" y="4904"/>
                </a:moveTo>
                <a:lnTo>
                  <a:pt x="9233" y="5096"/>
                </a:lnTo>
                <a:cubicBezTo>
                  <a:pt x="9233" y="5161"/>
                  <a:pt x="9202" y="5193"/>
                  <a:pt x="9137" y="5193"/>
                </a:cubicBezTo>
                <a:lnTo>
                  <a:pt x="8848" y="5193"/>
                </a:lnTo>
                <a:lnTo>
                  <a:pt x="8848" y="5289"/>
                </a:lnTo>
                <a:cubicBezTo>
                  <a:pt x="8848" y="5354"/>
                  <a:pt x="8817" y="5385"/>
                  <a:pt x="8752" y="5385"/>
                </a:cubicBezTo>
                <a:lnTo>
                  <a:pt x="8080" y="5385"/>
                </a:lnTo>
                <a:lnTo>
                  <a:pt x="8080" y="4615"/>
                </a:lnTo>
                <a:lnTo>
                  <a:pt x="8753" y="4615"/>
                </a:lnTo>
                <a:cubicBezTo>
                  <a:pt x="8818" y="4615"/>
                  <a:pt x="8850" y="4646"/>
                  <a:pt x="8850" y="4711"/>
                </a:cubicBezTo>
                <a:lnTo>
                  <a:pt x="8850" y="4808"/>
                </a:lnTo>
                <a:lnTo>
                  <a:pt x="9138" y="4808"/>
                </a:lnTo>
                <a:cubicBezTo>
                  <a:pt x="9201" y="4808"/>
                  <a:pt x="9233" y="4839"/>
                  <a:pt x="9233" y="4904"/>
                </a:cubicBezTo>
                <a:close/>
                <a:moveTo>
                  <a:pt x="9233" y="6441"/>
                </a:moveTo>
                <a:lnTo>
                  <a:pt x="9233" y="6634"/>
                </a:lnTo>
                <a:cubicBezTo>
                  <a:pt x="9233" y="6699"/>
                  <a:pt x="9202" y="6730"/>
                  <a:pt x="9137" y="6730"/>
                </a:cubicBezTo>
                <a:lnTo>
                  <a:pt x="8848" y="6730"/>
                </a:lnTo>
                <a:lnTo>
                  <a:pt x="8848" y="6826"/>
                </a:lnTo>
                <a:cubicBezTo>
                  <a:pt x="8848" y="6891"/>
                  <a:pt x="8817" y="6923"/>
                  <a:pt x="8752" y="6923"/>
                </a:cubicBezTo>
                <a:lnTo>
                  <a:pt x="8080" y="6923"/>
                </a:lnTo>
                <a:lnTo>
                  <a:pt x="8080" y="6153"/>
                </a:lnTo>
                <a:lnTo>
                  <a:pt x="8753" y="6153"/>
                </a:lnTo>
                <a:cubicBezTo>
                  <a:pt x="8818" y="6153"/>
                  <a:pt x="8850" y="6184"/>
                  <a:pt x="8850" y="6249"/>
                </a:cubicBezTo>
                <a:lnTo>
                  <a:pt x="8850" y="6345"/>
                </a:lnTo>
                <a:lnTo>
                  <a:pt x="9138" y="6345"/>
                </a:lnTo>
                <a:cubicBezTo>
                  <a:pt x="9201" y="6345"/>
                  <a:pt x="9233" y="6379"/>
                  <a:pt x="9233" y="6441"/>
                </a:cubicBezTo>
                <a:close/>
                <a:moveTo>
                  <a:pt x="9233" y="7980"/>
                </a:moveTo>
                <a:lnTo>
                  <a:pt x="9233" y="8173"/>
                </a:lnTo>
                <a:cubicBezTo>
                  <a:pt x="9233" y="8238"/>
                  <a:pt x="9202" y="8269"/>
                  <a:pt x="9137" y="8269"/>
                </a:cubicBezTo>
                <a:lnTo>
                  <a:pt x="8848" y="8269"/>
                </a:lnTo>
                <a:lnTo>
                  <a:pt x="8848" y="8365"/>
                </a:lnTo>
                <a:cubicBezTo>
                  <a:pt x="8848" y="8430"/>
                  <a:pt x="8817" y="8461"/>
                  <a:pt x="8752" y="8461"/>
                </a:cubicBezTo>
                <a:lnTo>
                  <a:pt x="8080" y="8461"/>
                </a:lnTo>
                <a:lnTo>
                  <a:pt x="8080" y="7691"/>
                </a:lnTo>
                <a:lnTo>
                  <a:pt x="8753" y="7691"/>
                </a:lnTo>
                <a:cubicBezTo>
                  <a:pt x="8818" y="7691"/>
                  <a:pt x="8850" y="7723"/>
                  <a:pt x="8850" y="7788"/>
                </a:cubicBezTo>
                <a:lnTo>
                  <a:pt x="8850" y="7884"/>
                </a:lnTo>
                <a:lnTo>
                  <a:pt x="9138" y="7884"/>
                </a:lnTo>
                <a:cubicBezTo>
                  <a:pt x="9201" y="7884"/>
                  <a:pt x="9233" y="7916"/>
                  <a:pt x="9233" y="7980"/>
                </a:cubicBezTo>
                <a:close/>
              </a:path>
            </a:pathLst>
          </a:custGeom>
          <a:solidFill>
            <a:srgbClr val="7D58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CCCA75B-CBBB-7F4C-E176-3CAB722340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73418" y="952645"/>
            <a:ext cx="2935794" cy="391287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7" name="Freeform 7">
            <a:extLst>
              <a:ext uri="{FF2B5EF4-FFF2-40B4-BE49-F238E27FC236}">
                <a16:creationId xmlns:a16="http://schemas.microsoft.com/office/drawing/2014/main" id="{4E57F82A-6852-16E5-83F4-419621C3EDDC}"/>
              </a:ext>
            </a:extLst>
          </p:cNvPr>
          <p:cNvSpPr>
            <a:spLocks noEditPoints="1"/>
          </p:cNvSpPr>
          <p:nvPr/>
        </p:nvSpPr>
        <p:spPr bwMode="auto">
          <a:xfrm>
            <a:off x="415499" y="1517027"/>
            <a:ext cx="1534311" cy="1544317"/>
          </a:xfrm>
          <a:custGeom>
            <a:avLst/>
            <a:gdLst>
              <a:gd name="T0" fmla="*/ 373 w 402"/>
              <a:gd name="T1" fmla="*/ 209 h 402"/>
              <a:gd name="T2" fmla="*/ 372 w 402"/>
              <a:gd name="T3" fmla="*/ 190 h 402"/>
              <a:gd name="T4" fmla="*/ 401 w 402"/>
              <a:gd name="T5" fmla="*/ 170 h 402"/>
              <a:gd name="T6" fmla="*/ 389 w 402"/>
              <a:gd name="T7" fmla="*/ 124 h 402"/>
              <a:gd name="T8" fmla="*/ 353 w 402"/>
              <a:gd name="T9" fmla="*/ 123 h 402"/>
              <a:gd name="T10" fmla="*/ 344 w 402"/>
              <a:gd name="T11" fmla="*/ 107 h 402"/>
              <a:gd name="T12" fmla="*/ 360 w 402"/>
              <a:gd name="T13" fmla="*/ 74 h 402"/>
              <a:gd name="T14" fmla="*/ 325 w 402"/>
              <a:gd name="T15" fmla="*/ 41 h 402"/>
              <a:gd name="T16" fmla="*/ 293 w 402"/>
              <a:gd name="T17" fmla="*/ 57 h 402"/>
              <a:gd name="T18" fmla="*/ 277 w 402"/>
              <a:gd name="T19" fmla="*/ 48 h 402"/>
              <a:gd name="T20" fmla="*/ 275 w 402"/>
              <a:gd name="T21" fmla="*/ 12 h 402"/>
              <a:gd name="T22" fmla="*/ 251 w 402"/>
              <a:gd name="T23" fmla="*/ 6 h 402"/>
              <a:gd name="T24" fmla="*/ 228 w 402"/>
              <a:gd name="T25" fmla="*/ 0 h 402"/>
              <a:gd name="T26" fmla="*/ 209 w 402"/>
              <a:gd name="T27" fmla="*/ 30 h 402"/>
              <a:gd name="T28" fmla="*/ 190 w 402"/>
              <a:gd name="T29" fmla="*/ 30 h 402"/>
              <a:gd name="T30" fmla="*/ 170 w 402"/>
              <a:gd name="T31" fmla="*/ 1 h 402"/>
              <a:gd name="T32" fmla="*/ 124 w 402"/>
              <a:gd name="T33" fmla="*/ 13 h 402"/>
              <a:gd name="T34" fmla="*/ 122 w 402"/>
              <a:gd name="T35" fmla="*/ 49 h 402"/>
              <a:gd name="T36" fmla="*/ 106 w 402"/>
              <a:gd name="T37" fmla="*/ 59 h 402"/>
              <a:gd name="T38" fmla="*/ 74 w 402"/>
              <a:gd name="T39" fmla="*/ 43 h 402"/>
              <a:gd name="T40" fmla="*/ 41 w 402"/>
              <a:gd name="T41" fmla="*/ 77 h 402"/>
              <a:gd name="T42" fmla="*/ 56 w 402"/>
              <a:gd name="T43" fmla="*/ 109 h 402"/>
              <a:gd name="T44" fmla="*/ 47 w 402"/>
              <a:gd name="T45" fmla="*/ 126 h 402"/>
              <a:gd name="T46" fmla="*/ 12 w 402"/>
              <a:gd name="T47" fmla="*/ 128 h 402"/>
              <a:gd name="T48" fmla="*/ 6 w 402"/>
              <a:gd name="T49" fmla="*/ 151 h 402"/>
              <a:gd name="T50" fmla="*/ 0 w 402"/>
              <a:gd name="T51" fmla="*/ 174 h 402"/>
              <a:gd name="T52" fmla="*/ 30 w 402"/>
              <a:gd name="T53" fmla="*/ 194 h 402"/>
              <a:gd name="T54" fmla="*/ 30 w 402"/>
              <a:gd name="T55" fmla="*/ 212 h 402"/>
              <a:gd name="T56" fmla="*/ 0 w 402"/>
              <a:gd name="T57" fmla="*/ 233 h 402"/>
              <a:gd name="T58" fmla="*/ 13 w 402"/>
              <a:gd name="T59" fmla="*/ 279 h 402"/>
              <a:gd name="T60" fmla="*/ 49 w 402"/>
              <a:gd name="T61" fmla="*/ 280 h 402"/>
              <a:gd name="T62" fmla="*/ 59 w 402"/>
              <a:gd name="T63" fmla="*/ 296 h 402"/>
              <a:gd name="T64" fmla="*/ 43 w 402"/>
              <a:gd name="T65" fmla="*/ 328 h 402"/>
              <a:gd name="T66" fmla="*/ 77 w 402"/>
              <a:gd name="T67" fmla="*/ 362 h 402"/>
              <a:gd name="T68" fmla="*/ 109 w 402"/>
              <a:gd name="T69" fmla="*/ 345 h 402"/>
              <a:gd name="T70" fmla="*/ 125 w 402"/>
              <a:gd name="T71" fmla="*/ 355 h 402"/>
              <a:gd name="T72" fmla="*/ 128 w 402"/>
              <a:gd name="T73" fmla="*/ 390 h 402"/>
              <a:gd name="T74" fmla="*/ 150 w 402"/>
              <a:gd name="T75" fmla="*/ 396 h 402"/>
              <a:gd name="T76" fmla="*/ 174 w 402"/>
              <a:gd name="T77" fmla="*/ 402 h 402"/>
              <a:gd name="T78" fmla="*/ 194 w 402"/>
              <a:gd name="T79" fmla="*/ 373 h 402"/>
              <a:gd name="T80" fmla="*/ 212 w 402"/>
              <a:gd name="T81" fmla="*/ 372 h 402"/>
              <a:gd name="T82" fmla="*/ 232 w 402"/>
              <a:gd name="T83" fmla="*/ 402 h 402"/>
              <a:gd name="T84" fmla="*/ 278 w 402"/>
              <a:gd name="T85" fmla="*/ 389 h 402"/>
              <a:gd name="T86" fmla="*/ 280 w 402"/>
              <a:gd name="T87" fmla="*/ 353 h 402"/>
              <a:gd name="T88" fmla="*/ 296 w 402"/>
              <a:gd name="T89" fmla="*/ 344 h 402"/>
              <a:gd name="T90" fmla="*/ 328 w 402"/>
              <a:gd name="T91" fmla="*/ 360 h 402"/>
              <a:gd name="T92" fmla="*/ 362 w 402"/>
              <a:gd name="T93" fmla="*/ 326 h 402"/>
              <a:gd name="T94" fmla="*/ 345 w 402"/>
              <a:gd name="T95" fmla="*/ 294 h 402"/>
              <a:gd name="T96" fmla="*/ 354 w 402"/>
              <a:gd name="T97" fmla="*/ 277 h 402"/>
              <a:gd name="T98" fmla="*/ 390 w 402"/>
              <a:gd name="T99" fmla="*/ 275 h 402"/>
              <a:gd name="T100" fmla="*/ 396 w 402"/>
              <a:gd name="T101" fmla="*/ 251 h 402"/>
              <a:gd name="T102" fmla="*/ 402 w 402"/>
              <a:gd name="T103" fmla="*/ 229 h 402"/>
              <a:gd name="T104" fmla="*/ 373 w 402"/>
              <a:gd name="T105" fmla="*/ 209 h 402"/>
              <a:gd name="T106" fmla="*/ 373 w 402"/>
              <a:gd name="T107" fmla="*/ 209 h 402"/>
              <a:gd name="T108" fmla="*/ 166 w 402"/>
              <a:gd name="T109" fmla="*/ 335 h 402"/>
              <a:gd name="T110" fmla="*/ 67 w 402"/>
              <a:gd name="T111" fmla="*/ 167 h 402"/>
              <a:gd name="T112" fmla="*/ 235 w 402"/>
              <a:gd name="T113" fmla="*/ 68 h 402"/>
              <a:gd name="T114" fmla="*/ 335 w 402"/>
              <a:gd name="T115" fmla="*/ 236 h 402"/>
              <a:gd name="T116" fmla="*/ 166 w 402"/>
              <a:gd name="T117" fmla="*/ 335 h 4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402" h="402">
                <a:moveTo>
                  <a:pt x="373" y="209"/>
                </a:moveTo>
                <a:cubicBezTo>
                  <a:pt x="373" y="203"/>
                  <a:pt x="373" y="197"/>
                  <a:pt x="372" y="190"/>
                </a:cubicBezTo>
                <a:cubicBezTo>
                  <a:pt x="401" y="170"/>
                  <a:pt x="401" y="170"/>
                  <a:pt x="401" y="170"/>
                </a:cubicBezTo>
                <a:cubicBezTo>
                  <a:pt x="389" y="124"/>
                  <a:pt x="389" y="124"/>
                  <a:pt x="389" y="124"/>
                </a:cubicBezTo>
                <a:cubicBezTo>
                  <a:pt x="353" y="123"/>
                  <a:pt x="353" y="123"/>
                  <a:pt x="353" y="123"/>
                </a:cubicBezTo>
                <a:cubicBezTo>
                  <a:pt x="351" y="117"/>
                  <a:pt x="347" y="111"/>
                  <a:pt x="344" y="107"/>
                </a:cubicBezTo>
                <a:cubicBezTo>
                  <a:pt x="360" y="74"/>
                  <a:pt x="360" y="74"/>
                  <a:pt x="360" y="74"/>
                </a:cubicBezTo>
                <a:cubicBezTo>
                  <a:pt x="325" y="41"/>
                  <a:pt x="325" y="41"/>
                  <a:pt x="325" y="41"/>
                </a:cubicBezTo>
                <a:cubicBezTo>
                  <a:pt x="293" y="57"/>
                  <a:pt x="293" y="57"/>
                  <a:pt x="293" y="57"/>
                </a:cubicBezTo>
                <a:cubicBezTo>
                  <a:pt x="288" y="54"/>
                  <a:pt x="282" y="51"/>
                  <a:pt x="277" y="48"/>
                </a:cubicBezTo>
                <a:cubicBezTo>
                  <a:pt x="275" y="12"/>
                  <a:pt x="275" y="12"/>
                  <a:pt x="275" y="12"/>
                </a:cubicBezTo>
                <a:cubicBezTo>
                  <a:pt x="251" y="6"/>
                  <a:pt x="251" y="6"/>
                  <a:pt x="251" y="6"/>
                </a:cubicBezTo>
                <a:cubicBezTo>
                  <a:pt x="228" y="0"/>
                  <a:pt x="228" y="0"/>
                  <a:pt x="228" y="0"/>
                </a:cubicBezTo>
                <a:cubicBezTo>
                  <a:pt x="209" y="30"/>
                  <a:pt x="209" y="30"/>
                  <a:pt x="209" y="30"/>
                </a:cubicBezTo>
                <a:cubicBezTo>
                  <a:pt x="203" y="30"/>
                  <a:pt x="196" y="30"/>
                  <a:pt x="190" y="30"/>
                </a:cubicBezTo>
                <a:cubicBezTo>
                  <a:pt x="170" y="1"/>
                  <a:pt x="170" y="1"/>
                  <a:pt x="170" y="1"/>
                </a:cubicBezTo>
                <a:cubicBezTo>
                  <a:pt x="124" y="13"/>
                  <a:pt x="124" y="13"/>
                  <a:pt x="124" y="13"/>
                </a:cubicBezTo>
                <a:cubicBezTo>
                  <a:pt x="122" y="49"/>
                  <a:pt x="122" y="49"/>
                  <a:pt x="122" y="49"/>
                </a:cubicBezTo>
                <a:cubicBezTo>
                  <a:pt x="116" y="52"/>
                  <a:pt x="111" y="55"/>
                  <a:pt x="106" y="59"/>
                </a:cubicBezTo>
                <a:cubicBezTo>
                  <a:pt x="74" y="43"/>
                  <a:pt x="74" y="43"/>
                  <a:pt x="74" y="43"/>
                </a:cubicBezTo>
                <a:cubicBezTo>
                  <a:pt x="41" y="77"/>
                  <a:pt x="41" y="77"/>
                  <a:pt x="41" y="77"/>
                </a:cubicBezTo>
                <a:cubicBezTo>
                  <a:pt x="56" y="109"/>
                  <a:pt x="56" y="109"/>
                  <a:pt x="56" y="109"/>
                </a:cubicBezTo>
                <a:cubicBezTo>
                  <a:pt x="53" y="114"/>
                  <a:pt x="50" y="120"/>
                  <a:pt x="47" y="126"/>
                </a:cubicBezTo>
                <a:cubicBezTo>
                  <a:pt x="12" y="128"/>
                  <a:pt x="12" y="128"/>
                  <a:pt x="12" y="128"/>
                </a:cubicBezTo>
                <a:cubicBezTo>
                  <a:pt x="6" y="151"/>
                  <a:pt x="6" y="151"/>
                  <a:pt x="6" y="151"/>
                </a:cubicBezTo>
                <a:cubicBezTo>
                  <a:pt x="0" y="174"/>
                  <a:pt x="0" y="174"/>
                  <a:pt x="0" y="174"/>
                </a:cubicBezTo>
                <a:cubicBezTo>
                  <a:pt x="30" y="194"/>
                  <a:pt x="30" y="194"/>
                  <a:pt x="30" y="194"/>
                </a:cubicBezTo>
                <a:cubicBezTo>
                  <a:pt x="30" y="200"/>
                  <a:pt x="30" y="206"/>
                  <a:pt x="30" y="212"/>
                </a:cubicBezTo>
                <a:cubicBezTo>
                  <a:pt x="0" y="233"/>
                  <a:pt x="0" y="233"/>
                  <a:pt x="0" y="233"/>
                </a:cubicBezTo>
                <a:cubicBezTo>
                  <a:pt x="13" y="279"/>
                  <a:pt x="13" y="279"/>
                  <a:pt x="13" y="279"/>
                </a:cubicBezTo>
                <a:cubicBezTo>
                  <a:pt x="49" y="280"/>
                  <a:pt x="49" y="280"/>
                  <a:pt x="49" y="280"/>
                </a:cubicBezTo>
                <a:cubicBezTo>
                  <a:pt x="52" y="286"/>
                  <a:pt x="55" y="291"/>
                  <a:pt x="59" y="296"/>
                </a:cubicBezTo>
                <a:cubicBezTo>
                  <a:pt x="43" y="328"/>
                  <a:pt x="43" y="328"/>
                  <a:pt x="43" y="328"/>
                </a:cubicBezTo>
                <a:cubicBezTo>
                  <a:pt x="77" y="362"/>
                  <a:pt x="77" y="362"/>
                  <a:pt x="77" y="362"/>
                </a:cubicBezTo>
                <a:cubicBezTo>
                  <a:pt x="109" y="345"/>
                  <a:pt x="109" y="345"/>
                  <a:pt x="109" y="345"/>
                </a:cubicBezTo>
                <a:cubicBezTo>
                  <a:pt x="114" y="349"/>
                  <a:pt x="119" y="352"/>
                  <a:pt x="125" y="355"/>
                </a:cubicBezTo>
                <a:cubicBezTo>
                  <a:pt x="128" y="390"/>
                  <a:pt x="128" y="390"/>
                  <a:pt x="128" y="390"/>
                </a:cubicBezTo>
                <a:cubicBezTo>
                  <a:pt x="150" y="396"/>
                  <a:pt x="150" y="396"/>
                  <a:pt x="150" y="396"/>
                </a:cubicBezTo>
                <a:cubicBezTo>
                  <a:pt x="174" y="402"/>
                  <a:pt x="174" y="402"/>
                  <a:pt x="174" y="402"/>
                </a:cubicBezTo>
                <a:cubicBezTo>
                  <a:pt x="194" y="373"/>
                  <a:pt x="194" y="373"/>
                  <a:pt x="194" y="373"/>
                </a:cubicBezTo>
                <a:cubicBezTo>
                  <a:pt x="200" y="373"/>
                  <a:pt x="206" y="373"/>
                  <a:pt x="212" y="372"/>
                </a:cubicBezTo>
                <a:cubicBezTo>
                  <a:pt x="232" y="402"/>
                  <a:pt x="232" y="402"/>
                  <a:pt x="232" y="402"/>
                </a:cubicBezTo>
                <a:cubicBezTo>
                  <a:pt x="278" y="389"/>
                  <a:pt x="278" y="389"/>
                  <a:pt x="278" y="389"/>
                </a:cubicBezTo>
                <a:cubicBezTo>
                  <a:pt x="280" y="353"/>
                  <a:pt x="280" y="353"/>
                  <a:pt x="280" y="353"/>
                </a:cubicBezTo>
                <a:cubicBezTo>
                  <a:pt x="285" y="351"/>
                  <a:pt x="291" y="348"/>
                  <a:pt x="296" y="344"/>
                </a:cubicBezTo>
                <a:cubicBezTo>
                  <a:pt x="328" y="360"/>
                  <a:pt x="328" y="360"/>
                  <a:pt x="328" y="360"/>
                </a:cubicBezTo>
                <a:cubicBezTo>
                  <a:pt x="362" y="326"/>
                  <a:pt x="362" y="326"/>
                  <a:pt x="362" y="326"/>
                </a:cubicBezTo>
                <a:cubicBezTo>
                  <a:pt x="345" y="294"/>
                  <a:pt x="345" y="294"/>
                  <a:pt x="345" y="294"/>
                </a:cubicBezTo>
                <a:cubicBezTo>
                  <a:pt x="349" y="289"/>
                  <a:pt x="352" y="283"/>
                  <a:pt x="354" y="277"/>
                </a:cubicBezTo>
                <a:cubicBezTo>
                  <a:pt x="390" y="275"/>
                  <a:pt x="390" y="275"/>
                  <a:pt x="390" y="275"/>
                </a:cubicBezTo>
                <a:cubicBezTo>
                  <a:pt x="396" y="251"/>
                  <a:pt x="396" y="251"/>
                  <a:pt x="396" y="251"/>
                </a:cubicBezTo>
                <a:cubicBezTo>
                  <a:pt x="402" y="229"/>
                  <a:pt x="402" y="229"/>
                  <a:pt x="402" y="229"/>
                </a:cubicBezTo>
                <a:cubicBezTo>
                  <a:pt x="373" y="209"/>
                  <a:pt x="373" y="209"/>
                  <a:pt x="373" y="209"/>
                </a:cubicBezTo>
                <a:cubicBezTo>
                  <a:pt x="373" y="209"/>
                  <a:pt x="373" y="209"/>
                  <a:pt x="373" y="209"/>
                </a:cubicBezTo>
                <a:close/>
                <a:moveTo>
                  <a:pt x="166" y="335"/>
                </a:moveTo>
                <a:cubicBezTo>
                  <a:pt x="93" y="316"/>
                  <a:pt x="48" y="241"/>
                  <a:pt x="67" y="167"/>
                </a:cubicBezTo>
                <a:cubicBezTo>
                  <a:pt x="87" y="93"/>
                  <a:pt x="162" y="49"/>
                  <a:pt x="235" y="68"/>
                </a:cubicBezTo>
                <a:cubicBezTo>
                  <a:pt x="309" y="87"/>
                  <a:pt x="354" y="162"/>
                  <a:pt x="335" y="236"/>
                </a:cubicBezTo>
                <a:cubicBezTo>
                  <a:pt x="316" y="310"/>
                  <a:pt x="241" y="354"/>
                  <a:pt x="166" y="335"/>
                </a:cubicBezTo>
                <a:close/>
              </a:path>
            </a:pathLst>
          </a:custGeom>
          <a:solidFill>
            <a:srgbClr val="877BB1"/>
          </a:solidFill>
          <a:ln>
            <a:noFill/>
          </a:ln>
          <a:effectLst>
            <a:outerShdw blurRad="1397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lt1"/>
              </a:solidFill>
              <a:latin typeface="华文细黑" panose="02010600040101010101" pitchFamily="2" charset="-122"/>
            </a:endParaRPr>
          </a:p>
        </p:txBody>
      </p:sp>
      <p:sp>
        <p:nvSpPr>
          <p:cNvPr id="8" name="Oval 9">
            <a:extLst>
              <a:ext uri="{FF2B5EF4-FFF2-40B4-BE49-F238E27FC236}">
                <a16:creationId xmlns:a16="http://schemas.microsoft.com/office/drawing/2014/main" id="{CF84A5B6-BBDD-E71E-D3BD-5FF8A2646B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7366" y="1820622"/>
            <a:ext cx="924399" cy="930403"/>
          </a:xfrm>
          <a:prstGeom prst="ellipse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华文细黑" panose="02010600040101010101" pitchFamily="2" charset="-122"/>
            </a:endParaRPr>
          </a:p>
        </p:txBody>
      </p:sp>
      <p:sp>
        <p:nvSpPr>
          <p:cNvPr id="9" name="Freeform 17">
            <a:extLst>
              <a:ext uri="{FF2B5EF4-FFF2-40B4-BE49-F238E27FC236}">
                <a16:creationId xmlns:a16="http://schemas.microsoft.com/office/drawing/2014/main" id="{36625839-DD41-9642-CA42-BF082BF40AFF}"/>
              </a:ext>
            </a:extLst>
          </p:cNvPr>
          <p:cNvSpPr>
            <a:spLocks noEditPoints="1"/>
          </p:cNvSpPr>
          <p:nvPr/>
        </p:nvSpPr>
        <p:spPr bwMode="auto">
          <a:xfrm>
            <a:off x="4365089" y="1517027"/>
            <a:ext cx="1534311" cy="1544317"/>
          </a:xfrm>
          <a:custGeom>
            <a:avLst/>
            <a:gdLst>
              <a:gd name="T0" fmla="*/ 373 w 402"/>
              <a:gd name="T1" fmla="*/ 209 h 402"/>
              <a:gd name="T2" fmla="*/ 372 w 402"/>
              <a:gd name="T3" fmla="*/ 190 h 402"/>
              <a:gd name="T4" fmla="*/ 401 w 402"/>
              <a:gd name="T5" fmla="*/ 170 h 402"/>
              <a:gd name="T6" fmla="*/ 389 w 402"/>
              <a:gd name="T7" fmla="*/ 124 h 402"/>
              <a:gd name="T8" fmla="*/ 353 w 402"/>
              <a:gd name="T9" fmla="*/ 123 h 402"/>
              <a:gd name="T10" fmla="*/ 344 w 402"/>
              <a:gd name="T11" fmla="*/ 107 h 402"/>
              <a:gd name="T12" fmla="*/ 360 w 402"/>
              <a:gd name="T13" fmla="*/ 74 h 402"/>
              <a:gd name="T14" fmla="*/ 325 w 402"/>
              <a:gd name="T15" fmla="*/ 41 h 402"/>
              <a:gd name="T16" fmla="*/ 293 w 402"/>
              <a:gd name="T17" fmla="*/ 57 h 402"/>
              <a:gd name="T18" fmla="*/ 277 w 402"/>
              <a:gd name="T19" fmla="*/ 48 h 402"/>
              <a:gd name="T20" fmla="*/ 275 w 402"/>
              <a:gd name="T21" fmla="*/ 12 h 402"/>
              <a:gd name="T22" fmla="*/ 251 w 402"/>
              <a:gd name="T23" fmla="*/ 6 h 402"/>
              <a:gd name="T24" fmla="*/ 228 w 402"/>
              <a:gd name="T25" fmla="*/ 0 h 402"/>
              <a:gd name="T26" fmla="*/ 209 w 402"/>
              <a:gd name="T27" fmla="*/ 30 h 402"/>
              <a:gd name="T28" fmla="*/ 190 w 402"/>
              <a:gd name="T29" fmla="*/ 30 h 402"/>
              <a:gd name="T30" fmla="*/ 170 w 402"/>
              <a:gd name="T31" fmla="*/ 1 h 402"/>
              <a:gd name="T32" fmla="*/ 124 w 402"/>
              <a:gd name="T33" fmla="*/ 13 h 402"/>
              <a:gd name="T34" fmla="*/ 122 w 402"/>
              <a:gd name="T35" fmla="*/ 49 h 402"/>
              <a:gd name="T36" fmla="*/ 106 w 402"/>
              <a:gd name="T37" fmla="*/ 59 h 402"/>
              <a:gd name="T38" fmla="*/ 74 w 402"/>
              <a:gd name="T39" fmla="*/ 43 h 402"/>
              <a:gd name="T40" fmla="*/ 41 w 402"/>
              <a:gd name="T41" fmla="*/ 77 h 402"/>
              <a:gd name="T42" fmla="*/ 56 w 402"/>
              <a:gd name="T43" fmla="*/ 109 h 402"/>
              <a:gd name="T44" fmla="*/ 47 w 402"/>
              <a:gd name="T45" fmla="*/ 126 h 402"/>
              <a:gd name="T46" fmla="*/ 12 w 402"/>
              <a:gd name="T47" fmla="*/ 128 h 402"/>
              <a:gd name="T48" fmla="*/ 6 w 402"/>
              <a:gd name="T49" fmla="*/ 151 h 402"/>
              <a:gd name="T50" fmla="*/ 0 w 402"/>
              <a:gd name="T51" fmla="*/ 174 h 402"/>
              <a:gd name="T52" fmla="*/ 30 w 402"/>
              <a:gd name="T53" fmla="*/ 194 h 402"/>
              <a:gd name="T54" fmla="*/ 30 w 402"/>
              <a:gd name="T55" fmla="*/ 212 h 402"/>
              <a:gd name="T56" fmla="*/ 0 w 402"/>
              <a:gd name="T57" fmla="*/ 233 h 402"/>
              <a:gd name="T58" fmla="*/ 13 w 402"/>
              <a:gd name="T59" fmla="*/ 279 h 402"/>
              <a:gd name="T60" fmla="*/ 49 w 402"/>
              <a:gd name="T61" fmla="*/ 280 h 402"/>
              <a:gd name="T62" fmla="*/ 59 w 402"/>
              <a:gd name="T63" fmla="*/ 296 h 402"/>
              <a:gd name="T64" fmla="*/ 43 w 402"/>
              <a:gd name="T65" fmla="*/ 328 h 402"/>
              <a:gd name="T66" fmla="*/ 77 w 402"/>
              <a:gd name="T67" fmla="*/ 362 h 402"/>
              <a:gd name="T68" fmla="*/ 109 w 402"/>
              <a:gd name="T69" fmla="*/ 345 h 402"/>
              <a:gd name="T70" fmla="*/ 125 w 402"/>
              <a:gd name="T71" fmla="*/ 355 h 402"/>
              <a:gd name="T72" fmla="*/ 128 w 402"/>
              <a:gd name="T73" fmla="*/ 390 h 402"/>
              <a:gd name="T74" fmla="*/ 150 w 402"/>
              <a:gd name="T75" fmla="*/ 396 h 402"/>
              <a:gd name="T76" fmla="*/ 174 w 402"/>
              <a:gd name="T77" fmla="*/ 402 h 402"/>
              <a:gd name="T78" fmla="*/ 194 w 402"/>
              <a:gd name="T79" fmla="*/ 373 h 402"/>
              <a:gd name="T80" fmla="*/ 212 w 402"/>
              <a:gd name="T81" fmla="*/ 372 h 402"/>
              <a:gd name="T82" fmla="*/ 232 w 402"/>
              <a:gd name="T83" fmla="*/ 402 h 402"/>
              <a:gd name="T84" fmla="*/ 278 w 402"/>
              <a:gd name="T85" fmla="*/ 389 h 402"/>
              <a:gd name="T86" fmla="*/ 280 w 402"/>
              <a:gd name="T87" fmla="*/ 353 h 402"/>
              <a:gd name="T88" fmla="*/ 296 w 402"/>
              <a:gd name="T89" fmla="*/ 344 h 402"/>
              <a:gd name="T90" fmla="*/ 328 w 402"/>
              <a:gd name="T91" fmla="*/ 360 h 402"/>
              <a:gd name="T92" fmla="*/ 362 w 402"/>
              <a:gd name="T93" fmla="*/ 326 h 402"/>
              <a:gd name="T94" fmla="*/ 345 w 402"/>
              <a:gd name="T95" fmla="*/ 294 h 402"/>
              <a:gd name="T96" fmla="*/ 354 w 402"/>
              <a:gd name="T97" fmla="*/ 277 h 402"/>
              <a:gd name="T98" fmla="*/ 390 w 402"/>
              <a:gd name="T99" fmla="*/ 275 h 402"/>
              <a:gd name="T100" fmla="*/ 396 w 402"/>
              <a:gd name="T101" fmla="*/ 251 h 402"/>
              <a:gd name="T102" fmla="*/ 402 w 402"/>
              <a:gd name="T103" fmla="*/ 229 h 402"/>
              <a:gd name="T104" fmla="*/ 373 w 402"/>
              <a:gd name="T105" fmla="*/ 209 h 402"/>
              <a:gd name="T106" fmla="*/ 373 w 402"/>
              <a:gd name="T107" fmla="*/ 209 h 402"/>
              <a:gd name="T108" fmla="*/ 166 w 402"/>
              <a:gd name="T109" fmla="*/ 335 h 402"/>
              <a:gd name="T110" fmla="*/ 67 w 402"/>
              <a:gd name="T111" fmla="*/ 167 h 402"/>
              <a:gd name="T112" fmla="*/ 235 w 402"/>
              <a:gd name="T113" fmla="*/ 68 h 402"/>
              <a:gd name="T114" fmla="*/ 335 w 402"/>
              <a:gd name="T115" fmla="*/ 236 h 402"/>
              <a:gd name="T116" fmla="*/ 166 w 402"/>
              <a:gd name="T117" fmla="*/ 335 h 4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402" h="402">
                <a:moveTo>
                  <a:pt x="373" y="209"/>
                </a:moveTo>
                <a:cubicBezTo>
                  <a:pt x="373" y="203"/>
                  <a:pt x="373" y="197"/>
                  <a:pt x="372" y="190"/>
                </a:cubicBezTo>
                <a:cubicBezTo>
                  <a:pt x="401" y="170"/>
                  <a:pt x="401" y="170"/>
                  <a:pt x="401" y="170"/>
                </a:cubicBezTo>
                <a:cubicBezTo>
                  <a:pt x="389" y="124"/>
                  <a:pt x="389" y="124"/>
                  <a:pt x="389" y="124"/>
                </a:cubicBezTo>
                <a:cubicBezTo>
                  <a:pt x="353" y="123"/>
                  <a:pt x="353" y="123"/>
                  <a:pt x="353" y="123"/>
                </a:cubicBezTo>
                <a:cubicBezTo>
                  <a:pt x="351" y="117"/>
                  <a:pt x="347" y="111"/>
                  <a:pt x="344" y="107"/>
                </a:cubicBezTo>
                <a:cubicBezTo>
                  <a:pt x="360" y="74"/>
                  <a:pt x="360" y="74"/>
                  <a:pt x="360" y="74"/>
                </a:cubicBezTo>
                <a:cubicBezTo>
                  <a:pt x="325" y="41"/>
                  <a:pt x="325" y="41"/>
                  <a:pt x="325" y="41"/>
                </a:cubicBezTo>
                <a:cubicBezTo>
                  <a:pt x="293" y="57"/>
                  <a:pt x="293" y="57"/>
                  <a:pt x="293" y="57"/>
                </a:cubicBezTo>
                <a:cubicBezTo>
                  <a:pt x="288" y="54"/>
                  <a:pt x="282" y="51"/>
                  <a:pt x="277" y="48"/>
                </a:cubicBezTo>
                <a:cubicBezTo>
                  <a:pt x="275" y="12"/>
                  <a:pt x="275" y="12"/>
                  <a:pt x="275" y="12"/>
                </a:cubicBezTo>
                <a:cubicBezTo>
                  <a:pt x="251" y="6"/>
                  <a:pt x="251" y="6"/>
                  <a:pt x="251" y="6"/>
                </a:cubicBezTo>
                <a:cubicBezTo>
                  <a:pt x="228" y="0"/>
                  <a:pt x="228" y="0"/>
                  <a:pt x="228" y="0"/>
                </a:cubicBezTo>
                <a:cubicBezTo>
                  <a:pt x="209" y="30"/>
                  <a:pt x="209" y="30"/>
                  <a:pt x="209" y="30"/>
                </a:cubicBezTo>
                <a:cubicBezTo>
                  <a:pt x="203" y="30"/>
                  <a:pt x="196" y="30"/>
                  <a:pt x="190" y="30"/>
                </a:cubicBezTo>
                <a:cubicBezTo>
                  <a:pt x="170" y="1"/>
                  <a:pt x="170" y="1"/>
                  <a:pt x="170" y="1"/>
                </a:cubicBezTo>
                <a:cubicBezTo>
                  <a:pt x="124" y="13"/>
                  <a:pt x="124" y="13"/>
                  <a:pt x="124" y="13"/>
                </a:cubicBezTo>
                <a:cubicBezTo>
                  <a:pt x="122" y="49"/>
                  <a:pt x="122" y="49"/>
                  <a:pt x="122" y="49"/>
                </a:cubicBezTo>
                <a:cubicBezTo>
                  <a:pt x="116" y="52"/>
                  <a:pt x="111" y="55"/>
                  <a:pt x="106" y="59"/>
                </a:cubicBezTo>
                <a:cubicBezTo>
                  <a:pt x="74" y="43"/>
                  <a:pt x="74" y="43"/>
                  <a:pt x="74" y="43"/>
                </a:cubicBezTo>
                <a:cubicBezTo>
                  <a:pt x="41" y="77"/>
                  <a:pt x="41" y="77"/>
                  <a:pt x="41" y="77"/>
                </a:cubicBezTo>
                <a:cubicBezTo>
                  <a:pt x="56" y="109"/>
                  <a:pt x="56" y="109"/>
                  <a:pt x="56" y="109"/>
                </a:cubicBezTo>
                <a:cubicBezTo>
                  <a:pt x="53" y="114"/>
                  <a:pt x="50" y="120"/>
                  <a:pt x="47" y="126"/>
                </a:cubicBezTo>
                <a:cubicBezTo>
                  <a:pt x="12" y="128"/>
                  <a:pt x="12" y="128"/>
                  <a:pt x="12" y="128"/>
                </a:cubicBezTo>
                <a:cubicBezTo>
                  <a:pt x="6" y="151"/>
                  <a:pt x="6" y="151"/>
                  <a:pt x="6" y="151"/>
                </a:cubicBezTo>
                <a:cubicBezTo>
                  <a:pt x="0" y="174"/>
                  <a:pt x="0" y="174"/>
                  <a:pt x="0" y="174"/>
                </a:cubicBezTo>
                <a:cubicBezTo>
                  <a:pt x="30" y="194"/>
                  <a:pt x="30" y="194"/>
                  <a:pt x="30" y="194"/>
                </a:cubicBezTo>
                <a:cubicBezTo>
                  <a:pt x="30" y="200"/>
                  <a:pt x="30" y="206"/>
                  <a:pt x="30" y="212"/>
                </a:cubicBezTo>
                <a:cubicBezTo>
                  <a:pt x="0" y="233"/>
                  <a:pt x="0" y="233"/>
                  <a:pt x="0" y="233"/>
                </a:cubicBezTo>
                <a:cubicBezTo>
                  <a:pt x="13" y="279"/>
                  <a:pt x="13" y="279"/>
                  <a:pt x="13" y="279"/>
                </a:cubicBezTo>
                <a:cubicBezTo>
                  <a:pt x="49" y="280"/>
                  <a:pt x="49" y="280"/>
                  <a:pt x="49" y="280"/>
                </a:cubicBezTo>
                <a:cubicBezTo>
                  <a:pt x="52" y="286"/>
                  <a:pt x="55" y="291"/>
                  <a:pt x="59" y="296"/>
                </a:cubicBezTo>
                <a:cubicBezTo>
                  <a:pt x="43" y="328"/>
                  <a:pt x="43" y="328"/>
                  <a:pt x="43" y="328"/>
                </a:cubicBezTo>
                <a:cubicBezTo>
                  <a:pt x="77" y="362"/>
                  <a:pt x="77" y="362"/>
                  <a:pt x="77" y="362"/>
                </a:cubicBezTo>
                <a:cubicBezTo>
                  <a:pt x="109" y="345"/>
                  <a:pt x="109" y="345"/>
                  <a:pt x="109" y="345"/>
                </a:cubicBezTo>
                <a:cubicBezTo>
                  <a:pt x="114" y="349"/>
                  <a:pt x="119" y="352"/>
                  <a:pt x="125" y="355"/>
                </a:cubicBezTo>
                <a:cubicBezTo>
                  <a:pt x="128" y="390"/>
                  <a:pt x="128" y="390"/>
                  <a:pt x="128" y="390"/>
                </a:cubicBezTo>
                <a:cubicBezTo>
                  <a:pt x="150" y="396"/>
                  <a:pt x="150" y="396"/>
                  <a:pt x="150" y="396"/>
                </a:cubicBezTo>
                <a:cubicBezTo>
                  <a:pt x="174" y="402"/>
                  <a:pt x="174" y="402"/>
                  <a:pt x="174" y="402"/>
                </a:cubicBezTo>
                <a:cubicBezTo>
                  <a:pt x="194" y="373"/>
                  <a:pt x="194" y="373"/>
                  <a:pt x="194" y="373"/>
                </a:cubicBezTo>
                <a:cubicBezTo>
                  <a:pt x="200" y="373"/>
                  <a:pt x="206" y="373"/>
                  <a:pt x="212" y="372"/>
                </a:cubicBezTo>
                <a:cubicBezTo>
                  <a:pt x="232" y="402"/>
                  <a:pt x="232" y="402"/>
                  <a:pt x="232" y="402"/>
                </a:cubicBezTo>
                <a:cubicBezTo>
                  <a:pt x="278" y="389"/>
                  <a:pt x="278" y="389"/>
                  <a:pt x="278" y="389"/>
                </a:cubicBezTo>
                <a:cubicBezTo>
                  <a:pt x="280" y="353"/>
                  <a:pt x="280" y="353"/>
                  <a:pt x="280" y="353"/>
                </a:cubicBezTo>
                <a:cubicBezTo>
                  <a:pt x="285" y="351"/>
                  <a:pt x="291" y="348"/>
                  <a:pt x="296" y="344"/>
                </a:cubicBezTo>
                <a:cubicBezTo>
                  <a:pt x="328" y="360"/>
                  <a:pt x="328" y="360"/>
                  <a:pt x="328" y="360"/>
                </a:cubicBezTo>
                <a:cubicBezTo>
                  <a:pt x="362" y="326"/>
                  <a:pt x="362" y="326"/>
                  <a:pt x="362" y="326"/>
                </a:cubicBezTo>
                <a:cubicBezTo>
                  <a:pt x="345" y="294"/>
                  <a:pt x="345" y="294"/>
                  <a:pt x="345" y="294"/>
                </a:cubicBezTo>
                <a:cubicBezTo>
                  <a:pt x="349" y="289"/>
                  <a:pt x="352" y="283"/>
                  <a:pt x="354" y="277"/>
                </a:cubicBezTo>
                <a:cubicBezTo>
                  <a:pt x="390" y="275"/>
                  <a:pt x="390" y="275"/>
                  <a:pt x="390" y="275"/>
                </a:cubicBezTo>
                <a:cubicBezTo>
                  <a:pt x="396" y="251"/>
                  <a:pt x="396" y="251"/>
                  <a:pt x="396" y="251"/>
                </a:cubicBezTo>
                <a:cubicBezTo>
                  <a:pt x="402" y="229"/>
                  <a:pt x="402" y="229"/>
                  <a:pt x="402" y="229"/>
                </a:cubicBezTo>
                <a:cubicBezTo>
                  <a:pt x="373" y="209"/>
                  <a:pt x="373" y="209"/>
                  <a:pt x="373" y="209"/>
                </a:cubicBezTo>
                <a:cubicBezTo>
                  <a:pt x="373" y="209"/>
                  <a:pt x="373" y="209"/>
                  <a:pt x="373" y="209"/>
                </a:cubicBezTo>
                <a:close/>
                <a:moveTo>
                  <a:pt x="166" y="335"/>
                </a:moveTo>
                <a:cubicBezTo>
                  <a:pt x="93" y="316"/>
                  <a:pt x="48" y="241"/>
                  <a:pt x="67" y="167"/>
                </a:cubicBezTo>
                <a:cubicBezTo>
                  <a:pt x="87" y="93"/>
                  <a:pt x="162" y="49"/>
                  <a:pt x="235" y="68"/>
                </a:cubicBezTo>
                <a:cubicBezTo>
                  <a:pt x="309" y="87"/>
                  <a:pt x="354" y="162"/>
                  <a:pt x="335" y="236"/>
                </a:cubicBezTo>
                <a:cubicBezTo>
                  <a:pt x="316" y="310"/>
                  <a:pt x="241" y="354"/>
                  <a:pt x="166" y="335"/>
                </a:cubicBezTo>
                <a:close/>
              </a:path>
            </a:pathLst>
          </a:custGeom>
          <a:solidFill>
            <a:srgbClr val="877BB1"/>
          </a:solidFill>
          <a:ln>
            <a:noFill/>
          </a:ln>
          <a:effectLst>
            <a:outerShdw blurRad="1397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lt1"/>
              </a:solidFill>
              <a:latin typeface="华文细黑" panose="02010600040101010101" pitchFamily="2" charset="-122"/>
            </a:endParaRPr>
          </a:p>
        </p:txBody>
      </p:sp>
      <p:sp>
        <p:nvSpPr>
          <p:cNvPr id="10" name="Oval 18">
            <a:extLst>
              <a:ext uri="{FF2B5EF4-FFF2-40B4-BE49-F238E27FC236}">
                <a16:creationId xmlns:a16="http://schemas.microsoft.com/office/drawing/2014/main" id="{16D12FC8-B855-F6EE-E6B7-EC7004138B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70043" y="1823983"/>
            <a:ext cx="924399" cy="930403"/>
          </a:xfrm>
          <a:prstGeom prst="ellipse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华文细黑" panose="02010600040101010101" pitchFamily="2" charset="-122"/>
            </a:endParaRP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3FBCE5BA-84C3-8764-267B-22992617A786}"/>
              </a:ext>
            </a:extLst>
          </p:cNvPr>
          <p:cNvGrpSpPr/>
          <p:nvPr/>
        </p:nvGrpSpPr>
        <p:grpSpPr>
          <a:xfrm>
            <a:off x="4925384" y="2103586"/>
            <a:ext cx="408991" cy="408991"/>
            <a:chOff x="3191434" y="2145028"/>
            <a:chExt cx="359165" cy="359165"/>
          </a:xfrm>
          <a:solidFill>
            <a:srgbClr val="8F90C1"/>
          </a:solidFill>
        </p:grpSpPr>
        <p:sp>
          <p:nvSpPr>
            <p:cNvPr id="13" name="AutoShape 123">
              <a:extLst>
                <a:ext uri="{FF2B5EF4-FFF2-40B4-BE49-F238E27FC236}">
                  <a16:creationId xmlns:a16="http://schemas.microsoft.com/office/drawing/2014/main" id="{8E51BA68-F929-8C9C-9CF7-268D6D4EB53F}"/>
                </a:ext>
              </a:extLst>
            </p:cNvPr>
            <p:cNvSpPr/>
            <p:nvPr/>
          </p:nvSpPr>
          <p:spPr bwMode="auto">
            <a:xfrm>
              <a:off x="3191434" y="2145028"/>
              <a:ext cx="359165" cy="35916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8180" y="12132"/>
                  </a:moveTo>
                  <a:cubicBezTo>
                    <a:pt x="17710" y="12226"/>
                    <a:pt x="17327" y="12561"/>
                    <a:pt x="17170" y="13012"/>
                  </a:cubicBezTo>
                  <a:cubicBezTo>
                    <a:pt x="17083" y="13261"/>
                    <a:pt x="16981" y="13503"/>
                    <a:pt x="16868" y="13738"/>
                  </a:cubicBezTo>
                  <a:cubicBezTo>
                    <a:pt x="16658" y="14169"/>
                    <a:pt x="16694" y="14677"/>
                    <a:pt x="16959" y="15075"/>
                  </a:cubicBezTo>
                  <a:lnTo>
                    <a:pt x="18131" y="16833"/>
                  </a:lnTo>
                  <a:lnTo>
                    <a:pt x="16832" y="18132"/>
                  </a:lnTo>
                  <a:lnTo>
                    <a:pt x="15075" y="16960"/>
                  </a:lnTo>
                  <a:cubicBezTo>
                    <a:pt x="14850" y="16810"/>
                    <a:pt x="14589" y="16733"/>
                    <a:pt x="14326" y="16733"/>
                  </a:cubicBezTo>
                  <a:cubicBezTo>
                    <a:pt x="14126" y="16733"/>
                    <a:pt x="13924" y="16778"/>
                    <a:pt x="13738" y="16868"/>
                  </a:cubicBezTo>
                  <a:cubicBezTo>
                    <a:pt x="13504" y="16981"/>
                    <a:pt x="13262" y="17083"/>
                    <a:pt x="13012" y="17170"/>
                  </a:cubicBezTo>
                  <a:cubicBezTo>
                    <a:pt x="12561" y="17327"/>
                    <a:pt x="12226" y="17712"/>
                    <a:pt x="12133" y="18180"/>
                  </a:cubicBezTo>
                  <a:lnTo>
                    <a:pt x="11717" y="20249"/>
                  </a:lnTo>
                  <a:lnTo>
                    <a:pt x="9881" y="20249"/>
                  </a:lnTo>
                  <a:lnTo>
                    <a:pt x="9467" y="18180"/>
                  </a:lnTo>
                  <a:cubicBezTo>
                    <a:pt x="9373" y="17712"/>
                    <a:pt x="9039" y="17327"/>
                    <a:pt x="8588" y="17170"/>
                  </a:cubicBezTo>
                  <a:cubicBezTo>
                    <a:pt x="8339" y="17083"/>
                    <a:pt x="8096" y="16983"/>
                    <a:pt x="7861" y="16869"/>
                  </a:cubicBezTo>
                  <a:cubicBezTo>
                    <a:pt x="7675" y="16778"/>
                    <a:pt x="7474" y="16733"/>
                    <a:pt x="7273" y="16733"/>
                  </a:cubicBezTo>
                  <a:cubicBezTo>
                    <a:pt x="7011" y="16733"/>
                    <a:pt x="6750" y="16810"/>
                    <a:pt x="6525" y="16960"/>
                  </a:cubicBezTo>
                  <a:lnTo>
                    <a:pt x="4767" y="18132"/>
                  </a:lnTo>
                  <a:lnTo>
                    <a:pt x="3468" y="16833"/>
                  </a:lnTo>
                  <a:lnTo>
                    <a:pt x="4639" y="15075"/>
                  </a:lnTo>
                  <a:cubicBezTo>
                    <a:pt x="4904" y="14677"/>
                    <a:pt x="4939" y="14169"/>
                    <a:pt x="4732" y="13738"/>
                  </a:cubicBezTo>
                  <a:cubicBezTo>
                    <a:pt x="4618" y="13504"/>
                    <a:pt x="4516" y="13263"/>
                    <a:pt x="4429" y="13013"/>
                  </a:cubicBezTo>
                  <a:cubicBezTo>
                    <a:pt x="4273" y="12561"/>
                    <a:pt x="3888" y="12227"/>
                    <a:pt x="3419" y="12133"/>
                  </a:cubicBezTo>
                  <a:lnTo>
                    <a:pt x="1350" y="11718"/>
                  </a:lnTo>
                  <a:lnTo>
                    <a:pt x="1349" y="9882"/>
                  </a:lnTo>
                  <a:lnTo>
                    <a:pt x="3419" y="9468"/>
                  </a:lnTo>
                  <a:cubicBezTo>
                    <a:pt x="3888" y="9374"/>
                    <a:pt x="4273" y="9039"/>
                    <a:pt x="4429" y="8588"/>
                  </a:cubicBezTo>
                  <a:cubicBezTo>
                    <a:pt x="4516" y="8338"/>
                    <a:pt x="4617" y="8096"/>
                    <a:pt x="4731" y="7862"/>
                  </a:cubicBezTo>
                  <a:cubicBezTo>
                    <a:pt x="4940" y="7431"/>
                    <a:pt x="4905" y="6923"/>
                    <a:pt x="4639" y="6524"/>
                  </a:cubicBezTo>
                  <a:lnTo>
                    <a:pt x="3468" y="4767"/>
                  </a:lnTo>
                  <a:lnTo>
                    <a:pt x="4767" y="3468"/>
                  </a:lnTo>
                  <a:lnTo>
                    <a:pt x="6525" y="4639"/>
                  </a:lnTo>
                  <a:cubicBezTo>
                    <a:pt x="6750" y="4790"/>
                    <a:pt x="7011" y="4866"/>
                    <a:pt x="7273" y="4866"/>
                  </a:cubicBezTo>
                  <a:cubicBezTo>
                    <a:pt x="7474" y="4866"/>
                    <a:pt x="7674" y="4822"/>
                    <a:pt x="7861" y="4732"/>
                  </a:cubicBezTo>
                  <a:cubicBezTo>
                    <a:pt x="8095" y="4619"/>
                    <a:pt x="8337" y="4517"/>
                    <a:pt x="8586" y="4430"/>
                  </a:cubicBezTo>
                  <a:cubicBezTo>
                    <a:pt x="9039" y="4272"/>
                    <a:pt x="9373" y="3888"/>
                    <a:pt x="9467" y="3420"/>
                  </a:cubicBezTo>
                  <a:lnTo>
                    <a:pt x="9881" y="1350"/>
                  </a:lnTo>
                  <a:lnTo>
                    <a:pt x="11717" y="1350"/>
                  </a:lnTo>
                  <a:lnTo>
                    <a:pt x="12131" y="3420"/>
                  </a:lnTo>
                  <a:cubicBezTo>
                    <a:pt x="12225" y="3888"/>
                    <a:pt x="12560" y="4272"/>
                    <a:pt x="13012" y="4430"/>
                  </a:cubicBezTo>
                  <a:cubicBezTo>
                    <a:pt x="13261" y="4517"/>
                    <a:pt x="13502" y="4617"/>
                    <a:pt x="13737" y="4731"/>
                  </a:cubicBezTo>
                  <a:cubicBezTo>
                    <a:pt x="13924" y="4822"/>
                    <a:pt x="14125" y="4866"/>
                    <a:pt x="14326" y="4866"/>
                  </a:cubicBezTo>
                  <a:cubicBezTo>
                    <a:pt x="14589" y="4866"/>
                    <a:pt x="14850" y="4790"/>
                    <a:pt x="15075" y="4639"/>
                  </a:cubicBezTo>
                  <a:lnTo>
                    <a:pt x="16832" y="3468"/>
                  </a:lnTo>
                  <a:lnTo>
                    <a:pt x="18131" y="4767"/>
                  </a:lnTo>
                  <a:lnTo>
                    <a:pt x="16959" y="6524"/>
                  </a:lnTo>
                  <a:cubicBezTo>
                    <a:pt x="16694" y="6923"/>
                    <a:pt x="16660" y="7431"/>
                    <a:pt x="16867" y="7861"/>
                  </a:cubicBezTo>
                  <a:cubicBezTo>
                    <a:pt x="16980" y="8096"/>
                    <a:pt x="17083" y="8337"/>
                    <a:pt x="17170" y="8587"/>
                  </a:cubicBezTo>
                  <a:cubicBezTo>
                    <a:pt x="17327" y="9039"/>
                    <a:pt x="17710" y="9373"/>
                    <a:pt x="18180" y="9467"/>
                  </a:cubicBezTo>
                  <a:lnTo>
                    <a:pt x="20248" y="9882"/>
                  </a:lnTo>
                  <a:lnTo>
                    <a:pt x="20250" y="11718"/>
                  </a:lnTo>
                  <a:cubicBezTo>
                    <a:pt x="20250" y="11718"/>
                    <a:pt x="18180" y="12132"/>
                    <a:pt x="18180" y="12132"/>
                  </a:cubicBezTo>
                  <a:close/>
                  <a:moveTo>
                    <a:pt x="20513" y="8558"/>
                  </a:moveTo>
                  <a:lnTo>
                    <a:pt x="18445" y="8143"/>
                  </a:lnTo>
                  <a:cubicBezTo>
                    <a:pt x="18341" y="7844"/>
                    <a:pt x="18218" y="7554"/>
                    <a:pt x="18082" y="7273"/>
                  </a:cubicBezTo>
                  <a:lnTo>
                    <a:pt x="19254" y="5516"/>
                  </a:lnTo>
                  <a:cubicBezTo>
                    <a:pt x="19611" y="4980"/>
                    <a:pt x="19540" y="4268"/>
                    <a:pt x="19085" y="3813"/>
                  </a:cubicBezTo>
                  <a:lnTo>
                    <a:pt x="17787" y="2514"/>
                  </a:lnTo>
                  <a:cubicBezTo>
                    <a:pt x="17526" y="2253"/>
                    <a:pt x="17181" y="2118"/>
                    <a:pt x="16831" y="2118"/>
                  </a:cubicBezTo>
                  <a:cubicBezTo>
                    <a:pt x="16573" y="2118"/>
                    <a:pt x="16312" y="2193"/>
                    <a:pt x="16084" y="2345"/>
                  </a:cubicBezTo>
                  <a:lnTo>
                    <a:pt x="14326" y="3516"/>
                  </a:lnTo>
                  <a:cubicBezTo>
                    <a:pt x="14044" y="3380"/>
                    <a:pt x="13754" y="3258"/>
                    <a:pt x="13455" y="3155"/>
                  </a:cubicBezTo>
                  <a:lnTo>
                    <a:pt x="13041" y="1085"/>
                  </a:lnTo>
                  <a:cubicBezTo>
                    <a:pt x="12916" y="454"/>
                    <a:pt x="12361" y="0"/>
                    <a:pt x="11717" y="0"/>
                  </a:cubicBezTo>
                  <a:lnTo>
                    <a:pt x="9881" y="0"/>
                  </a:lnTo>
                  <a:cubicBezTo>
                    <a:pt x="9238" y="0"/>
                    <a:pt x="8684" y="454"/>
                    <a:pt x="8557" y="1085"/>
                  </a:cubicBezTo>
                  <a:lnTo>
                    <a:pt x="8143" y="3155"/>
                  </a:lnTo>
                  <a:cubicBezTo>
                    <a:pt x="7843" y="3258"/>
                    <a:pt x="7554" y="3381"/>
                    <a:pt x="7273" y="3516"/>
                  </a:cubicBezTo>
                  <a:lnTo>
                    <a:pt x="5516" y="2345"/>
                  </a:lnTo>
                  <a:cubicBezTo>
                    <a:pt x="5287" y="2193"/>
                    <a:pt x="5026" y="2118"/>
                    <a:pt x="4767" y="2118"/>
                  </a:cubicBezTo>
                  <a:cubicBezTo>
                    <a:pt x="4419" y="2118"/>
                    <a:pt x="4073" y="2253"/>
                    <a:pt x="3812" y="2514"/>
                  </a:cubicBezTo>
                  <a:lnTo>
                    <a:pt x="2514" y="3813"/>
                  </a:lnTo>
                  <a:cubicBezTo>
                    <a:pt x="2059" y="4268"/>
                    <a:pt x="1988" y="4980"/>
                    <a:pt x="2345" y="5516"/>
                  </a:cubicBezTo>
                  <a:lnTo>
                    <a:pt x="3516" y="7273"/>
                  </a:lnTo>
                  <a:cubicBezTo>
                    <a:pt x="3380" y="7555"/>
                    <a:pt x="3258" y="7844"/>
                    <a:pt x="3154" y="8144"/>
                  </a:cubicBezTo>
                  <a:lnTo>
                    <a:pt x="1085" y="8558"/>
                  </a:lnTo>
                  <a:cubicBezTo>
                    <a:pt x="454" y="8684"/>
                    <a:pt x="0" y="9238"/>
                    <a:pt x="0" y="9882"/>
                  </a:cubicBezTo>
                  <a:lnTo>
                    <a:pt x="0" y="11718"/>
                  </a:lnTo>
                  <a:cubicBezTo>
                    <a:pt x="0" y="12361"/>
                    <a:pt x="454" y="12916"/>
                    <a:pt x="1085" y="13042"/>
                  </a:cubicBezTo>
                  <a:lnTo>
                    <a:pt x="3154" y="13456"/>
                  </a:lnTo>
                  <a:cubicBezTo>
                    <a:pt x="3258" y="13755"/>
                    <a:pt x="3380" y="14046"/>
                    <a:pt x="3516" y="14326"/>
                  </a:cubicBezTo>
                  <a:lnTo>
                    <a:pt x="2345" y="16083"/>
                  </a:lnTo>
                  <a:cubicBezTo>
                    <a:pt x="1988" y="16619"/>
                    <a:pt x="2059" y="17332"/>
                    <a:pt x="2514" y="17787"/>
                  </a:cubicBezTo>
                  <a:lnTo>
                    <a:pt x="3812" y="19086"/>
                  </a:lnTo>
                  <a:cubicBezTo>
                    <a:pt x="4073" y="19346"/>
                    <a:pt x="4419" y="19482"/>
                    <a:pt x="4767" y="19482"/>
                  </a:cubicBezTo>
                  <a:cubicBezTo>
                    <a:pt x="5026" y="19482"/>
                    <a:pt x="5287" y="19406"/>
                    <a:pt x="5516" y="19254"/>
                  </a:cubicBezTo>
                  <a:lnTo>
                    <a:pt x="7273" y="18083"/>
                  </a:lnTo>
                  <a:cubicBezTo>
                    <a:pt x="7554" y="18220"/>
                    <a:pt x="7843" y="18341"/>
                    <a:pt x="8143" y="18445"/>
                  </a:cubicBezTo>
                  <a:lnTo>
                    <a:pt x="8557" y="20514"/>
                  </a:lnTo>
                  <a:cubicBezTo>
                    <a:pt x="8684" y="21146"/>
                    <a:pt x="9238" y="21599"/>
                    <a:pt x="9881" y="21599"/>
                  </a:cubicBezTo>
                  <a:lnTo>
                    <a:pt x="11717" y="21599"/>
                  </a:lnTo>
                  <a:cubicBezTo>
                    <a:pt x="12361" y="21599"/>
                    <a:pt x="12916" y="21146"/>
                    <a:pt x="13041" y="20514"/>
                  </a:cubicBezTo>
                  <a:lnTo>
                    <a:pt x="13456" y="18445"/>
                  </a:lnTo>
                  <a:cubicBezTo>
                    <a:pt x="13755" y="18341"/>
                    <a:pt x="14046" y="18219"/>
                    <a:pt x="14326" y="18083"/>
                  </a:cubicBezTo>
                  <a:lnTo>
                    <a:pt x="16084" y="19254"/>
                  </a:lnTo>
                  <a:cubicBezTo>
                    <a:pt x="16312" y="19406"/>
                    <a:pt x="16573" y="19482"/>
                    <a:pt x="16831" y="19482"/>
                  </a:cubicBezTo>
                  <a:cubicBezTo>
                    <a:pt x="17181" y="19482"/>
                    <a:pt x="17526" y="19346"/>
                    <a:pt x="17787" y="19086"/>
                  </a:cubicBezTo>
                  <a:lnTo>
                    <a:pt x="19085" y="17787"/>
                  </a:lnTo>
                  <a:cubicBezTo>
                    <a:pt x="19540" y="17332"/>
                    <a:pt x="19611" y="16619"/>
                    <a:pt x="19254" y="16083"/>
                  </a:cubicBezTo>
                  <a:lnTo>
                    <a:pt x="18082" y="14326"/>
                  </a:lnTo>
                  <a:cubicBezTo>
                    <a:pt x="18219" y="14045"/>
                    <a:pt x="18341" y="13755"/>
                    <a:pt x="18445" y="13456"/>
                  </a:cubicBezTo>
                  <a:lnTo>
                    <a:pt x="20513" y="13042"/>
                  </a:lnTo>
                  <a:cubicBezTo>
                    <a:pt x="21145" y="12916"/>
                    <a:pt x="21599" y="12361"/>
                    <a:pt x="21599" y="11718"/>
                  </a:cubicBezTo>
                  <a:lnTo>
                    <a:pt x="21599" y="9882"/>
                  </a:lnTo>
                  <a:cubicBezTo>
                    <a:pt x="21599" y="9238"/>
                    <a:pt x="21145" y="8684"/>
                    <a:pt x="20513" y="8558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  <p:sp>
          <p:nvSpPr>
            <p:cNvPr id="14" name="AutoShape 124">
              <a:extLst>
                <a:ext uri="{FF2B5EF4-FFF2-40B4-BE49-F238E27FC236}">
                  <a16:creationId xmlns:a16="http://schemas.microsoft.com/office/drawing/2014/main" id="{DFF508C5-DB4E-C1D6-728E-129263BF71B1}"/>
                </a:ext>
              </a:extLst>
            </p:cNvPr>
            <p:cNvSpPr/>
            <p:nvPr/>
          </p:nvSpPr>
          <p:spPr bwMode="auto">
            <a:xfrm>
              <a:off x="3292736" y="2245717"/>
              <a:ext cx="157173" cy="15717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0250"/>
                  </a:moveTo>
                  <a:cubicBezTo>
                    <a:pt x="5580" y="20250"/>
                    <a:pt x="1350" y="16017"/>
                    <a:pt x="1350" y="10800"/>
                  </a:cubicBezTo>
                  <a:cubicBezTo>
                    <a:pt x="1350" y="5582"/>
                    <a:pt x="5580" y="1349"/>
                    <a:pt x="10800" y="1349"/>
                  </a:cubicBezTo>
                  <a:cubicBezTo>
                    <a:pt x="16016" y="1349"/>
                    <a:pt x="20250" y="5582"/>
                    <a:pt x="20250" y="10800"/>
                  </a:cubicBezTo>
                  <a:cubicBezTo>
                    <a:pt x="20250" y="16017"/>
                    <a:pt x="16016" y="20250"/>
                    <a:pt x="10800" y="20250"/>
                  </a:cubicBezTo>
                  <a:moveTo>
                    <a:pt x="10800" y="0"/>
                  </a:moveTo>
                  <a:cubicBezTo>
                    <a:pt x="4836" y="0"/>
                    <a:pt x="0" y="4836"/>
                    <a:pt x="0" y="10800"/>
                  </a:cubicBezTo>
                  <a:cubicBezTo>
                    <a:pt x="0" y="16763"/>
                    <a:pt x="4836" y="21600"/>
                    <a:pt x="10800" y="21600"/>
                  </a:cubicBezTo>
                  <a:cubicBezTo>
                    <a:pt x="16763" y="21600"/>
                    <a:pt x="21599" y="16763"/>
                    <a:pt x="21599" y="10800"/>
                  </a:cubicBezTo>
                  <a:cubicBezTo>
                    <a:pt x="21599" y="4836"/>
                    <a:pt x="16763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  <p:sp>
          <p:nvSpPr>
            <p:cNvPr id="15" name="AutoShape 125">
              <a:extLst>
                <a:ext uri="{FF2B5EF4-FFF2-40B4-BE49-F238E27FC236}">
                  <a16:creationId xmlns:a16="http://schemas.microsoft.com/office/drawing/2014/main" id="{BAAED157-0F57-C19A-A926-A8F0A54AFECD}"/>
                </a:ext>
              </a:extLst>
            </p:cNvPr>
            <p:cNvSpPr/>
            <p:nvPr/>
          </p:nvSpPr>
          <p:spPr bwMode="auto">
            <a:xfrm>
              <a:off x="3325891" y="2279484"/>
              <a:ext cx="90253" cy="9025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18900"/>
                  </a:moveTo>
                  <a:cubicBezTo>
                    <a:pt x="6328" y="18900"/>
                    <a:pt x="2699" y="15271"/>
                    <a:pt x="2699" y="10800"/>
                  </a:cubicBezTo>
                  <a:cubicBezTo>
                    <a:pt x="2699" y="6329"/>
                    <a:pt x="6328" y="2700"/>
                    <a:pt x="10800" y="2700"/>
                  </a:cubicBezTo>
                  <a:cubicBezTo>
                    <a:pt x="15271" y="2700"/>
                    <a:pt x="18899" y="6329"/>
                    <a:pt x="18899" y="10800"/>
                  </a:cubicBezTo>
                  <a:cubicBezTo>
                    <a:pt x="18899" y="15271"/>
                    <a:pt x="15271" y="18900"/>
                    <a:pt x="10800" y="18900"/>
                  </a:cubicBezTo>
                  <a:moveTo>
                    <a:pt x="10800" y="0"/>
                  </a:moveTo>
                  <a:cubicBezTo>
                    <a:pt x="4830" y="0"/>
                    <a:pt x="0" y="4833"/>
                    <a:pt x="0" y="10800"/>
                  </a:cubicBezTo>
                  <a:cubicBezTo>
                    <a:pt x="0" y="16766"/>
                    <a:pt x="4830" y="21599"/>
                    <a:pt x="10800" y="21599"/>
                  </a:cubicBezTo>
                  <a:cubicBezTo>
                    <a:pt x="16764" y="21599"/>
                    <a:pt x="21600" y="16766"/>
                    <a:pt x="21600" y="10800"/>
                  </a:cubicBezTo>
                  <a:cubicBezTo>
                    <a:pt x="21600" y="4833"/>
                    <a:pt x="16764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</p:grpSp>
      <p:sp>
        <p:nvSpPr>
          <p:cNvPr id="16" name="矩形 15" descr="e7d195523061f1c09e9d68d7cf438b91ef959ecb14fc25d26BBA7F7DBC18E55DFF4014AF651F0BF2569D4B6C1DA7F1A4683A481403BD872FC687266AD13265C1DE7C373772FD8728ABDD69ADD03BFF5BE2862BC891DBB79E43A8244B4D7DEEF5A1BFB79ED4015C912F9C8B85E44C1E1FAF45D4C71B4D8047555824264C2F16A606196D84073B0BC612CE1BA227542E4A">
            <a:extLst>
              <a:ext uri="{FF2B5EF4-FFF2-40B4-BE49-F238E27FC236}">
                <a16:creationId xmlns:a16="http://schemas.microsoft.com/office/drawing/2014/main" id="{6B9D13BD-7D21-BCB8-0817-AF3C0782846C}"/>
              </a:ext>
            </a:extLst>
          </p:cNvPr>
          <p:cNvSpPr/>
          <p:nvPr/>
        </p:nvSpPr>
        <p:spPr>
          <a:xfrm>
            <a:off x="483634" y="3532040"/>
            <a:ext cx="1429349" cy="5483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400">
              <a:lnSpc>
                <a:spcPct val="150000"/>
              </a:lnSpc>
              <a:defRPr/>
            </a:pPr>
            <a:r>
              <a:rPr lang="zh-CN" altLang="en-US" sz="1050" kern="0" dirty="0">
                <a:solidFill>
                  <a:srgbClr val="7E68AE"/>
                </a:solidFill>
                <a:latin typeface="汉仪润圆-45简" panose="00020600040101010101" pitchFamily="18" charset="-122"/>
                <a:ea typeface="汉仪润圆-45简" panose="00020600040101010101" pitchFamily="18" charset="-122"/>
                <a:cs typeface="Arial" panose="020B0604020202020204" pitchFamily="34" charset="0"/>
                <a:sym typeface="Arial" panose="020B0604020202020204" pitchFamily="34" charset="0"/>
              </a:rPr>
              <a:t>通过</a:t>
            </a:r>
            <a:r>
              <a:rPr lang="en-US" altLang="zh-CN" sz="1050" kern="0" dirty="0">
                <a:solidFill>
                  <a:srgbClr val="7E68AE"/>
                </a:solidFill>
                <a:latin typeface="汉仪润圆-45简" panose="00020600040101010101" pitchFamily="18" charset="-122"/>
                <a:ea typeface="汉仪润圆-45简" panose="00020600040101010101" pitchFamily="18" charset="-122"/>
                <a:cs typeface="Arial" panose="020B0604020202020204" pitchFamily="34" charset="0"/>
                <a:sym typeface="Arial" panose="020B0604020202020204" pitchFamily="34" charset="0"/>
              </a:rPr>
              <a:t>C</a:t>
            </a:r>
            <a:r>
              <a:rPr lang="zh-CN" altLang="en-US" sz="1050" kern="0" dirty="0">
                <a:solidFill>
                  <a:srgbClr val="7E68AE"/>
                </a:solidFill>
                <a:latin typeface="汉仪润圆-45简" panose="00020600040101010101" pitchFamily="18" charset="-122"/>
                <a:ea typeface="汉仪润圆-45简" panose="00020600040101010101" pitchFamily="18" charset="-122"/>
                <a:cs typeface="Arial" panose="020B0604020202020204" pitchFamily="34" charset="0"/>
                <a:sym typeface="Arial" panose="020B0604020202020204" pitchFamily="34" charset="0"/>
              </a:rPr>
              <a:t>语言进行信号接收、处理、传输</a:t>
            </a:r>
            <a:endParaRPr lang="zh-CN" altLang="en-US" sz="900" kern="0" dirty="0">
              <a:solidFill>
                <a:prstClr val="black">
                  <a:lumMod val="85000"/>
                  <a:lumOff val="15000"/>
                </a:prstClr>
              </a:solidFill>
              <a:latin typeface="华文细黑" panose="02010600040101010101" pitchFamily="2" charset="-122"/>
              <a:ea typeface="微软雅黑" panose="020B0503020204020204" pitchFamily="34" charset="-122"/>
            </a:endParaRPr>
          </a:p>
        </p:txBody>
      </p:sp>
      <p:sp>
        <p:nvSpPr>
          <p:cNvPr id="17" name="矩形 16" descr="e7d195523061f1c09e9d68d7cf438b91ef959ecb14fc25d26BBA7F7DBC18E55DFF4014AF651F0BF2569D4B6C1DA7F1A4683A481403BD872FC687266AD13265C1DE7C373772FD8728ABDD69ADD03BFF5BE2862BC891DBB79E43A8244B4D7DEEF5A1BFB79ED4015C912F9C8B85E44C1E1FAF45D4C71B4D8047555824264C2F16A606196D84073B0BC612CE1BA227542E4A">
            <a:extLst>
              <a:ext uri="{FF2B5EF4-FFF2-40B4-BE49-F238E27FC236}">
                <a16:creationId xmlns:a16="http://schemas.microsoft.com/office/drawing/2014/main" id="{3B7E6ECF-1525-041A-B42A-BC71A1B0B337}"/>
              </a:ext>
            </a:extLst>
          </p:cNvPr>
          <p:cNvSpPr/>
          <p:nvPr/>
        </p:nvSpPr>
        <p:spPr>
          <a:xfrm flipH="1">
            <a:off x="506461" y="3226439"/>
            <a:ext cx="141514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600" b="1" dirty="0">
                <a:solidFill>
                  <a:srgbClr val="7E68AE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软件搭建</a:t>
            </a:r>
          </a:p>
        </p:txBody>
      </p:sp>
      <p:cxnSp>
        <p:nvCxnSpPr>
          <p:cNvPr id="18" name="直接连接符 17" descr="e7d195523061f1c09e9d68d7cf438b91ef959ecb14fc25d26BBA7F7DBC18E55DFF4014AF651F0BF2569D4B6C1DA7F1A4683A481403BD872FC687266AD13265C1DE7C373772FD8728ABDD69ADD03BFF5BE2862BC891DBB79E43A8244B4D7DEEF5A1BFB79ED4015C912F9C8B85E44C1E1FAF45D4C71B4D8047555824264C2F16A606196D84073B0BC612CE1BA227542E4A">
            <a:extLst>
              <a:ext uri="{FF2B5EF4-FFF2-40B4-BE49-F238E27FC236}">
                <a16:creationId xmlns:a16="http://schemas.microsoft.com/office/drawing/2014/main" id="{97F59224-612A-6E8D-47A1-6F5E3BFEC355}"/>
              </a:ext>
            </a:extLst>
          </p:cNvPr>
          <p:cNvCxnSpPr/>
          <p:nvPr/>
        </p:nvCxnSpPr>
        <p:spPr>
          <a:xfrm>
            <a:off x="1041969" y="3532040"/>
            <a:ext cx="344129" cy="0"/>
          </a:xfrm>
          <a:prstGeom prst="line">
            <a:avLst/>
          </a:prstGeom>
          <a:ln w="19050">
            <a:solidFill>
              <a:srgbClr val="7E68A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 descr="e7d195523061f1c09e9d68d7cf438b91ef959ecb14fc25d26BBA7F7DBC18E55DFF4014AF651F0BF2569D4B6C1DA7F1A4683A481403BD872FC687266AD13265C1DE7C373772FD8728ABDD69ADD03BFF5BE2862BC891DBB79E43A8244B4D7DEEF5A1BFB79ED4015C912F9C8B85E44C1E1FAF45D4C71B4D8047555824264C2F16A606196D84073B0BC612CE1BA227542E4A">
            <a:extLst>
              <a:ext uri="{FF2B5EF4-FFF2-40B4-BE49-F238E27FC236}">
                <a16:creationId xmlns:a16="http://schemas.microsoft.com/office/drawing/2014/main" id="{B37EE659-05FA-0392-56BE-326829D7DCD6}"/>
              </a:ext>
            </a:extLst>
          </p:cNvPr>
          <p:cNvSpPr/>
          <p:nvPr/>
        </p:nvSpPr>
        <p:spPr>
          <a:xfrm>
            <a:off x="4264054" y="3535401"/>
            <a:ext cx="1429349" cy="10332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400">
              <a:lnSpc>
                <a:spcPct val="150000"/>
              </a:lnSpc>
              <a:defRPr/>
            </a:pPr>
            <a:r>
              <a:rPr lang="zh-CN" altLang="en-US" sz="1050" kern="0" dirty="0">
                <a:solidFill>
                  <a:srgbClr val="7E68AE"/>
                </a:solidFill>
                <a:latin typeface="汉仪润圆-45简" panose="00020600040101010101" pitchFamily="18" charset="-122"/>
                <a:ea typeface="汉仪润圆-45简" panose="00020600040101010101" pitchFamily="18" charset="-122"/>
                <a:cs typeface="Arial" panose="020B0604020202020204" pitchFamily="34" charset="0"/>
                <a:sym typeface="Arial" panose="020B0604020202020204" pitchFamily="34" charset="0"/>
              </a:rPr>
              <a:t>根据数据手册进行</a:t>
            </a:r>
            <a:endParaRPr lang="en-US" altLang="zh-CN" sz="1050" kern="0" dirty="0">
              <a:solidFill>
                <a:srgbClr val="7E68AE"/>
              </a:solidFill>
              <a:latin typeface="汉仪润圆-45简" panose="00020600040101010101" pitchFamily="18" charset="-122"/>
              <a:ea typeface="汉仪润圆-45简" panose="00020600040101010101" pitchFamily="18" charset="-122"/>
              <a:cs typeface="Arial" panose="020B0604020202020204" pitchFamily="34" charset="0"/>
              <a:sym typeface="Arial" panose="020B0604020202020204" pitchFamily="34" charset="0"/>
            </a:endParaRPr>
          </a:p>
          <a:p>
            <a:pPr algn="ctr" defTabSz="914400">
              <a:lnSpc>
                <a:spcPct val="150000"/>
              </a:lnSpc>
              <a:defRPr/>
            </a:pPr>
            <a:r>
              <a:rPr lang="zh-CN" altLang="en-US" sz="1050" kern="0" dirty="0">
                <a:solidFill>
                  <a:srgbClr val="7E68AE"/>
                </a:solidFill>
                <a:latin typeface="汉仪润圆-45简" panose="00020600040101010101" pitchFamily="18" charset="-122"/>
                <a:ea typeface="汉仪润圆-45简" panose="00020600040101010101" pitchFamily="18" charset="-122"/>
                <a:cs typeface="Arial" panose="020B0604020202020204" pitchFamily="34" charset="0"/>
                <a:sym typeface="Arial" panose="020B0604020202020204" pitchFamily="34" charset="0"/>
              </a:rPr>
              <a:t>初期的电路搭建</a:t>
            </a:r>
            <a:endParaRPr lang="en-US" altLang="zh-CN" sz="1050" kern="0" dirty="0">
              <a:solidFill>
                <a:srgbClr val="7E68AE"/>
              </a:solidFill>
              <a:latin typeface="汉仪润圆-45简" panose="00020600040101010101" pitchFamily="18" charset="-122"/>
              <a:ea typeface="汉仪润圆-45简" panose="00020600040101010101" pitchFamily="18" charset="-122"/>
              <a:cs typeface="Arial" panose="020B0604020202020204" pitchFamily="34" charset="0"/>
              <a:sym typeface="Arial" panose="020B0604020202020204" pitchFamily="34" charset="0"/>
            </a:endParaRPr>
          </a:p>
          <a:p>
            <a:pPr algn="ctr" defTabSz="914400">
              <a:lnSpc>
                <a:spcPct val="150000"/>
              </a:lnSpc>
              <a:defRPr/>
            </a:pPr>
            <a:r>
              <a:rPr lang="zh-CN" altLang="en-US" sz="1050" kern="0" dirty="0">
                <a:solidFill>
                  <a:srgbClr val="7E68AE"/>
                </a:solidFill>
                <a:latin typeface="汉仪润圆-45简" panose="00020600040101010101" pitchFamily="18" charset="-122"/>
                <a:ea typeface="汉仪润圆-45简" panose="00020600040101010101" pitchFamily="18" charset="-122"/>
                <a:cs typeface="Arial" panose="020B0604020202020204" pitchFamily="34" charset="0"/>
                <a:sym typeface="Arial" panose="020B0604020202020204" pitchFamily="34" charset="0"/>
              </a:rPr>
              <a:t>再将设备都转移至</a:t>
            </a:r>
            <a:endParaRPr lang="en-US" altLang="zh-CN" sz="1050" kern="0" dirty="0">
              <a:solidFill>
                <a:srgbClr val="7E68AE"/>
              </a:solidFill>
              <a:latin typeface="汉仪润圆-45简" panose="00020600040101010101" pitchFamily="18" charset="-122"/>
              <a:ea typeface="汉仪润圆-45简" panose="00020600040101010101" pitchFamily="18" charset="-122"/>
              <a:cs typeface="Arial" panose="020B0604020202020204" pitchFamily="34" charset="0"/>
              <a:sym typeface="Arial" panose="020B0604020202020204" pitchFamily="34" charset="0"/>
            </a:endParaRPr>
          </a:p>
          <a:p>
            <a:pPr algn="ctr" defTabSz="914400">
              <a:lnSpc>
                <a:spcPct val="150000"/>
              </a:lnSpc>
              <a:defRPr/>
            </a:pPr>
            <a:r>
              <a:rPr lang="zh-CN" altLang="en-US" sz="1050" kern="0" dirty="0">
                <a:solidFill>
                  <a:srgbClr val="7E68AE"/>
                </a:solidFill>
                <a:latin typeface="汉仪润圆-45简" panose="00020600040101010101" pitchFamily="18" charset="-122"/>
                <a:ea typeface="汉仪润圆-45简" panose="00020600040101010101" pitchFamily="18" charset="-122"/>
                <a:cs typeface="Arial" panose="020B0604020202020204" pitchFamily="34" charset="0"/>
                <a:sym typeface="Arial" panose="020B0604020202020204" pitchFamily="34" charset="0"/>
              </a:rPr>
              <a:t>乒乓拍</a:t>
            </a:r>
            <a:endParaRPr lang="en-US" altLang="zh-CN" sz="1050" kern="0" dirty="0">
              <a:solidFill>
                <a:srgbClr val="7E68AE"/>
              </a:solidFill>
              <a:latin typeface="汉仪润圆-45简" panose="00020600040101010101" pitchFamily="18" charset="-122"/>
              <a:ea typeface="汉仪润圆-45简" panose="00020600040101010101" pitchFamily="18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0" name="矩形 19" descr="e7d195523061f1c09e9d68d7cf438b91ef959ecb14fc25d26BBA7F7DBC18E55DFF4014AF651F0BF2569D4B6C1DA7F1A4683A481403BD872FC687266AD13265C1DE7C373772FD8728ABDD69ADD03BFF5BE2862BC891DBB79E43A8244B4D7DEEF5A1BFB79ED4015C912F9C8B85E44C1E1FAF45D4C71B4D8047555824264C2F16A606196D84073B0BC612CE1BA227542E4A">
            <a:extLst>
              <a:ext uri="{FF2B5EF4-FFF2-40B4-BE49-F238E27FC236}">
                <a16:creationId xmlns:a16="http://schemas.microsoft.com/office/drawing/2014/main" id="{90E38170-F0ED-7001-8530-FA831A981E28}"/>
              </a:ext>
            </a:extLst>
          </p:cNvPr>
          <p:cNvSpPr/>
          <p:nvPr/>
        </p:nvSpPr>
        <p:spPr>
          <a:xfrm flipH="1">
            <a:off x="4286881" y="3229800"/>
            <a:ext cx="141514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600" b="1" dirty="0">
                <a:solidFill>
                  <a:srgbClr val="7E68AE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硬件搭建</a:t>
            </a:r>
          </a:p>
        </p:txBody>
      </p:sp>
      <p:cxnSp>
        <p:nvCxnSpPr>
          <p:cNvPr id="21" name="直接连接符 20" descr="e7d195523061f1c09e9d68d7cf438b91ef959ecb14fc25d26BBA7F7DBC18E55DFF4014AF651F0BF2569D4B6C1DA7F1A4683A481403BD872FC687266AD13265C1DE7C373772FD8728ABDD69ADD03BFF5BE2862BC891DBB79E43A8244B4D7DEEF5A1BFB79ED4015C912F9C8B85E44C1E1FAF45D4C71B4D8047555824264C2F16A606196D84073B0BC612CE1BA227542E4A">
            <a:extLst>
              <a:ext uri="{FF2B5EF4-FFF2-40B4-BE49-F238E27FC236}">
                <a16:creationId xmlns:a16="http://schemas.microsoft.com/office/drawing/2014/main" id="{431B0AF6-CD28-2AE4-4EAF-63AF0330FDB0}"/>
              </a:ext>
            </a:extLst>
          </p:cNvPr>
          <p:cNvCxnSpPr/>
          <p:nvPr/>
        </p:nvCxnSpPr>
        <p:spPr>
          <a:xfrm>
            <a:off x="4822389" y="3535401"/>
            <a:ext cx="344129" cy="0"/>
          </a:xfrm>
          <a:prstGeom prst="line">
            <a:avLst/>
          </a:prstGeom>
          <a:ln w="19050">
            <a:solidFill>
              <a:srgbClr val="7E68A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任意多边形: 形状 21">
            <a:extLst>
              <a:ext uri="{FF2B5EF4-FFF2-40B4-BE49-F238E27FC236}">
                <a16:creationId xmlns:a16="http://schemas.microsoft.com/office/drawing/2014/main" id="{6509B0D7-B100-5885-2CBA-C08560E4CD48}"/>
              </a:ext>
            </a:extLst>
          </p:cNvPr>
          <p:cNvSpPr/>
          <p:nvPr/>
        </p:nvSpPr>
        <p:spPr>
          <a:xfrm>
            <a:off x="952842" y="2099567"/>
            <a:ext cx="459624" cy="372511"/>
          </a:xfrm>
          <a:custGeom>
            <a:avLst/>
            <a:gdLst>
              <a:gd name="T0" fmla="*/ 4266 w 10666"/>
              <a:gd name="T1" fmla="*/ 2667 h 8534"/>
              <a:gd name="T2" fmla="*/ 4266 w 10666"/>
              <a:gd name="T3" fmla="*/ 3734 h 8534"/>
              <a:gd name="T4" fmla="*/ 3733 w 10666"/>
              <a:gd name="T5" fmla="*/ 4267 h 8534"/>
              <a:gd name="T6" fmla="*/ 2666 w 10666"/>
              <a:gd name="T7" fmla="*/ 4267 h 8534"/>
              <a:gd name="T8" fmla="*/ 2133 w 10666"/>
              <a:gd name="T9" fmla="*/ 3734 h 8534"/>
              <a:gd name="T10" fmla="*/ 2133 w 10666"/>
              <a:gd name="T11" fmla="*/ 2667 h 8534"/>
              <a:gd name="T12" fmla="*/ 2666 w 10666"/>
              <a:gd name="T13" fmla="*/ 2134 h 8534"/>
              <a:gd name="T14" fmla="*/ 3733 w 10666"/>
              <a:gd name="T15" fmla="*/ 2134 h 8534"/>
              <a:gd name="T16" fmla="*/ 1066 w 10666"/>
              <a:gd name="T17" fmla="*/ 7467 h 8534"/>
              <a:gd name="T18" fmla="*/ 3733 w 10666"/>
              <a:gd name="T19" fmla="*/ 8000 h 8534"/>
              <a:gd name="T20" fmla="*/ 533 w 10666"/>
              <a:gd name="T21" fmla="*/ 8534 h 8534"/>
              <a:gd name="T22" fmla="*/ 0 w 10666"/>
              <a:gd name="T23" fmla="*/ 1600 h 8534"/>
              <a:gd name="T24" fmla="*/ 1223 w 10666"/>
              <a:gd name="T25" fmla="*/ 157 h 8534"/>
              <a:gd name="T26" fmla="*/ 9066 w 10666"/>
              <a:gd name="T27" fmla="*/ 0 h 8534"/>
              <a:gd name="T28" fmla="*/ 10510 w 10666"/>
              <a:gd name="T29" fmla="*/ 1223 h 8534"/>
              <a:gd name="T30" fmla="*/ 10666 w 10666"/>
              <a:gd name="T31" fmla="*/ 8000 h 8534"/>
              <a:gd name="T32" fmla="*/ 7466 w 10666"/>
              <a:gd name="T33" fmla="*/ 8534 h 8534"/>
              <a:gd name="T34" fmla="*/ 6070 w 10666"/>
              <a:gd name="T35" fmla="*/ 6400 h 8534"/>
              <a:gd name="T36" fmla="*/ 4456 w 10666"/>
              <a:gd name="T37" fmla="*/ 6681 h 8534"/>
              <a:gd name="T38" fmla="*/ 3502 w 10666"/>
              <a:gd name="T39" fmla="*/ 6204 h 8534"/>
              <a:gd name="T40" fmla="*/ 4266 w 10666"/>
              <a:gd name="T41" fmla="*/ 5334 h 8534"/>
              <a:gd name="T42" fmla="*/ 6876 w 10666"/>
              <a:gd name="T43" fmla="*/ 5629 h 8534"/>
              <a:gd name="T44" fmla="*/ 9600 w 10666"/>
              <a:gd name="T45" fmla="*/ 7467 h 8534"/>
              <a:gd name="T46" fmla="*/ 8846 w 10666"/>
              <a:gd name="T47" fmla="*/ 1067 h 8534"/>
              <a:gd name="T48" fmla="*/ 1066 w 10666"/>
              <a:gd name="T49" fmla="*/ 1821 h 8534"/>
              <a:gd name="T50" fmla="*/ 7466 w 10666"/>
              <a:gd name="T51" fmla="*/ 2667 h 8534"/>
              <a:gd name="T52" fmla="*/ 7466 w 10666"/>
              <a:gd name="T53" fmla="*/ 1600 h 8534"/>
              <a:gd name="T54" fmla="*/ 7466 w 10666"/>
              <a:gd name="T55" fmla="*/ 2667 h 8534"/>
              <a:gd name="T56" fmla="*/ 6933 w 10666"/>
              <a:gd name="T57" fmla="*/ 4267 h 8534"/>
              <a:gd name="T58" fmla="*/ 8000 w 10666"/>
              <a:gd name="T59" fmla="*/ 4267 h 8534"/>
              <a:gd name="T60" fmla="*/ 8533 w 10666"/>
              <a:gd name="T61" fmla="*/ 3734 h 8534"/>
              <a:gd name="T62" fmla="*/ 8533 w 10666"/>
              <a:gd name="T63" fmla="*/ 2667 h 8534"/>
              <a:gd name="T64" fmla="*/ 8533 w 10666"/>
              <a:gd name="T65" fmla="*/ 3734 h 8534"/>
              <a:gd name="T66" fmla="*/ 5866 w 10666"/>
              <a:gd name="T67" fmla="*/ 3200 h 8534"/>
              <a:gd name="T68" fmla="*/ 6933 w 10666"/>
              <a:gd name="T69" fmla="*/ 3200 h 85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0666" h="8534">
                <a:moveTo>
                  <a:pt x="3733" y="2667"/>
                </a:moveTo>
                <a:lnTo>
                  <a:pt x="4266" y="2667"/>
                </a:lnTo>
                <a:cubicBezTo>
                  <a:pt x="4561" y="2667"/>
                  <a:pt x="4800" y="2906"/>
                  <a:pt x="4800" y="3200"/>
                </a:cubicBezTo>
                <a:cubicBezTo>
                  <a:pt x="4800" y="3495"/>
                  <a:pt x="4561" y="3734"/>
                  <a:pt x="4266" y="3734"/>
                </a:cubicBezTo>
                <a:lnTo>
                  <a:pt x="3733" y="3734"/>
                </a:lnTo>
                <a:lnTo>
                  <a:pt x="3733" y="4267"/>
                </a:lnTo>
                <a:cubicBezTo>
                  <a:pt x="3733" y="4562"/>
                  <a:pt x="3494" y="4800"/>
                  <a:pt x="3200" y="4800"/>
                </a:cubicBezTo>
                <a:cubicBezTo>
                  <a:pt x="2905" y="4800"/>
                  <a:pt x="2666" y="4562"/>
                  <a:pt x="2666" y="4267"/>
                </a:cubicBezTo>
                <a:lnTo>
                  <a:pt x="2666" y="3734"/>
                </a:lnTo>
                <a:lnTo>
                  <a:pt x="2133" y="3734"/>
                </a:lnTo>
                <a:cubicBezTo>
                  <a:pt x="1838" y="3734"/>
                  <a:pt x="1600" y="3495"/>
                  <a:pt x="1600" y="3200"/>
                </a:cubicBezTo>
                <a:cubicBezTo>
                  <a:pt x="1600" y="2906"/>
                  <a:pt x="1838" y="2667"/>
                  <a:pt x="2133" y="2667"/>
                </a:cubicBezTo>
                <a:lnTo>
                  <a:pt x="2666" y="2667"/>
                </a:lnTo>
                <a:lnTo>
                  <a:pt x="2666" y="2134"/>
                </a:lnTo>
                <a:cubicBezTo>
                  <a:pt x="2666" y="1839"/>
                  <a:pt x="2905" y="1600"/>
                  <a:pt x="3200" y="1600"/>
                </a:cubicBezTo>
                <a:cubicBezTo>
                  <a:pt x="3494" y="1600"/>
                  <a:pt x="3733" y="1839"/>
                  <a:pt x="3733" y="2134"/>
                </a:cubicBezTo>
                <a:lnTo>
                  <a:pt x="3733" y="2667"/>
                </a:lnTo>
                <a:close/>
                <a:moveTo>
                  <a:pt x="1066" y="7467"/>
                </a:moveTo>
                <a:lnTo>
                  <a:pt x="3200" y="7467"/>
                </a:lnTo>
                <a:cubicBezTo>
                  <a:pt x="3494" y="7467"/>
                  <a:pt x="3733" y="7706"/>
                  <a:pt x="3733" y="8000"/>
                </a:cubicBezTo>
                <a:cubicBezTo>
                  <a:pt x="3733" y="8295"/>
                  <a:pt x="3494" y="8534"/>
                  <a:pt x="3200" y="8534"/>
                </a:cubicBezTo>
                <a:lnTo>
                  <a:pt x="533" y="8534"/>
                </a:lnTo>
                <a:cubicBezTo>
                  <a:pt x="238" y="8534"/>
                  <a:pt x="0" y="8295"/>
                  <a:pt x="0" y="8000"/>
                </a:cubicBezTo>
                <a:lnTo>
                  <a:pt x="0" y="1600"/>
                </a:lnTo>
                <a:cubicBezTo>
                  <a:pt x="0" y="1459"/>
                  <a:pt x="56" y="1323"/>
                  <a:pt x="156" y="1223"/>
                </a:cubicBezTo>
                <a:lnTo>
                  <a:pt x="1223" y="157"/>
                </a:lnTo>
                <a:cubicBezTo>
                  <a:pt x="1323" y="57"/>
                  <a:pt x="1458" y="0"/>
                  <a:pt x="1600" y="0"/>
                </a:cubicBezTo>
                <a:lnTo>
                  <a:pt x="9066" y="0"/>
                </a:lnTo>
                <a:cubicBezTo>
                  <a:pt x="9208" y="0"/>
                  <a:pt x="9343" y="57"/>
                  <a:pt x="9443" y="157"/>
                </a:cubicBezTo>
                <a:lnTo>
                  <a:pt x="10510" y="1223"/>
                </a:lnTo>
                <a:cubicBezTo>
                  <a:pt x="10610" y="1323"/>
                  <a:pt x="10666" y="1459"/>
                  <a:pt x="10666" y="1600"/>
                </a:cubicBezTo>
                <a:lnTo>
                  <a:pt x="10666" y="8000"/>
                </a:lnTo>
                <a:cubicBezTo>
                  <a:pt x="10666" y="8295"/>
                  <a:pt x="10428" y="8534"/>
                  <a:pt x="10133" y="8534"/>
                </a:cubicBezTo>
                <a:lnTo>
                  <a:pt x="7466" y="8534"/>
                </a:lnTo>
                <a:cubicBezTo>
                  <a:pt x="7264" y="8534"/>
                  <a:pt x="7080" y="8419"/>
                  <a:pt x="6990" y="8239"/>
                </a:cubicBezTo>
                <a:lnTo>
                  <a:pt x="6070" y="6400"/>
                </a:lnTo>
                <a:lnTo>
                  <a:pt x="4596" y="6400"/>
                </a:lnTo>
                <a:lnTo>
                  <a:pt x="4456" y="6681"/>
                </a:lnTo>
                <a:cubicBezTo>
                  <a:pt x="4325" y="6947"/>
                  <a:pt x="4003" y="7056"/>
                  <a:pt x="3738" y="6923"/>
                </a:cubicBezTo>
                <a:cubicBezTo>
                  <a:pt x="3473" y="6791"/>
                  <a:pt x="3367" y="6468"/>
                  <a:pt x="3502" y="6204"/>
                </a:cubicBezTo>
                <a:lnTo>
                  <a:pt x="3790" y="5628"/>
                </a:lnTo>
                <a:cubicBezTo>
                  <a:pt x="3880" y="5448"/>
                  <a:pt x="4064" y="5334"/>
                  <a:pt x="4266" y="5334"/>
                </a:cubicBezTo>
                <a:lnTo>
                  <a:pt x="6400" y="5334"/>
                </a:lnTo>
                <a:cubicBezTo>
                  <a:pt x="6602" y="5334"/>
                  <a:pt x="6786" y="5448"/>
                  <a:pt x="6876" y="5629"/>
                </a:cubicBezTo>
                <a:lnTo>
                  <a:pt x="7796" y="7467"/>
                </a:lnTo>
                <a:lnTo>
                  <a:pt x="9600" y="7467"/>
                </a:lnTo>
                <a:lnTo>
                  <a:pt x="9600" y="1821"/>
                </a:lnTo>
                <a:lnTo>
                  <a:pt x="8846" y="1067"/>
                </a:lnTo>
                <a:lnTo>
                  <a:pt x="1820" y="1067"/>
                </a:lnTo>
                <a:lnTo>
                  <a:pt x="1066" y="1821"/>
                </a:lnTo>
                <a:lnTo>
                  <a:pt x="1066" y="7467"/>
                </a:lnTo>
                <a:close/>
                <a:moveTo>
                  <a:pt x="7466" y="2667"/>
                </a:moveTo>
                <a:cubicBezTo>
                  <a:pt x="7172" y="2667"/>
                  <a:pt x="6933" y="2428"/>
                  <a:pt x="6933" y="2134"/>
                </a:cubicBezTo>
                <a:cubicBezTo>
                  <a:pt x="6933" y="1839"/>
                  <a:pt x="7172" y="1600"/>
                  <a:pt x="7466" y="1600"/>
                </a:cubicBezTo>
                <a:cubicBezTo>
                  <a:pt x="7761" y="1600"/>
                  <a:pt x="8000" y="1839"/>
                  <a:pt x="8000" y="2134"/>
                </a:cubicBezTo>
                <a:cubicBezTo>
                  <a:pt x="8000" y="2428"/>
                  <a:pt x="7761" y="2667"/>
                  <a:pt x="7466" y="2667"/>
                </a:cubicBezTo>
                <a:close/>
                <a:moveTo>
                  <a:pt x="7466" y="4800"/>
                </a:moveTo>
                <a:cubicBezTo>
                  <a:pt x="7172" y="4800"/>
                  <a:pt x="6933" y="4562"/>
                  <a:pt x="6933" y="4267"/>
                </a:cubicBezTo>
                <a:cubicBezTo>
                  <a:pt x="6933" y="3972"/>
                  <a:pt x="7172" y="3734"/>
                  <a:pt x="7466" y="3734"/>
                </a:cubicBezTo>
                <a:cubicBezTo>
                  <a:pt x="7761" y="3734"/>
                  <a:pt x="8000" y="3972"/>
                  <a:pt x="8000" y="4267"/>
                </a:cubicBezTo>
                <a:cubicBezTo>
                  <a:pt x="8000" y="4562"/>
                  <a:pt x="7761" y="4800"/>
                  <a:pt x="7466" y="4800"/>
                </a:cubicBezTo>
                <a:close/>
                <a:moveTo>
                  <a:pt x="8533" y="3734"/>
                </a:moveTo>
                <a:cubicBezTo>
                  <a:pt x="8238" y="3734"/>
                  <a:pt x="8000" y="3495"/>
                  <a:pt x="8000" y="3200"/>
                </a:cubicBezTo>
                <a:cubicBezTo>
                  <a:pt x="8000" y="2906"/>
                  <a:pt x="8238" y="2667"/>
                  <a:pt x="8533" y="2667"/>
                </a:cubicBezTo>
                <a:cubicBezTo>
                  <a:pt x="8828" y="2667"/>
                  <a:pt x="9066" y="2906"/>
                  <a:pt x="9066" y="3200"/>
                </a:cubicBezTo>
                <a:cubicBezTo>
                  <a:pt x="9066" y="3495"/>
                  <a:pt x="8828" y="3734"/>
                  <a:pt x="8533" y="3734"/>
                </a:cubicBezTo>
                <a:close/>
                <a:moveTo>
                  <a:pt x="6400" y="3734"/>
                </a:moveTo>
                <a:cubicBezTo>
                  <a:pt x="6105" y="3734"/>
                  <a:pt x="5866" y="3495"/>
                  <a:pt x="5866" y="3200"/>
                </a:cubicBezTo>
                <a:cubicBezTo>
                  <a:pt x="5866" y="2906"/>
                  <a:pt x="6105" y="2667"/>
                  <a:pt x="6400" y="2667"/>
                </a:cubicBezTo>
                <a:cubicBezTo>
                  <a:pt x="6694" y="2667"/>
                  <a:pt x="6933" y="2906"/>
                  <a:pt x="6933" y="3200"/>
                </a:cubicBezTo>
                <a:cubicBezTo>
                  <a:pt x="6933" y="3495"/>
                  <a:pt x="6694" y="3734"/>
                  <a:pt x="6400" y="3734"/>
                </a:cubicBezTo>
                <a:close/>
              </a:path>
            </a:pathLst>
          </a:custGeom>
          <a:solidFill>
            <a:srgbClr val="8F90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内容占位符 3">
            <a:extLst>
              <a:ext uri="{FF2B5EF4-FFF2-40B4-BE49-F238E27FC236}">
                <a16:creationId xmlns:a16="http://schemas.microsoft.com/office/drawing/2014/main" id="{CD0FE6B6-167D-4613-AB60-B9D97EEC8A7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942588" y="3071837"/>
            <a:ext cx="2227653" cy="1289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046487"/>
      </p:ext>
    </p:extLst>
  </p:cSld>
  <p:clrMapOvr>
    <a:masterClrMapping/>
  </p:clrMapOvr>
  <p:transition spd="slow">
    <p:wip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5">
            <a:extLst>
              <a:ext uri="{FF2B5EF4-FFF2-40B4-BE49-F238E27FC236}">
                <a16:creationId xmlns:a16="http://schemas.microsoft.com/office/drawing/2014/main" id="{C54EC501-4EB3-4DED-B568-06BCF1A0D9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4511" y="183664"/>
            <a:ext cx="257955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fontAlgn="base">
              <a:spcBef>
                <a:spcPct val="0"/>
              </a:spcBef>
              <a:spcAft>
                <a:spcPct val="0"/>
              </a:spcAft>
              <a:defRPr sz="1800" b="1" spc="3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r>
              <a:rPr lang="zh-CN" altLang="en-US" dirty="0">
                <a:solidFill>
                  <a:srgbClr val="7D58BD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集中协作：接口衔接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69E54191-4E4B-4C2B-90A6-2289533E3E08}"/>
              </a:ext>
            </a:extLst>
          </p:cNvPr>
          <p:cNvGrpSpPr/>
          <p:nvPr/>
        </p:nvGrpSpPr>
        <p:grpSpPr>
          <a:xfrm>
            <a:off x="337511" y="183664"/>
            <a:ext cx="528375" cy="484787"/>
            <a:chOff x="1417110" y="1933669"/>
            <a:chExt cx="1827515" cy="1676757"/>
          </a:xfrm>
        </p:grpSpPr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4127E8CC-F3EE-4B08-A3E3-C9B558DFBD3C}"/>
                </a:ext>
              </a:extLst>
            </p:cNvPr>
            <p:cNvSpPr/>
            <p:nvPr/>
          </p:nvSpPr>
          <p:spPr>
            <a:xfrm>
              <a:off x="1491775" y="1933669"/>
              <a:ext cx="1676757" cy="1676757"/>
            </a:xfrm>
            <a:prstGeom prst="ellips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58DBBF9F-C2DB-45C4-AFB7-0D3640961647}"/>
                </a:ext>
              </a:extLst>
            </p:cNvPr>
            <p:cNvSpPr/>
            <p:nvPr/>
          </p:nvSpPr>
          <p:spPr>
            <a:xfrm>
              <a:off x="1686851" y="2118291"/>
              <a:ext cx="1307513" cy="1307513"/>
            </a:xfrm>
            <a:prstGeom prst="ellipse">
              <a:avLst/>
            </a:prstGeom>
            <a:gradFill>
              <a:gsLst>
                <a:gs pos="100000">
                  <a:srgbClr val="9B99BC"/>
                </a:gs>
                <a:gs pos="0">
                  <a:srgbClr val="9A99B6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7DB8D72D-7729-4057-899D-5F10A0BD2822}"/>
                </a:ext>
              </a:extLst>
            </p:cNvPr>
            <p:cNvSpPr/>
            <p:nvPr/>
          </p:nvSpPr>
          <p:spPr>
            <a:xfrm>
              <a:off x="2772931" y="1944597"/>
              <a:ext cx="390517" cy="390517"/>
            </a:xfrm>
            <a:prstGeom prst="ellipse">
              <a:avLst/>
            </a:prstGeom>
            <a:gradFill>
              <a:gsLst>
                <a:gs pos="100000">
                  <a:srgbClr val="9A99B6"/>
                </a:gs>
                <a:gs pos="0">
                  <a:srgbClr val="9A99B6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E16DC0E1-D513-4E9C-BF8F-BB7D105EB814}"/>
                </a:ext>
              </a:extLst>
            </p:cNvPr>
            <p:cNvSpPr/>
            <p:nvPr/>
          </p:nvSpPr>
          <p:spPr>
            <a:xfrm>
              <a:off x="1417110" y="2261397"/>
              <a:ext cx="286781" cy="286781"/>
            </a:xfrm>
            <a:prstGeom prst="ellipse">
              <a:avLst/>
            </a:prstGeom>
            <a:gradFill>
              <a:gsLst>
                <a:gs pos="100000">
                  <a:srgbClr val="9B99BC"/>
                </a:gs>
                <a:gs pos="0">
                  <a:srgbClr val="9A99B6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674A605B-6C69-47E1-BEF8-D6FEB639F0A3}"/>
                </a:ext>
              </a:extLst>
            </p:cNvPr>
            <p:cNvSpPr/>
            <p:nvPr/>
          </p:nvSpPr>
          <p:spPr>
            <a:xfrm>
              <a:off x="1686851" y="3308201"/>
              <a:ext cx="220530" cy="220530"/>
            </a:xfrm>
            <a:prstGeom prst="ellipse">
              <a:avLst/>
            </a:prstGeom>
            <a:gradFill>
              <a:gsLst>
                <a:gs pos="100000">
                  <a:srgbClr val="9A99B6"/>
                </a:gs>
                <a:gs pos="0">
                  <a:srgbClr val="9A99B6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B0C82E02-B6A1-457C-88E9-0EE279122391}"/>
                </a:ext>
              </a:extLst>
            </p:cNvPr>
            <p:cNvSpPr/>
            <p:nvPr/>
          </p:nvSpPr>
          <p:spPr>
            <a:xfrm>
              <a:off x="3016329" y="2979248"/>
              <a:ext cx="228296" cy="228296"/>
            </a:xfrm>
            <a:prstGeom prst="ellipse">
              <a:avLst/>
            </a:prstGeom>
            <a:gradFill>
              <a:gsLst>
                <a:gs pos="100000">
                  <a:srgbClr val="9B99BC"/>
                </a:gs>
                <a:gs pos="0">
                  <a:srgbClr val="9A99B6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</p:grpSp>
      <p:sp>
        <p:nvSpPr>
          <p:cNvPr id="14" name="文本框 5">
            <a:extLst>
              <a:ext uri="{FF2B5EF4-FFF2-40B4-BE49-F238E27FC236}">
                <a16:creationId xmlns:a16="http://schemas.microsoft.com/office/drawing/2014/main" id="{56F637D2-888C-4A6B-A782-980DB16BC4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0024" y="278417"/>
            <a:ext cx="36420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0" name="图形 19">
            <a:extLst>
              <a:ext uri="{FF2B5EF4-FFF2-40B4-BE49-F238E27FC236}">
                <a16:creationId xmlns:a16="http://schemas.microsoft.com/office/drawing/2014/main" id="{7433DA54-9F86-495A-8DEE-AC8829150F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67396" y="229955"/>
            <a:ext cx="1538937" cy="426815"/>
          </a:xfrm>
          <a:prstGeom prst="rect">
            <a:avLst/>
          </a:prstGeom>
        </p:spPr>
      </p:pic>
      <p:cxnSp>
        <p:nvCxnSpPr>
          <p:cNvPr id="42" name="直接连接符 41">
            <a:extLst>
              <a:ext uri="{FF2B5EF4-FFF2-40B4-BE49-F238E27FC236}">
                <a16:creationId xmlns:a16="http://schemas.microsoft.com/office/drawing/2014/main" id="{487FC735-E162-7AEC-59AE-3423A08BB4D7}"/>
              </a:ext>
            </a:extLst>
          </p:cNvPr>
          <p:cNvCxnSpPr/>
          <p:nvPr/>
        </p:nvCxnSpPr>
        <p:spPr>
          <a:xfrm>
            <a:off x="1032788" y="522218"/>
            <a:ext cx="310126" cy="0"/>
          </a:xfrm>
          <a:prstGeom prst="line">
            <a:avLst/>
          </a:prstGeom>
          <a:ln w="19050">
            <a:solidFill>
              <a:srgbClr val="7E68A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998AEE09-4EA1-7616-6282-985363C7858C}"/>
              </a:ext>
            </a:extLst>
          </p:cNvPr>
          <p:cNvGrpSpPr/>
          <p:nvPr/>
        </p:nvGrpSpPr>
        <p:grpSpPr>
          <a:xfrm>
            <a:off x="1551182" y="998714"/>
            <a:ext cx="5468604" cy="1448860"/>
            <a:chOff x="668338" y="-5208075"/>
            <a:chExt cx="10899257" cy="2887663"/>
          </a:xfrm>
        </p:grpSpPr>
        <p:sp>
          <p:nvSpPr>
            <p:cNvPr id="63" name="直接连接符 62">
              <a:extLst>
                <a:ext uri="{FF2B5EF4-FFF2-40B4-BE49-F238E27FC236}">
                  <a16:creationId xmlns:a16="http://schemas.microsoft.com/office/drawing/2014/main" id="{DCFA36D3-7814-03AA-502B-45518D184A2D}"/>
                </a:ext>
              </a:extLst>
            </p:cNvPr>
            <p:cNvSpPr/>
            <p:nvPr/>
          </p:nvSpPr>
          <p:spPr bwMode="auto">
            <a:xfrm flipV="1">
              <a:off x="3159312" y="-4582927"/>
              <a:ext cx="1767079" cy="1789426"/>
            </a:xfrm>
            <a:prstGeom prst="line">
              <a:avLst/>
            </a:prstGeom>
            <a:noFill/>
            <a:ln w="279400" cap="flat">
              <a:gradFill>
                <a:gsLst>
                  <a:gs pos="0">
                    <a:srgbClr val="E5DFF1"/>
                  </a:gs>
                  <a:gs pos="53000">
                    <a:srgbClr val="7D58BD"/>
                  </a:gs>
                </a:gsLst>
                <a:lin ang="2700000" scaled="0"/>
              </a:gradFill>
              <a:prstDash val="solid"/>
              <a:miter lim="800000"/>
              <a:headEnd/>
              <a:tailEnd/>
            </a:ln>
            <a:effectLst>
              <a:outerShdw blurRad="177800" dist="152400" dir="2700000" algn="ctr" rotWithShape="0">
                <a:schemeClr val="accent1">
                  <a:alpha val="20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 sz="3000" b="1" dirty="0"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64" name="直接连接符 63">
              <a:extLst>
                <a:ext uri="{FF2B5EF4-FFF2-40B4-BE49-F238E27FC236}">
                  <a16:creationId xmlns:a16="http://schemas.microsoft.com/office/drawing/2014/main" id="{DBD65EF3-8D4F-B675-043A-8CD6CFAEFF92}"/>
                </a:ext>
              </a:extLst>
            </p:cNvPr>
            <p:cNvSpPr/>
            <p:nvPr/>
          </p:nvSpPr>
          <p:spPr bwMode="auto">
            <a:xfrm flipV="1">
              <a:off x="7078428" y="-4582926"/>
              <a:ext cx="1862373" cy="1885925"/>
            </a:xfrm>
            <a:prstGeom prst="line">
              <a:avLst/>
            </a:prstGeom>
            <a:noFill/>
            <a:ln w="279400" cap="flat">
              <a:gradFill>
                <a:gsLst>
                  <a:gs pos="0">
                    <a:srgbClr val="D2CCE4"/>
                  </a:gs>
                  <a:gs pos="53000">
                    <a:srgbClr val="7E68AE"/>
                  </a:gs>
                </a:gsLst>
                <a:lin ang="2700000" scaled="0"/>
              </a:gradFill>
              <a:prstDash val="solid"/>
              <a:miter lim="800000"/>
              <a:headEnd/>
              <a:tailEnd/>
            </a:ln>
            <a:effectLst>
              <a:outerShdw blurRad="177800" dist="152400" dir="2700000" algn="ctr" rotWithShape="0">
                <a:schemeClr val="tx2">
                  <a:alpha val="20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 sz="3000" b="1"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65" name="椭圆 64">
              <a:extLst>
                <a:ext uri="{FF2B5EF4-FFF2-40B4-BE49-F238E27FC236}">
                  <a16:creationId xmlns:a16="http://schemas.microsoft.com/office/drawing/2014/main" id="{6AC40F9D-CA20-8794-EC6A-1B6BD61A2C8A}"/>
                </a:ext>
              </a:extLst>
            </p:cNvPr>
            <p:cNvSpPr/>
            <p:nvPr/>
          </p:nvSpPr>
          <p:spPr bwMode="auto">
            <a:xfrm>
              <a:off x="668338" y="-5208075"/>
              <a:ext cx="2884488" cy="2887663"/>
            </a:xfrm>
            <a:prstGeom prst="ellipse">
              <a:avLst/>
            </a:prstGeom>
            <a:noFill/>
            <a:ln w="279400" cap="flat">
              <a:gradFill>
                <a:gsLst>
                  <a:gs pos="0">
                    <a:srgbClr val="E5DFF1"/>
                  </a:gs>
                  <a:gs pos="53000">
                    <a:srgbClr val="7D58BD"/>
                  </a:gs>
                </a:gsLst>
                <a:lin ang="2700000" scaled="0"/>
              </a:gradFill>
              <a:prstDash val="solid"/>
              <a:miter lim="800000"/>
              <a:headEnd/>
              <a:tailEnd/>
            </a:ln>
            <a:effectLst>
              <a:outerShdw blurRad="177800" dist="152400" dir="2700000" algn="ctr" rotWithShape="0">
                <a:schemeClr val="accent1">
                  <a:alpha val="20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zh-CN" altLang="en-US" sz="2400" b="1" dirty="0">
                  <a:solidFill>
                    <a:srgbClr val="7D58BD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+mn-lt"/>
                </a:rPr>
                <a:t>体感检测</a:t>
              </a:r>
            </a:p>
          </p:txBody>
        </p:sp>
        <p:sp>
          <p:nvSpPr>
            <p:cNvPr id="66" name="椭圆 65">
              <a:extLst>
                <a:ext uri="{FF2B5EF4-FFF2-40B4-BE49-F238E27FC236}">
                  <a16:creationId xmlns:a16="http://schemas.microsoft.com/office/drawing/2014/main" id="{1B0C8BD5-D717-63E0-EAAC-62855FABB23F}"/>
                </a:ext>
              </a:extLst>
            </p:cNvPr>
            <p:cNvSpPr/>
            <p:nvPr/>
          </p:nvSpPr>
          <p:spPr bwMode="auto">
            <a:xfrm>
              <a:off x="8686282" y="-5208075"/>
              <a:ext cx="2881313" cy="2887663"/>
            </a:xfrm>
            <a:prstGeom prst="ellipse">
              <a:avLst/>
            </a:prstGeom>
            <a:noFill/>
            <a:ln w="279400" cap="flat">
              <a:gradFill>
                <a:gsLst>
                  <a:gs pos="0">
                    <a:srgbClr val="D2CCE4"/>
                  </a:gs>
                  <a:gs pos="53000">
                    <a:srgbClr val="7D58BD"/>
                  </a:gs>
                </a:gsLst>
                <a:lin ang="2700000" scaled="0"/>
              </a:gradFill>
              <a:prstDash val="solid"/>
              <a:miter lim="800000"/>
              <a:headEnd/>
              <a:tailEnd/>
            </a:ln>
            <a:effectLst>
              <a:outerShdw blurRad="177800" dist="152400" dir="2700000" algn="ctr" rotWithShape="0">
                <a:schemeClr val="accent1">
                  <a:alpha val="20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zh-CN" altLang="en-US" sz="2400" b="1" dirty="0">
                  <a:solidFill>
                    <a:srgbClr val="7D58BD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+mn-lt"/>
                </a:rPr>
                <a:t>显示模块</a:t>
              </a:r>
            </a:p>
          </p:txBody>
        </p:sp>
        <p:sp>
          <p:nvSpPr>
            <p:cNvPr id="67" name="椭圆 66">
              <a:extLst>
                <a:ext uri="{FF2B5EF4-FFF2-40B4-BE49-F238E27FC236}">
                  <a16:creationId xmlns:a16="http://schemas.microsoft.com/office/drawing/2014/main" id="{F48B2C43-04FE-2B9D-DC48-506107296BAD}"/>
                </a:ext>
              </a:extLst>
            </p:cNvPr>
            <p:cNvSpPr/>
            <p:nvPr/>
          </p:nvSpPr>
          <p:spPr bwMode="auto">
            <a:xfrm>
              <a:off x="4668838" y="-5208075"/>
              <a:ext cx="2881313" cy="2887663"/>
            </a:xfrm>
            <a:prstGeom prst="ellipse">
              <a:avLst/>
            </a:prstGeom>
            <a:noFill/>
            <a:ln w="279400" cap="flat">
              <a:gradFill>
                <a:gsLst>
                  <a:gs pos="0">
                    <a:srgbClr val="9A99B6"/>
                  </a:gs>
                  <a:gs pos="53000">
                    <a:srgbClr val="D2CCE4"/>
                  </a:gs>
                </a:gsLst>
                <a:lin ang="2700000" scaled="0"/>
              </a:gradFill>
              <a:prstDash val="solid"/>
              <a:miter lim="800000"/>
              <a:headEnd/>
              <a:tailEnd/>
            </a:ln>
            <a:effectLst>
              <a:outerShdw blurRad="177800" dist="152400" dir="2700000" algn="ctr" rotWithShape="0">
                <a:schemeClr val="tx2">
                  <a:alpha val="20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zh-CN" altLang="en-US" sz="2400" b="1" dirty="0">
                  <a:solidFill>
                    <a:srgbClr val="7D58BD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+mn-lt"/>
                </a:rPr>
                <a:t>控制模块</a:t>
              </a:r>
            </a:p>
          </p:txBody>
        </p:sp>
      </p:grpSp>
      <p:sp>
        <p:nvSpPr>
          <p:cNvPr id="69" name="矩形: 圆角 68">
            <a:extLst>
              <a:ext uri="{FF2B5EF4-FFF2-40B4-BE49-F238E27FC236}">
                <a16:creationId xmlns:a16="http://schemas.microsoft.com/office/drawing/2014/main" id="{669F0BC5-48A8-FB1F-B9EF-1275A3F5CAB9}"/>
              </a:ext>
            </a:extLst>
          </p:cNvPr>
          <p:cNvSpPr/>
          <p:nvPr/>
        </p:nvSpPr>
        <p:spPr>
          <a:xfrm>
            <a:off x="522215" y="3014140"/>
            <a:ext cx="3505200" cy="1892318"/>
          </a:xfrm>
          <a:prstGeom prst="roundRect">
            <a:avLst/>
          </a:prstGeom>
          <a:solidFill>
            <a:srgbClr val="E5DFF1"/>
          </a:solidFill>
          <a:ln w="28575">
            <a:solidFill>
              <a:srgbClr val="7D58B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rgbClr val="7D58BD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[15:0]Code</a:t>
            </a:r>
            <a:br>
              <a:rPr lang="en-US" altLang="zh-CN" dirty="0"/>
            </a:br>
            <a:r>
              <a:rPr lang="zh-CN" altLang="en-US" dirty="0">
                <a:solidFill>
                  <a:srgbClr val="7E68AE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用于告知加速度的方向以及快慢</a:t>
            </a:r>
            <a:endParaRPr lang="en-US" altLang="zh-CN" dirty="0">
              <a:solidFill>
                <a:srgbClr val="7E68AE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algn="ctr"/>
            <a:endParaRPr lang="en-US" altLang="zh-CN" dirty="0">
              <a:solidFill>
                <a:srgbClr val="7E68AE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algn="ctr"/>
            <a:endParaRPr lang="en-US" altLang="zh-CN" dirty="0">
              <a:solidFill>
                <a:srgbClr val="7E68AE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algn="ctr"/>
            <a:endParaRPr lang="en-US" altLang="zh-CN" dirty="0">
              <a:solidFill>
                <a:srgbClr val="7E68AE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algn="ctr"/>
            <a:endParaRPr lang="en-US" altLang="zh-CN" dirty="0">
              <a:solidFill>
                <a:srgbClr val="7E68AE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algn="ctr"/>
            <a:endParaRPr lang="en-US" altLang="zh-CN" dirty="0">
              <a:solidFill>
                <a:srgbClr val="7E68AE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algn="ctr"/>
            <a:endParaRPr lang="zh-CN" altLang="en-US" dirty="0">
              <a:solidFill>
                <a:srgbClr val="7E68AE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70" name="矩形: 圆角 69">
            <a:extLst>
              <a:ext uri="{FF2B5EF4-FFF2-40B4-BE49-F238E27FC236}">
                <a16:creationId xmlns:a16="http://schemas.microsoft.com/office/drawing/2014/main" id="{D4CC0D45-16BC-F777-5B17-4FA4ED478F97}"/>
              </a:ext>
            </a:extLst>
          </p:cNvPr>
          <p:cNvSpPr/>
          <p:nvPr/>
        </p:nvSpPr>
        <p:spPr>
          <a:xfrm>
            <a:off x="4544349" y="3014140"/>
            <a:ext cx="3505200" cy="1892318"/>
          </a:xfrm>
          <a:prstGeom prst="roundRect">
            <a:avLst/>
          </a:prstGeom>
          <a:solidFill>
            <a:srgbClr val="E5DFF1"/>
          </a:solidFill>
          <a:ln w="28575">
            <a:solidFill>
              <a:srgbClr val="7D58B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rgbClr val="7D58BD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VGA</a:t>
            </a:r>
            <a:r>
              <a:rPr lang="zh-CN" altLang="en-US" b="1" dirty="0">
                <a:solidFill>
                  <a:srgbClr val="7D58BD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显示屏：</a:t>
            </a:r>
            <a:endParaRPr lang="en-US" altLang="zh-CN" b="1" dirty="0">
              <a:solidFill>
                <a:srgbClr val="7D58BD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342900" indent="-342900" algn="ctr">
              <a:buFont typeface="+mj-ea"/>
              <a:buAutoNum type="circleNumDbPlain"/>
            </a:pPr>
            <a:r>
              <a:rPr lang="en-US" altLang="zh-CN" dirty="0">
                <a:solidFill>
                  <a:srgbClr val="7E68AE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[10:0]</a:t>
            </a:r>
            <a:r>
              <a:rPr lang="en-US" altLang="zh-CN" dirty="0" err="1">
                <a:solidFill>
                  <a:srgbClr val="7E68AE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xball</a:t>
            </a:r>
            <a:r>
              <a:rPr lang="zh-CN" altLang="en-US" dirty="0">
                <a:solidFill>
                  <a:srgbClr val="7E68AE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</a:t>
            </a:r>
            <a:r>
              <a:rPr lang="en-US" altLang="zh-CN" dirty="0" err="1">
                <a:solidFill>
                  <a:srgbClr val="7E68AE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yball</a:t>
            </a:r>
            <a:endParaRPr lang="en-US" altLang="zh-CN" dirty="0">
              <a:solidFill>
                <a:srgbClr val="7E68AE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algn="ctr"/>
            <a:r>
              <a:rPr lang="zh-CN" altLang="en-US" dirty="0">
                <a:solidFill>
                  <a:srgbClr val="7E68AE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（用于小球运动圆心定位）</a:t>
            </a:r>
            <a:endParaRPr lang="en-US" altLang="zh-CN" dirty="0">
              <a:solidFill>
                <a:srgbClr val="7E68AE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342900" indent="-342900" algn="ctr">
              <a:buFont typeface="+mj-ea"/>
              <a:buAutoNum type="circleNumDbPlain" startAt="2"/>
            </a:pPr>
            <a:r>
              <a:rPr lang="en-US" altLang="zh-CN" dirty="0">
                <a:solidFill>
                  <a:srgbClr val="7E68AE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[10:0]</a:t>
            </a:r>
            <a:r>
              <a:rPr lang="en-US" altLang="zh-CN" dirty="0" err="1">
                <a:solidFill>
                  <a:srgbClr val="7E68AE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Ypat</a:t>
            </a:r>
            <a:endParaRPr lang="en-US" altLang="zh-CN" dirty="0">
              <a:solidFill>
                <a:srgbClr val="7E68AE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algn="ctr"/>
            <a:r>
              <a:rPr lang="zh-CN" altLang="en-US" dirty="0">
                <a:solidFill>
                  <a:srgbClr val="7E68AE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（用于球拍定位）</a:t>
            </a:r>
            <a:endParaRPr lang="en-US" altLang="zh-CN" dirty="0">
              <a:solidFill>
                <a:srgbClr val="7E68AE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algn="ctr"/>
            <a:r>
              <a:rPr lang="zh-CN" altLang="en-US" b="1" dirty="0">
                <a:solidFill>
                  <a:srgbClr val="7D58BD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数码管：</a:t>
            </a:r>
            <a:endParaRPr lang="en-US" altLang="zh-CN" b="1" dirty="0">
              <a:solidFill>
                <a:srgbClr val="7D58BD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342900" indent="-342900" algn="ctr">
              <a:buFont typeface="+mj-ea"/>
              <a:buAutoNum type="circleNumDbPlain"/>
            </a:pPr>
            <a:r>
              <a:rPr lang="en-US" altLang="zh-CN" dirty="0">
                <a:solidFill>
                  <a:srgbClr val="7E68AE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[8:0]Score</a:t>
            </a:r>
          </a:p>
          <a:p>
            <a:pPr algn="ctr"/>
            <a:r>
              <a:rPr lang="zh-CN" altLang="en-US" dirty="0">
                <a:solidFill>
                  <a:srgbClr val="7E68AE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（用于显示分数）</a:t>
            </a:r>
          </a:p>
        </p:txBody>
      </p:sp>
      <p:sp>
        <p:nvSpPr>
          <p:cNvPr id="71" name="箭头: 右 70">
            <a:extLst>
              <a:ext uri="{FF2B5EF4-FFF2-40B4-BE49-F238E27FC236}">
                <a16:creationId xmlns:a16="http://schemas.microsoft.com/office/drawing/2014/main" id="{4A024B48-9030-5EF5-9B8C-07FD58533EBC}"/>
              </a:ext>
            </a:extLst>
          </p:cNvPr>
          <p:cNvSpPr/>
          <p:nvPr/>
        </p:nvSpPr>
        <p:spPr>
          <a:xfrm rot="16200000">
            <a:off x="2860731" y="2281192"/>
            <a:ext cx="914400" cy="440798"/>
          </a:xfrm>
          <a:prstGeom prst="rightArrow">
            <a:avLst/>
          </a:prstGeom>
          <a:solidFill>
            <a:srgbClr val="E5DFF1"/>
          </a:solidFill>
          <a:ln w="28575">
            <a:solidFill>
              <a:srgbClr val="7D58B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箭头: 右 71">
            <a:extLst>
              <a:ext uri="{FF2B5EF4-FFF2-40B4-BE49-F238E27FC236}">
                <a16:creationId xmlns:a16="http://schemas.microsoft.com/office/drawing/2014/main" id="{166B3E75-DF53-AF53-6E63-0A4ABC00575F}"/>
              </a:ext>
            </a:extLst>
          </p:cNvPr>
          <p:cNvSpPr/>
          <p:nvPr/>
        </p:nvSpPr>
        <p:spPr>
          <a:xfrm rot="16200000">
            <a:off x="4886420" y="2281192"/>
            <a:ext cx="914400" cy="440798"/>
          </a:xfrm>
          <a:prstGeom prst="rightArrow">
            <a:avLst/>
          </a:prstGeom>
          <a:solidFill>
            <a:srgbClr val="E5DFF1"/>
          </a:solidFill>
          <a:ln w="28575">
            <a:solidFill>
              <a:srgbClr val="7D58B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1648629-6253-3F30-BDF1-D29637DD184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73" t="22721" r="2649" b="7689"/>
          <a:stretch/>
        </p:blipFill>
        <p:spPr>
          <a:xfrm>
            <a:off x="749228" y="3564727"/>
            <a:ext cx="3051174" cy="1228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344262"/>
      </p:ext>
    </p:extLst>
  </p:cSld>
  <p:clrMapOvr>
    <a:masterClrMapping/>
  </p:clrMapOvr>
  <p:transition spd="slow">
    <p:wip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5">
            <a:extLst>
              <a:ext uri="{FF2B5EF4-FFF2-40B4-BE49-F238E27FC236}">
                <a16:creationId xmlns:a16="http://schemas.microsoft.com/office/drawing/2014/main" id="{B59E266D-1C4E-4E64-8BCF-39CE373918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4511" y="183664"/>
            <a:ext cx="368562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fontAlgn="base">
              <a:spcBef>
                <a:spcPct val="0"/>
              </a:spcBef>
              <a:spcAft>
                <a:spcPct val="0"/>
              </a:spcAft>
              <a:defRPr sz="1800" b="1" spc="3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r>
              <a:rPr lang="zh-CN" altLang="en-US" dirty="0">
                <a:solidFill>
                  <a:srgbClr val="7D58BD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集中协作：挑灯夜战直至天明</a:t>
            </a: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61A49C64-A868-4D20-A1AA-09C68AC708FD}"/>
              </a:ext>
            </a:extLst>
          </p:cNvPr>
          <p:cNvCxnSpPr/>
          <p:nvPr/>
        </p:nvCxnSpPr>
        <p:spPr>
          <a:xfrm>
            <a:off x="1032788" y="522218"/>
            <a:ext cx="310126" cy="0"/>
          </a:xfrm>
          <a:prstGeom prst="line">
            <a:avLst/>
          </a:prstGeom>
          <a:ln w="19050">
            <a:solidFill>
              <a:srgbClr val="7E68A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组合 5">
            <a:extLst>
              <a:ext uri="{FF2B5EF4-FFF2-40B4-BE49-F238E27FC236}">
                <a16:creationId xmlns:a16="http://schemas.microsoft.com/office/drawing/2014/main" id="{537C4AA6-A115-4F3D-9BE3-5A60CD15505B}"/>
              </a:ext>
            </a:extLst>
          </p:cNvPr>
          <p:cNvGrpSpPr/>
          <p:nvPr/>
        </p:nvGrpSpPr>
        <p:grpSpPr>
          <a:xfrm>
            <a:off x="337511" y="183664"/>
            <a:ext cx="528375" cy="484787"/>
            <a:chOff x="1417110" y="1933669"/>
            <a:chExt cx="1827515" cy="1676757"/>
          </a:xfrm>
        </p:grpSpPr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234B62E5-5994-480D-ADD9-B0489E545BC1}"/>
                </a:ext>
              </a:extLst>
            </p:cNvPr>
            <p:cNvSpPr/>
            <p:nvPr/>
          </p:nvSpPr>
          <p:spPr>
            <a:xfrm>
              <a:off x="1491775" y="1933669"/>
              <a:ext cx="1676757" cy="1676757"/>
            </a:xfrm>
            <a:prstGeom prst="ellips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823E4A65-25B0-4470-9D3E-9D693D0E6C14}"/>
                </a:ext>
              </a:extLst>
            </p:cNvPr>
            <p:cNvSpPr/>
            <p:nvPr/>
          </p:nvSpPr>
          <p:spPr>
            <a:xfrm>
              <a:off x="1686851" y="2118291"/>
              <a:ext cx="1307513" cy="1307513"/>
            </a:xfrm>
            <a:prstGeom prst="ellipse">
              <a:avLst/>
            </a:prstGeom>
            <a:gradFill>
              <a:gsLst>
                <a:gs pos="100000">
                  <a:srgbClr val="9B99BC"/>
                </a:gs>
                <a:gs pos="0">
                  <a:srgbClr val="9A99B6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7C7E072B-DAEE-43C7-9277-5DBB5A0F44C9}"/>
                </a:ext>
              </a:extLst>
            </p:cNvPr>
            <p:cNvSpPr/>
            <p:nvPr/>
          </p:nvSpPr>
          <p:spPr>
            <a:xfrm>
              <a:off x="2772931" y="1944597"/>
              <a:ext cx="390517" cy="390517"/>
            </a:xfrm>
            <a:prstGeom prst="ellipse">
              <a:avLst/>
            </a:prstGeom>
            <a:gradFill>
              <a:gsLst>
                <a:gs pos="100000">
                  <a:srgbClr val="9A99B6"/>
                </a:gs>
                <a:gs pos="0">
                  <a:srgbClr val="9A99B6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E2047A28-96B7-4565-8376-62575F53C6B8}"/>
                </a:ext>
              </a:extLst>
            </p:cNvPr>
            <p:cNvSpPr/>
            <p:nvPr/>
          </p:nvSpPr>
          <p:spPr>
            <a:xfrm>
              <a:off x="1417110" y="2261397"/>
              <a:ext cx="286781" cy="286781"/>
            </a:xfrm>
            <a:prstGeom prst="ellipse">
              <a:avLst/>
            </a:prstGeom>
            <a:gradFill>
              <a:gsLst>
                <a:gs pos="100000">
                  <a:srgbClr val="9B99BC"/>
                </a:gs>
                <a:gs pos="0">
                  <a:srgbClr val="9A99B6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73835B4D-1F15-4F30-B6D9-BD424734F3AB}"/>
                </a:ext>
              </a:extLst>
            </p:cNvPr>
            <p:cNvSpPr/>
            <p:nvPr/>
          </p:nvSpPr>
          <p:spPr>
            <a:xfrm>
              <a:off x="1686851" y="3308201"/>
              <a:ext cx="220530" cy="220530"/>
            </a:xfrm>
            <a:prstGeom prst="ellipse">
              <a:avLst/>
            </a:prstGeom>
            <a:gradFill>
              <a:gsLst>
                <a:gs pos="100000">
                  <a:srgbClr val="9A99B6"/>
                </a:gs>
                <a:gs pos="0">
                  <a:srgbClr val="9A99B6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84368B76-AE30-433A-B09B-2F151F794203}"/>
                </a:ext>
              </a:extLst>
            </p:cNvPr>
            <p:cNvSpPr/>
            <p:nvPr/>
          </p:nvSpPr>
          <p:spPr>
            <a:xfrm>
              <a:off x="3016329" y="2979248"/>
              <a:ext cx="228296" cy="228296"/>
            </a:xfrm>
            <a:prstGeom prst="ellipse">
              <a:avLst/>
            </a:prstGeom>
            <a:gradFill>
              <a:gsLst>
                <a:gs pos="100000">
                  <a:srgbClr val="9B99BC"/>
                </a:gs>
                <a:gs pos="0">
                  <a:srgbClr val="9A99B6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</p:grpSp>
      <p:sp>
        <p:nvSpPr>
          <p:cNvPr id="13" name="文本框 5">
            <a:extLst>
              <a:ext uri="{FF2B5EF4-FFF2-40B4-BE49-F238E27FC236}">
                <a16:creationId xmlns:a16="http://schemas.microsoft.com/office/drawing/2014/main" id="{3EC38601-EFD6-4BD3-906F-1A354A9AE2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0024" y="278417"/>
            <a:ext cx="36420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5">
            <a:extLst>
              <a:ext uri="{FF2B5EF4-FFF2-40B4-BE49-F238E27FC236}">
                <a16:creationId xmlns:a16="http://schemas.microsoft.com/office/drawing/2014/main" id="{5DCD9290-BF7D-485B-AF49-22B68B3104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56879" y="854269"/>
            <a:ext cx="2088200" cy="338554"/>
          </a:xfrm>
          <a:prstGeom prst="rect">
            <a:avLst/>
          </a:prstGeom>
          <a:solidFill>
            <a:srgbClr val="9B99BC"/>
          </a:solidFill>
          <a:ln>
            <a:noFill/>
          </a:ln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600" dirty="0" err="1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Vivado</a:t>
            </a:r>
            <a:r>
              <a:rPr lang="zh-CN" altLang="en-US" sz="160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能不能快一点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5D407748-907D-4C2A-8681-520882A2BFA0}"/>
              </a:ext>
            </a:extLst>
          </p:cNvPr>
          <p:cNvSpPr txBox="1"/>
          <p:nvPr/>
        </p:nvSpPr>
        <p:spPr>
          <a:xfrm>
            <a:off x="6980348" y="1214952"/>
            <a:ext cx="1602672" cy="1925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7E68AE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每次修改代码，即使只是简单的改变数字，都需要</a:t>
            </a:r>
            <a:r>
              <a:rPr lang="en-US" altLang="zh-CN" dirty="0">
                <a:solidFill>
                  <a:srgbClr val="7E68AE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Generate Bitstream</a:t>
            </a:r>
            <a:r>
              <a:rPr lang="zh-CN" altLang="en-US" dirty="0">
                <a:solidFill>
                  <a:srgbClr val="7E68AE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，耗时较长，效率低下。</a:t>
            </a:r>
          </a:p>
        </p:txBody>
      </p:sp>
      <p:sp>
        <p:nvSpPr>
          <p:cNvPr id="18" name="文本框 5">
            <a:extLst>
              <a:ext uri="{FF2B5EF4-FFF2-40B4-BE49-F238E27FC236}">
                <a16:creationId xmlns:a16="http://schemas.microsoft.com/office/drawing/2014/main" id="{57A9A98F-54CB-4CB6-BD74-2FF7692515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7511" y="3397839"/>
            <a:ext cx="1826141" cy="338554"/>
          </a:xfrm>
          <a:prstGeom prst="rect">
            <a:avLst/>
          </a:prstGeom>
          <a:solidFill>
            <a:srgbClr val="9B99BC"/>
          </a:solidFill>
          <a:ln>
            <a:noFill/>
          </a:ln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60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文本积累较少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EB2D1F4E-19A9-4A45-851E-74171638BBCA}"/>
              </a:ext>
            </a:extLst>
          </p:cNvPr>
          <p:cNvSpPr txBox="1"/>
          <p:nvPr/>
        </p:nvSpPr>
        <p:spPr>
          <a:xfrm>
            <a:off x="315924" y="3722722"/>
            <a:ext cx="1790020" cy="13021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7E68AE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修改过程记录的习惯欠佳，因此在思考反思的时候素材较少，只有些许印象。</a:t>
            </a:r>
          </a:p>
        </p:txBody>
      </p:sp>
      <p:sp>
        <p:nvSpPr>
          <p:cNvPr id="20" name="文本框 5">
            <a:extLst>
              <a:ext uri="{FF2B5EF4-FFF2-40B4-BE49-F238E27FC236}">
                <a16:creationId xmlns:a16="http://schemas.microsoft.com/office/drawing/2014/main" id="{C6E968FC-C923-45A1-95A9-2003BF19AF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7511" y="854269"/>
            <a:ext cx="2007281" cy="338554"/>
          </a:xfrm>
          <a:prstGeom prst="rect">
            <a:avLst/>
          </a:prstGeom>
          <a:solidFill>
            <a:srgbClr val="9B99BC"/>
          </a:solidFill>
          <a:ln>
            <a:noFill/>
          </a:ln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60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Bug</a:t>
            </a:r>
            <a:r>
              <a:rPr lang="zh-CN" altLang="en-US" sz="160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多多，难以自查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B17F7970-8EC9-4FFF-AB02-D29FF6AFA96B}"/>
              </a:ext>
            </a:extLst>
          </p:cNvPr>
          <p:cNvSpPr txBox="1"/>
          <p:nvPr/>
        </p:nvSpPr>
        <p:spPr>
          <a:xfrm>
            <a:off x="337511" y="1214952"/>
            <a:ext cx="1602672" cy="19329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7E68AE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很多在联调中出现的问题，在各自调试的时候会发现很难被发现，因此每个人都需要修改代码，会比较慢。</a:t>
            </a:r>
          </a:p>
        </p:txBody>
      </p:sp>
      <p:pic>
        <p:nvPicPr>
          <p:cNvPr id="28" name="图形 27">
            <a:extLst>
              <a:ext uri="{FF2B5EF4-FFF2-40B4-BE49-F238E27FC236}">
                <a16:creationId xmlns:a16="http://schemas.microsoft.com/office/drawing/2014/main" id="{E80AAA8B-DD40-4E04-8B05-2A76F08C0D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67396" y="229955"/>
            <a:ext cx="1538937" cy="426815"/>
          </a:xfrm>
          <a:prstGeom prst="rect">
            <a:avLst/>
          </a:prstGeom>
        </p:spPr>
      </p:pic>
      <p:sp>
        <p:nvSpPr>
          <p:cNvPr id="17" name="文本框 5">
            <a:extLst>
              <a:ext uri="{FF2B5EF4-FFF2-40B4-BE49-F238E27FC236}">
                <a16:creationId xmlns:a16="http://schemas.microsoft.com/office/drawing/2014/main" id="{73DA8D47-BBC6-0BC8-2139-E0A1C4AA41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87645" y="684992"/>
            <a:ext cx="1345240" cy="338554"/>
          </a:xfrm>
          <a:prstGeom prst="rect">
            <a:avLst/>
          </a:prstGeom>
          <a:solidFill>
            <a:srgbClr val="9B99BC"/>
          </a:solidFill>
          <a:ln>
            <a:noFill/>
          </a:ln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60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7.1 </a:t>
            </a:r>
            <a:r>
              <a:rPr lang="zh-CN" altLang="en-US" sz="160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战斗实录</a:t>
            </a:r>
          </a:p>
        </p:txBody>
      </p:sp>
    </p:spTree>
    <p:extLst>
      <p:ext uri="{BB962C8B-B14F-4D97-AF65-F5344CB8AC3E}">
        <p14:creationId xmlns:p14="http://schemas.microsoft.com/office/powerpoint/2010/main" val="3815678656"/>
      </p:ext>
    </p:extLst>
  </p:cSld>
  <p:clrMapOvr>
    <a:masterClrMapping/>
  </p:clrMapOvr>
  <p:transition spd="slow">
    <p:wip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EA6DCC7-A3EB-40FF-B26F-EF55B06294D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C5800CD1-0C39-46AA-9946-350ECBAC3D55}"/>
              </a:ext>
            </a:extLst>
          </p:cNvPr>
          <p:cNvSpPr/>
          <p:nvPr/>
        </p:nvSpPr>
        <p:spPr>
          <a:xfrm>
            <a:off x="0" y="8574"/>
            <a:ext cx="9144000" cy="5143500"/>
          </a:xfrm>
          <a:prstGeom prst="rect">
            <a:avLst/>
          </a:prstGeom>
          <a:gradFill flip="none" rotWithShape="1">
            <a:gsLst>
              <a:gs pos="0">
                <a:srgbClr val="D2CCE4"/>
              </a:gs>
              <a:gs pos="31000">
                <a:srgbClr val="8F90C1">
                  <a:alpha val="60000"/>
                </a:srgbClr>
              </a:gs>
              <a:gs pos="100000">
                <a:srgbClr val="C8BBE2">
                  <a:alpha val="61000"/>
                </a:srgb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ADE26974-6456-445D-B9A8-1F4C0016C858}"/>
              </a:ext>
            </a:extLst>
          </p:cNvPr>
          <p:cNvSpPr/>
          <p:nvPr/>
        </p:nvSpPr>
        <p:spPr>
          <a:xfrm>
            <a:off x="6676414" y="1342709"/>
            <a:ext cx="1676757" cy="1676757"/>
          </a:xfrm>
          <a:prstGeom prst="ellipse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E1F7FF"/>
              </a:solidFill>
              <a:latin typeface="华文细黑" panose="02010600040101010101" pitchFamily="2" charset="-122"/>
            </a:endParaRPr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0596BE32-EDC0-4B5C-BC9F-A7850447CAFD}"/>
              </a:ext>
            </a:extLst>
          </p:cNvPr>
          <p:cNvSpPr/>
          <p:nvPr/>
        </p:nvSpPr>
        <p:spPr>
          <a:xfrm>
            <a:off x="6871490" y="1527331"/>
            <a:ext cx="1307513" cy="1307513"/>
          </a:xfrm>
          <a:prstGeom prst="ellipse">
            <a:avLst/>
          </a:prstGeom>
          <a:solidFill>
            <a:srgbClr val="877BB1"/>
          </a:solidFill>
          <a:ln>
            <a:noFill/>
          </a:ln>
          <a:effectLst>
            <a:outerShdw blurRad="1397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E1F7FF"/>
              </a:solidFill>
              <a:latin typeface="华文细黑" panose="02010600040101010101" pitchFamily="2" charset="-122"/>
            </a:endParaRPr>
          </a:p>
        </p:txBody>
      </p:sp>
      <p:sp>
        <p:nvSpPr>
          <p:cNvPr id="21" name="文本框 5">
            <a:extLst>
              <a:ext uri="{FF2B5EF4-FFF2-40B4-BE49-F238E27FC236}">
                <a16:creationId xmlns:a16="http://schemas.microsoft.com/office/drawing/2014/main" id="{49399D84-EAD4-4F7A-B971-0B82D184D3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37182" y="1765589"/>
            <a:ext cx="94449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5">
            <a:extLst>
              <a:ext uri="{FF2B5EF4-FFF2-40B4-BE49-F238E27FC236}">
                <a16:creationId xmlns:a16="http://schemas.microsoft.com/office/drawing/2014/main" id="{3D59A51E-2C1B-4680-895A-E422BD528F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03363" y="1933993"/>
            <a:ext cx="2031325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3600" b="1" dirty="0">
                <a:solidFill>
                  <a:schemeClr val="bg1"/>
                </a:solidFill>
                <a:latin typeface="汉仪润圆-45简" panose="00020600040101010101" pitchFamily="18" charset="-122"/>
                <a:ea typeface="汉仪润圆-45简" panose="00020600040101010101" pitchFamily="18" charset="-122"/>
              </a:rPr>
              <a:t>心得体会</a:t>
            </a:r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1D296312-F566-4885-99BF-EAC305AD61F2}"/>
              </a:ext>
            </a:extLst>
          </p:cNvPr>
          <p:cNvSpPr/>
          <p:nvPr/>
        </p:nvSpPr>
        <p:spPr>
          <a:xfrm>
            <a:off x="7467527" y="2841099"/>
            <a:ext cx="390517" cy="390517"/>
          </a:xfrm>
          <a:prstGeom prst="ellipse">
            <a:avLst/>
          </a:prstGeom>
          <a:solidFill>
            <a:srgbClr val="E5DFF1"/>
          </a:solidFill>
          <a:ln>
            <a:noFill/>
          </a:ln>
          <a:effectLst>
            <a:outerShdw blurRad="1397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E1F7FF"/>
              </a:solidFill>
              <a:latin typeface="华文细黑" panose="02010600040101010101" pitchFamily="2" charset="-122"/>
            </a:endParaRPr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F92F875F-2FA3-446F-9CC9-7B4F12ED9977}"/>
              </a:ext>
            </a:extLst>
          </p:cNvPr>
          <p:cNvSpPr/>
          <p:nvPr/>
        </p:nvSpPr>
        <p:spPr>
          <a:xfrm>
            <a:off x="6601749" y="1670437"/>
            <a:ext cx="286781" cy="286781"/>
          </a:xfrm>
          <a:prstGeom prst="ellipse">
            <a:avLst/>
          </a:prstGeom>
          <a:solidFill>
            <a:srgbClr val="E5DFF1"/>
          </a:solidFill>
          <a:ln>
            <a:noFill/>
          </a:ln>
          <a:effectLst>
            <a:outerShdw blurRad="1397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E1F7FF"/>
              </a:solidFill>
              <a:latin typeface="华文细黑" panose="02010600040101010101" pitchFamily="2" charset="-122"/>
            </a:endParaRPr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6D7FD710-B9A1-4B6F-8AA3-FC0CFD8BA8F0}"/>
              </a:ext>
            </a:extLst>
          </p:cNvPr>
          <p:cNvSpPr/>
          <p:nvPr/>
        </p:nvSpPr>
        <p:spPr>
          <a:xfrm>
            <a:off x="6808357" y="675024"/>
            <a:ext cx="160345" cy="160345"/>
          </a:xfrm>
          <a:prstGeom prst="ellipse">
            <a:avLst/>
          </a:prstGeom>
          <a:solidFill>
            <a:srgbClr val="E5DFF1"/>
          </a:solidFill>
          <a:ln>
            <a:noFill/>
          </a:ln>
          <a:effectLst>
            <a:outerShdw blurRad="1397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E1F7FF"/>
              </a:solidFill>
              <a:latin typeface="华文细黑" panose="02010600040101010101" pitchFamily="2" charset="-122"/>
            </a:endParaRPr>
          </a:p>
        </p:txBody>
      </p:sp>
      <p:sp>
        <p:nvSpPr>
          <p:cNvPr id="28" name="椭圆 27">
            <a:extLst>
              <a:ext uri="{FF2B5EF4-FFF2-40B4-BE49-F238E27FC236}">
                <a16:creationId xmlns:a16="http://schemas.microsoft.com/office/drawing/2014/main" id="{CDAD19E9-9464-4EA0-B811-F57FDA7E816B}"/>
              </a:ext>
            </a:extLst>
          </p:cNvPr>
          <p:cNvSpPr/>
          <p:nvPr/>
        </p:nvSpPr>
        <p:spPr>
          <a:xfrm>
            <a:off x="7935292" y="1377710"/>
            <a:ext cx="220530" cy="220530"/>
          </a:xfrm>
          <a:prstGeom prst="ellipse">
            <a:avLst/>
          </a:prstGeom>
          <a:solidFill>
            <a:srgbClr val="E5DFF1"/>
          </a:solidFill>
          <a:ln>
            <a:noFill/>
          </a:ln>
          <a:effectLst>
            <a:outerShdw blurRad="1397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E1F7FF"/>
              </a:solidFill>
              <a:latin typeface="华文细黑" panose="02010600040101010101" pitchFamily="2" charset="-122"/>
            </a:endParaRPr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F60B97C7-082C-4C5D-BF43-F2EA9D19BF88}"/>
              </a:ext>
            </a:extLst>
          </p:cNvPr>
          <p:cNvSpPr/>
          <p:nvPr/>
        </p:nvSpPr>
        <p:spPr>
          <a:xfrm>
            <a:off x="8200968" y="2388288"/>
            <a:ext cx="228296" cy="228296"/>
          </a:xfrm>
          <a:prstGeom prst="ellipse">
            <a:avLst/>
          </a:prstGeom>
          <a:solidFill>
            <a:srgbClr val="E5DFF1"/>
          </a:solidFill>
          <a:ln>
            <a:noFill/>
          </a:ln>
          <a:effectLst>
            <a:outerShdw blurRad="1397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E1F7FF"/>
              </a:solidFill>
              <a:latin typeface="华文细黑" panose="02010600040101010101" pitchFamily="2" charset="-122"/>
            </a:endParaRPr>
          </a:p>
        </p:txBody>
      </p:sp>
      <p:sp>
        <p:nvSpPr>
          <p:cNvPr id="30" name="椭圆 29">
            <a:extLst>
              <a:ext uri="{FF2B5EF4-FFF2-40B4-BE49-F238E27FC236}">
                <a16:creationId xmlns:a16="http://schemas.microsoft.com/office/drawing/2014/main" id="{645294C6-3EE8-463B-AD66-BC7E36486915}"/>
              </a:ext>
            </a:extLst>
          </p:cNvPr>
          <p:cNvSpPr/>
          <p:nvPr/>
        </p:nvSpPr>
        <p:spPr>
          <a:xfrm>
            <a:off x="8160578" y="3014545"/>
            <a:ext cx="154542" cy="154542"/>
          </a:xfrm>
          <a:prstGeom prst="ellipse">
            <a:avLst/>
          </a:prstGeom>
          <a:solidFill>
            <a:srgbClr val="E5DFF1"/>
          </a:solidFill>
          <a:ln>
            <a:noFill/>
          </a:ln>
          <a:effectLst>
            <a:outerShdw blurRad="1397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E1F7FF"/>
              </a:solidFill>
              <a:latin typeface="华文细黑" panose="02010600040101010101" pitchFamily="2" charset="-122"/>
            </a:endParaRPr>
          </a:p>
        </p:txBody>
      </p:sp>
      <p:sp>
        <p:nvSpPr>
          <p:cNvPr id="31" name="椭圆 30">
            <a:extLst>
              <a:ext uri="{FF2B5EF4-FFF2-40B4-BE49-F238E27FC236}">
                <a16:creationId xmlns:a16="http://schemas.microsoft.com/office/drawing/2014/main" id="{70998EF2-5D42-43A2-9856-0ADD9FF7DF19}"/>
              </a:ext>
            </a:extLst>
          </p:cNvPr>
          <p:cNvSpPr/>
          <p:nvPr/>
        </p:nvSpPr>
        <p:spPr>
          <a:xfrm>
            <a:off x="6162657" y="2156797"/>
            <a:ext cx="99708" cy="99708"/>
          </a:xfrm>
          <a:prstGeom prst="ellipse">
            <a:avLst/>
          </a:prstGeom>
          <a:solidFill>
            <a:srgbClr val="E5DFF1"/>
          </a:solidFill>
          <a:ln>
            <a:noFill/>
          </a:ln>
          <a:effectLst>
            <a:outerShdw blurRad="1397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E1F7FF"/>
              </a:solidFill>
              <a:latin typeface="华文细黑" panose="02010600040101010101" pitchFamily="2" charset="-122"/>
            </a:endParaRPr>
          </a:p>
        </p:txBody>
      </p: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53A9D325-594E-4053-8748-B0B4ED86E13D}"/>
              </a:ext>
            </a:extLst>
          </p:cNvPr>
          <p:cNvCxnSpPr/>
          <p:nvPr/>
        </p:nvCxnSpPr>
        <p:spPr>
          <a:xfrm>
            <a:off x="5559753" y="2587851"/>
            <a:ext cx="341906" cy="0"/>
          </a:xfrm>
          <a:prstGeom prst="line">
            <a:avLst/>
          </a:prstGeom>
          <a:ln w="28575">
            <a:solidFill>
              <a:srgbClr val="877B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矩形 32">
            <a:extLst>
              <a:ext uri="{FF2B5EF4-FFF2-40B4-BE49-F238E27FC236}">
                <a16:creationId xmlns:a16="http://schemas.microsoft.com/office/drawing/2014/main" id="{100A714C-FA09-42E4-9975-65B9D61BC226}"/>
              </a:ext>
            </a:extLst>
          </p:cNvPr>
          <p:cNvSpPr/>
          <p:nvPr/>
        </p:nvSpPr>
        <p:spPr>
          <a:xfrm>
            <a:off x="3419728" y="2616584"/>
            <a:ext cx="4120426" cy="5825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bg1"/>
                </a:solidFill>
                <a:latin typeface="汉仪润圆-45简" panose="00020600040101010101" pitchFamily="18" charset="-122"/>
                <a:ea typeface="汉仪润圆-45简" panose="00020600040101010101" pitchFamily="18" charset="-122"/>
              </a:rPr>
              <a:t>死而复生，谢谢老师同学</a:t>
            </a:r>
          </a:p>
        </p:txBody>
      </p:sp>
      <p:pic>
        <p:nvPicPr>
          <p:cNvPr id="36" name="图形 35">
            <a:extLst>
              <a:ext uri="{FF2B5EF4-FFF2-40B4-BE49-F238E27FC236}">
                <a16:creationId xmlns:a16="http://schemas.microsoft.com/office/drawing/2014/main" id="{ECA19BD6-FDA9-4F16-9CEE-0CE99EAF7D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02531" y="4504587"/>
            <a:ext cx="1538937" cy="426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583854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9A99B6"/>
            </a:gs>
            <a:gs pos="35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E49A245B-823D-4D6B-8A0C-6AD69CAE19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716"/>
            <a:ext cx="9144000" cy="5116068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C5800CD1-0C39-46AA-9946-350ECBAC3D55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0">
                <a:srgbClr val="D2CCE4"/>
              </a:gs>
              <a:gs pos="75000">
                <a:srgbClr val="8F90C1">
                  <a:alpha val="60000"/>
                </a:srgbClr>
              </a:gs>
              <a:gs pos="100000">
                <a:srgbClr val="C8BBE2">
                  <a:alpha val="61000"/>
                </a:srgb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椭圆 1">
            <a:extLst>
              <a:ext uri="{FF2B5EF4-FFF2-40B4-BE49-F238E27FC236}">
                <a16:creationId xmlns:a16="http://schemas.microsoft.com/office/drawing/2014/main" id="{F9CB02C6-7952-4D49-B01C-FBED09A77911}"/>
              </a:ext>
            </a:extLst>
          </p:cNvPr>
          <p:cNvSpPr/>
          <p:nvPr/>
        </p:nvSpPr>
        <p:spPr>
          <a:xfrm>
            <a:off x="1491775" y="1933669"/>
            <a:ext cx="1676757" cy="1676757"/>
          </a:xfrm>
          <a:prstGeom prst="ellipse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华文细黑" panose="02010600040101010101" pitchFamily="2" charset="-122"/>
            </a:endParaRPr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EB3FDB8D-F736-433A-B131-466FD56453A5}"/>
              </a:ext>
            </a:extLst>
          </p:cNvPr>
          <p:cNvSpPr/>
          <p:nvPr/>
        </p:nvSpPr>
        <p:spPr>
          <a:xfrm>
            <a:off x="1686851" y="2118291"/>
            <a:ext cx="1307513" cy="1307513"/>
          </a:xfrm>
          <a:prstGeom prst="ellipse">
            <a:avLst/>
          </a:prstGeom>
          <a:solidFill>
            <a:srgbClr val="877BB1"/>
          </a:solidFill>
          <a:ln>
            <a:noFill/>
          </a:ln>
          <a:effectLst>
            <a:outerShdw blurRad="1397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华文细黑" panose="02010600040101010101" pitchFamily="2" charset="-122"/>
            </a:endParaRPr>
          </a:p>
        </p:txBody>
      </p:sp>
      <p:sp>
        <p:nvSpPr>
          <p:cNvPr id="4" name="文本框 5">
            <a:extLst>
              <a:ext uri="{FF2B5EF4-FFF2-40B4-BE49-F238E27FC236}">
                <a16:creationId xmlns:a16="http://schemas.microsoft.com/office/drawing/2014/main" id="{4754C6DF-E7EE-4517-9CD4-5589BE68CC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54146" y="2356549"/>
            <a:ext cx="941283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5">
            <a:extLst>
              <a:ext uri="{FF2B5EF4-FFF2-40B4-BE49-F238E27FC236}">
                <a16:creationId xmlns:a16="http://schemas.microsoft.com/office/drawing/2014/main" id="{0517D207-AEB2-413E-A742-FD3E89734C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00261" y="1943644"/>
            <a:ext cx="2339102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3600" b="1" spc="600" dirty="0">
                <a:solidFill>
                  <a:srgbClr val="7E68AE"/>
                </a:solidFill>
                <a:latin typeface="汉仪润圆-45简" panose="00020600040101010101" pitchFamily="18" charset="-122"/>
                <a:ea typeface="汉仪润圆-45简" panose="00020600040101010101" pitchFamily="18" charset="-122"/>
              </a:rPr>
              <a:t>前提概要</a:t>
            </a: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0E3B5508-81F9-40D6-833E-7F897160FBFF}"/>
              </a:ext>
            </a:extLst>
          </p:cNvPr>
          <p:cNvCxnSpPr/>
          <p:nvPr/>
        </p:nvCxnSpPr>
        <p:spPr>
          <a:xfrm>
            <a:off x="3605703" y="2597940"/>
            <a:ext cx="341906" cy="0"/>
          </a:xfrm>
          <a:prstGeom prst="line">
            <a:avLst/>
          </a:prstGeom>
          <a:ln w="28575">
            <a:solidFill>
              <a:srgbClr val="877B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>
            <a:extLst>
              <a:ext uri="{FF2B5EF4-FFF2-40B4-BE49-F238E27FC236}">
                <a16:creationId xmlns:a16="http://schemas.microsoft.com/office/drawing/2014/main" id="{85998A61-7568-41B0-9E14-2FD7DD0C112B}"/>
              </a:ext>
            </a:extLst>
          </p:cNvPr>
          <p:cNvSpPr/>
          <p:nvPr/>
        </p:nvSpPr>
        <p:spPr>
          <a:xfrm>
            <a:off x="3500261" y="2587012"/>
            <a:ext cx="4120426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bg1"/>
                </a:solidFill>
                <a:latin typeface="汉仪润圆-45简" panose="00020600040101010101" pitchFamily="18" charset="-122"/>
                <a:ea typeface="汉仪润圆-45简" panose="00020600040101010101" pitchFamily="18" charset="-122"/>
              </a:rPr>
              <a:t>开题报告预期与设计框图</a:t>
            </a: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91ED0BBD-2DA5-43BE-B561-49CA5DFC63F7}"/>
              </a:ext>
            </a:extLst>
          </p:cNvPr>
          <p:cNvSpPr/>
          <p:nvPr/>
        </p:nvSpPr>
        <p:spPr>
          <a:xfrm>
            <a:off x="2772931" y="1944597"/>
            <a:ext cx="390517" cy="390517"/>
          </a:xfrm>
          <a:prstGeom prst="ellipse">
            <a:avLst/>
          </a:prstGeom>
          <a:solidFill>
            <a:srgbClr val="E5DFF1"/>
          </a:solidFill>
          <a:ln>
            <a:noFill/>
          </a:ln>
          <a:effectLst>
            <a:outerShdw blurRad="1397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华文细黑" panose="02010600040101010101" pitchFamily="2" charset="-122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0A871258-C578-4E58-B30B-D676B25733EE}"/>
              </a:ext>
            </a:extLst>
          </p:cNvPr>
          <p:cNvSpPr/>
          <p:nvPr/>
        </p:nvSpPr>
        <p:spPr>
          <a:xfrm>
            <a:off x="1417110" y="2261397"/>
            <a:ext cx="286781" cy="286781"/>
          </a:xfrm>
          <a:prstGeom prst="ellipse">
            <a:avLst/>
          </a:prstGeom>
          <a:solidFill>
            <a:srgbClr val="E5DFF1"/>
          </a:solidFill>
          <a:ln>
            <a:noFill/>
          </a:ln>
          <a:effectLst>
            <a:outerShdw blurRad="1397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华文细黑" panose="02010600040101010101" pitchFamily="2" charset="-122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26FAC885-8DC2-42EF-A4A0-E8B79EB394AC}"/>
              </a:ext>
            </a:extLst>
          </p:cNvPr>
          <p:cNvSpPr/>
          <p:nvPr/>
        </p:nvSpPr>
        <p:spPr>
          <a:xfrm>
            <a:off x="1273719" y="3647274"/>
            <a:ext cx="160345" cy="160345"/>
          </a:xfrm>
          <a:prstGeom prst="ellipse">
            <a:avLst/>
          </a:prstGeom>
          <a:solidFill>
            <a:srgbClr val="E5DFF1"/>
          </a:solidFill>
          <a:ln>
            <a:noFill/>
          </a:ln>
          <a:effectLst>
            <a:outerShdw blurRad="1397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华文细黑" panose="02010600040101010101" pitchFamily="2" charset="-122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12C3314D-AB66-4A43-AE1E-AF2FE94F40B7}"/>
              </a:ext>
            </a:extLst>
          </p:cNvPr>
          <p:cNvSpPr/>
          <p:nvPr/>
        </p:nvSpPr>
        <p:spPr>
          <a:xfrm>
            <a:off x="1686851" y="3308201"/>
            <a:ext cx="220530" cy="220530"/>
          </a:xfrm>
          <a:prstGeom prst="ellipse">
            <a:avLst/>
          </a:prstGeom>
          <a:solidFill>
            <a:srgbClr val="E5DFF1"/>
          </a:solidFill>
          <a:ln>
            <a:noFill/>
          </a:ln>
          <a:effectLst>
            <a:outerShdw blurRad="1397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华文细黑" panose="02010600040101010101" pitchFamily="2" charset="-122"/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4140F06B-B3C5-47EA-9407-6C41C94E176B}"/>
              </a:ext>
            </a:extLst>
          </p:cNvPr>
          <p:cNvSpPr/>
          <p:nvPr/>
        </p:nvSpPr>
        <p:spPr>
          <a:xfrm>
            <a:off x="3016329" y="2979248"/>
            <a:ext cx="228296" cy="228296"/>
          </a:xfrm>
          <a:prstGeom prst="ellipse">
            <a:avLst/>
          </a:prstGeom>
          <a:solidFill>
            <a:srgbClr val="E5DFF1"/>
          </a:solidFill>
          <a:ln>
            <a:noFill/>
          </a:ln>
          <a:effectLst>
            <a:outerShdw blurRad="1397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华文细黑" panose="02010600040101010101" pitchFamily="2" charset="-122"/>
            </a:endParaRP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86D9ECB0-F038-4764-BCA6-6107F148E458}"/>
              </a:ext>
            </a:extLst>
          </p:cNvPr>
          <p:cNvSpPr/>
          <p:nvPr/>
        </p:nvSpPr>
        <p:spPr>
          <a:xfrm>
            <a:off x="2839822" y="3599497"/>
            <a:ext cx="154542" cy="154542"/>
          </a:xfrm>
          <a:prstGeom prst="ellipse">
            <a:avLst/>
          </a:prstGeom>
          <a:solidFill>
            <a:srgbClr val="E5DFF1"/>
          </a:solidFill>
          <a:ln>
            <a:noFill/>
          </a:ln>
          <a:effectLst>
            <a:outerShdw blurRad="1397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华文细黑" panose="02010600040101010101" pitchFamily="2" charset="-122"/>
            </a:endParaRP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1A6F8B76-265E-44F7-AE12-8D48D48DD2BA}"/>
              </a:ext>
            </a:extLst>
          </p:cNvPr>
          <p:cNvSpPr/>
          <p:nvPr/>
        </p:nvSpPr>
        <p:spPr>
          <a:xfrm>
            <a:off x="1252338" y="2979248"/>
            <a:ext cx="99708" cy="99708"/>
          </a:xfrm>
          <a:prstGeom prst="ellipse">
            <a:avLst/>
          </a:prstGeom>
          <a:solidFill>
            <a:srgbClr val="E5DFF1"/>
          </a:solidFill>
          <a:ln>
            <a:noFill/>
          </a:ln>
          <a:effectLst>
            <a:outerShdw blurRad="1397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华文细黑" panose="02010600040101010101" pitchFamily="2" charset="-122"/>
            </a:endParaRPr>
          </a:p>
        </p:txBody>
      </p:sp>
      <p:pic>
        <p:nvPicPr>
          <p:cNvPr id="21" name="图形 20">
            <a:extLst>
              <a:ext uri="{FF2B5EF4-FFF2-40B4-BE49-F238E27FC236}">
                <a16:creationId xmlns:a16="http://schemas.microsoft.com/office/drawing/2014/main" id="{10AD9A4F-B8C6-4B9B-B107-14D5BC5201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02531" y="4504587"/>
            <a:ext cx="1538937" cy="426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364516"/>
      </p:ext>
    </p:extLst>
  </p:cSld>
  <p:clrMapOvr>
    <a:masterClrMapping/>
  </p:clrMapOvr>
  <p:transition spd="slow">
    <p:wip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>
            <a:extLst>
              <a:ext uri="{FF2B5EF4-FFF2-40B4-BE49-F238E27FC236}">
                <a16:creationId xmlns:a16="http://schemas.microsoft.com/office/drawing/2014/main" id="{9D5A7AD2-8E68-493B-A9C1-BF1CD39B140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9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819" y="1269917"/>
            <a:ext cx="2635756" cy="3136988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B631B8B6-598C-4B7E-AD3E-AE675AE98D6B}"/>
              </a:ext>
            </a:extLst>
          </p:cNvPr>
          <p:cNvSpPr/>
          <p:nvPr/>
        </p:nvSpPr>
        <p:spPr>
          <a:xfrm>
            <a:off x="671414" y="1269917"/>
            <a:ext cx="2635756" cy="3136988"/>
          </a:xfrm>
          <a:prstGeom prst="rect">
            <a:avLst/>
          </a:prstGeom>
          <a:solidFill>
            <a:srgbClr val="E5DFF1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文本框 5">
            <a:extLst>
              <a:ext uri="{FF2B5EF4-FFF2-40B4-BE49-F238E27FC236}">
                <a16:creationId xmlns:a16="http://schemas.microsoft.com/office/drawing/2014/main" id="{C54EC501-4EB3-4DED-B568-06BCF1A0D9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4511" y="183664"/>
            <a:ext cx="180049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fontAlgn="base">
              <a:spcBef>
                <a:spcPct val="0"/>
              </a:spcBef>
              <a:spcAft>
                <a:spcPct val="0"/>
              </a:spcAft>
              <a:defRPr sz="1800" b="1" spc="3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r>
              <a:rPr lang="zh-CN" altLang="en-US" dirty="0">
                <a:solidFill>
                  <a:srgbClr val="7D58BD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谢谢数字系统</a:t>
            </a: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FB907395-A817-4FB0-8371-BD571ADC9EE9}"/>
              </a:ext>
            </a:extLst>
          </p:cNvPr>
          <p:cNvCxnSpPr/>
          <p:nvPr/>
        </p:nvCxnSpPr>
        <p:spPr>
          <a:xfrm>
            <a:off x="1032788" y="522218"/>
            <a:ext cx="310126" cy="0"/>
          </a:xfrm>
          <a:prstGeom prst="line">
            <a:avLst/>
          </a:prstGeom>
          <a:ln w="19050">
            <a:solidFill>
              <a:srgbClr val="877B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6">
            <a:extLst>
              <a:ext uri="{FF2B5EF4-FFF2-40B4-BE49-F238E27FC236}">
                <a16:creationId xmlns:a16="http://schemas.microsoft.com/office/drawing/2014/main" id="{69E54191-4E4B-4C2B-90A6-2289533E3E08}"/>
              </a:ext>
            </a:extLst>
          </p:cNvPr>
          <p:cNvGrpSpPr/>
          <p:nvPr/>
        </p:nvGrpSpPr>
        <p:grpSpPr>
          <a:xfrm>
            <a:off x="337511" y="183664"/>
            <a:ext cx="528375" cy="484787"/>
            <a:chOff x="1417110" y="1933669"/>
            <a:chExt cx="1827515" cy="1676757"/>
          </a:xfrm>
        </p:grpSpPr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4127E8CC-F3EE-4B08-A3E3-C9B558DFBD3C}"/>
                </a:ext>
              </a:extLst>
            </p:cNvPr>
            <p:cNvSpPr/>
            <p:nvPr/>
          </p:nvSpPr>
          <p:spPr>
            <a:xfrm>
              <a:off x="1491775" y="1933669"/>
              <a:ext cx="1676757" cy="1676757"/>
            </a:xfrm>
            <a:prstGeom prst="ellips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58DBBF9F-C2DB-45C4-AFB7-0D3640961647}"/>
                </a:ext>
              </a:extLst>
            </p:cNvPr>
            <p:cNvSpPr/>
            <p:nvPr/>
          </p:nvSpPr>
          <p:spPr>
            <a:xfrm>
              <a:off x="1686851" y="2118291"/>
              <a:ext cx="1307513" cy="1307513"/>
            </a:xfrm>
            <a:prstGeom prst="ellipse">
              <a:avLst/>
            </a:prstGeom>
            <a:gradFill>
              <a:gsLst>
                <a:gs pos="100000">
                  <a:srgbClr val="9B99BC"/>
                </a:gs>
                <a:gs pos="0">
                  <a:srgbClr val="9A99B6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7DB8D72D-7729-4057-899D-5F10A0BD2822}"/>
                </a:ext>
              </a:extLst>
            </p:cNvPr>
            <p:cNvSpPr/>
            <p:nvPr/>
          </p:nvSpPr>
          <p:spPr>
            <a:xfrm>
              <a:off x="2772931" y="1944597"/>
              <a:ext cx="390517" cy="390517"/>
            </a:xfrm>
            <a:prstGeom prst="ellipse">
              <a:avLst/>
            </a:prstGeom>
            <a:gradFill>
              <a:gsLst>
                <a:gs pos="100000">
                  <a:srgbClr val="9A99B6"/>
                </a:gs>
                <a:gs pos="0">
                  <a:srgbClr val="9A99B6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E16DC0E1-D513-4E9C-BF8F-BB7D105EB814}"/>
                </a:ext>
              </a:extLst>
            </p:cNvPr>
            <p:cNvSpPr/>
            <p:nvPr/>
          </p:nvSpPr>
          <p:spPr>
            <a:xfrm>
              <a:off x="1417110" y="2261397"/>
              <a:ext cx="286781" cy="286781"/>
            </a:xfrm>
            <a:prstGeom prst="ellipse">
              <a:avLst/>
            </a:prstGeom>
            <a:gradFill>
              <a:gsLst>
                <a:gs pos="100000">
                  <a:srgbClr val="9B99BC"/>
                </a:gs>
                <a:gs pos="0">
                  <a:srgbClr val="9A99B6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674A605B-6C69-47E1-BEF8-D6FEB639F0A3}"/>
                </a:ext>
              </a:extLst>
            </p:cNvPr>
            <p:cNvSpPr/>
            <p:nvPr/>
          </p:nvSpPr>
          <p:spPr>
            <a:xfrm>
              <a:off x="1686851" y="3308201"/>
              <a:ext cx="220530" cy="220530"/>
            </a:xfrm>
            <a:prstGeom prst="ellipse">
              <a:avLst/>
            </a:prstGeom>
            <a:gradFill>
              <a:gsLst>
                <a:gs pos="100000">
                  <a:srgbClr val="9A99B6"/>
                </a:gs>
                <a:gs pos="0">
                  <a:srgbClr val="9A99B6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B0C82E02-B6A1-457C-88E9-0EE279122391}"/>
                </a:ext>
              </a:extLst>
            </p:cNvPr>
            <p:cNvSpPr/>
            <p:nvPr/>
          </p:nvSpPr>
          <p:spPr>
            <a:xfrm>
              <a:off x="3016329" y="2979248"/>
              <a:ext cx="228296" cy="228296"/>
            </a:xfrm>
            <a:prstGeom prst="ellipse">
              <a:avLst/>
            </a:prstGeom>
            <a:gradFill>
              <a:gsLst>
                <a:gs pos="100000">
                  <a:srgbClr val="9B99BC"/>
                </a:gs>
                <a:gs pos="0">
                  <a:srgbClr val="9A99B6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</p:grpSp>
      <p:sp>
        <p:nvSpPr>
          <p:cNvPr id="14" name="文本框 5">
            <a:extLst>
              <a:ext uri="{FF2B5EF4-FFF2-40B4-BE49-F238E27FC236}">
                <a16:creationId xmlns:a16="http://schemas.microsoft.com/office/drawing/2014/main" id="{56F637D2-888C-4A6B-A782-980DB16BC4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0024" y="278417"/>
            <a:ext cx="36420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5">
            <a:extLst>
              <a:ext uri="{FF2B5EF4-FFF2-40B4-BE49-F238E27FC236}">
                <a16:creationId xmlns:a16="http://schemas.microsoft.com/office/drawing/2014/main" id="{EB62999F-3F7F-4762-8DD9-C455E76F43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56857" y="840426"/>
            <a:ext cx="4554452" cy="338554"/>
          </a:xfrm>
          <a:prstGeom prst="rect">
            <a:avLst/>
          </a:prstGeom>
          <a:solidFill>
            <a:srgbClr val="9B99BC"/>
          </a:solidFill>
          <a:ln>
            <a:noFill/>
          </a:ln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60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有些东西是学了就忘的 有些东西是一辈子受用的</a:t>
            </a:r>
          </a:p>
        </p:txBody>
      </p:sp>
      <p:pic>
        <p:nvPicPr>
          <p:cNvPr id="20" name="图形 19">
            <a:extLst>
              <a:ext uri="{FF2B5EF4-FFF2-40B4-BE49-F238E27FC236}">
                <a16:creationId xmlns:a16="http://schemas.microsoft.com/office/drawing/2014/main" id="{7433DA54-9F86-495A-8DEE-AC8829150F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67396" y="229955"/>
            <a:ext cx="1538937" cy="426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955145"/>
      </p:ext>
    </p:extLst>
  </p:cSld>
  <p:clrMapOvr>
    <a:masterClrMapping/>
  </p:clrMapOvr>
  <p:transition spd="slow">
    <p:wip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>
            <a:extLst>
              <a:ext uri="{FF2B5EF4-FFF2-40B4-BE49-F238E27FC236}">
                <a16:creationId xmlns:a16="http://schemas.microsoft.com/office/drawing/2014/main" id="{023EADDF-B422-4773-ABD4-3793BE6FEA8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095E6674-FA61-417C-BBE9-39823DDEB423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0">
                <a:srgbClr val="D2CCE4">
                  <a:alpha val="33000"/>
                </a:srgbClr>
              </a:gs>
              <a:gs pos="75000">
                <a:srgbClr val="8F90C1">
                  <a:alpha val="60000"/>
                </a:srgbClr>
              </a:gs>
              <a:gs pos="100000">
                <a:srgbClr val="C8BBE2">
                  <a:alpha val="61000"/>
                </a:srgb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BF634ACD-9C7A-4C83-AA5F-02E18661B0D2}"/>
              </a:ext>
            </a:extLst>
          </p:cNvPr>
          <p:cNvSpPr txBox="1"/>
          <p:nvPr/>
        </p:nvSpPr>
        <p:spPr>
          <a:xfrm>
            <a:off x="2357046" y="2110085"/>
            <a:ext cx="442990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感谢各位垂听</a:t>
            </a:r>
            <a:endParaRPr lang="en-US" altLang="zh-CN" sz="5400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algn="ctr"/>
            <a:r>
              <a:rPr lang="zh-CN" altLang="en-US" sz="160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汇报小组：第四组</a:t>
            </a:r>
          </a:p>
        </p:txBody>
      </p:sp>
      <p:pic>
        <p:nvPicPr>
          <p:cNvPr id="28" name="图形 27">
            <a:extLst>
              <a:ext uri="{FF2B5EF4-FFF2-40B4-BE49-F238E27FC236}">
                <a16:creationId xmlns:a16="http://schemas.microsoft.com/office/drawing/2014/main" id="{B58AE747-4C03-48B0-98FB-B5ABCA3EB0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02531" y="4504587"/>
            <a:ext cx="1538937" cy="426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401658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组合 57">
            <a:extLst>
              <a:ext uri="{FF2B5EF4-FFF2-40B4-BE49-F238E27FC236}">
                <a16:creationId xmlns:a16="http://schemas.microsoft.com/office/drawing/2014/main" id="{60680310-5398-FBCD-95FD-BF951F3BD3E7}"/>
              </a:ext>
            </a:extLst>
          </p:cNvPr>
          <p:cNvGrpSpPr/>
          <p:nvPr/>
        </p:nvGrpSpPr>
        <p:grpSpPr>
          <a:xfrm>
            <a:off x="1078424" y="1326860"/>
            <a:ext cx="6697148" cy="3686731"/>
            <a:chOff x="1437898" y="1769146"/>
            <a:chExt cx="8929531" cy="4915641"/>
          </a:xfrm>
        </p:grpSpPr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ACCC8732-E824-A3C0-AEC8-795FB9EC1320}"/>
                </a:ext>
              </a:extLst>
            </p:cNvPr>
            <p:cNvGrpSpPr/>
            <p:nvPr/>
          </p:nvGrpSpPr>
          <p:grpSpPr>
            <a:xfrm rot="697731">
              <a:off x="1437898" y="3074122"/>
              <a:ext cx="8929531" cy="3610665"/>
              <a:chOff x="1785483" y="1336696"/>
              <a:chExt cx="7702756" cy="3929491"/>
            </a:xfrm>
          </p:grpSpPr>
          <p:sp>
            <p:nvSpPr>
              <p:cNvPr id="54" name="任意多边形: 形状 53">
                <a:extLst>
                  <a:ext uri="{FF2B5EF4-FFF2-40B4-BE49-F238E27FC236}">
                    <a16:creationId xmlns:a16="http://schemas.microsoft.com/office/drawing/2014/main" id="{2782563E-3946-7B01-8E5C-A84DC4F622E2}"/>
                  </a:ext>
                </a:extLst>
              </p:cNvPr>
              <p:cNvSpPr/>
              <p:nvPr/>
            </p:nvSpPr>
            <p:spPr>
              <a:xfrm>
                <a:off x="1785483" y="1614094"/>
                <a:ext cx="7550848" cy="3652093"/>
              </a:xfrm>
              <a:custGeom>
                <a:avLst/>
                <a:gdLst>
                  <a:gd name="connsiteX0" fmla="*/ 1424 w 7550848"/>
                  <a:gd name="connsiteY0" fmla="*/ 3618319 h 3652093"/>
                  <a:gd name="connsiteX1" fmla="*/ 535220 w 7550848"/>
                  <a:gd name="connsiteY1" fmla="*/ 3625383 h 3652093"/>
                  <a:gd name="connsiteX2" fmla="*/ 6669143 w 7550848"/>
                  <a:gd name="connsiteY2" fmla="*/ 790200 h 3652093"/>
                  <a:gd name="connsiteX3" fmla="*/ 7376873 w 7550848"/>
                  <a:gd name="connsiteY3" fmla="*/ 635 h 3652093"/>
                  <a:gd name="connsiteX4" fmla="*/ 7550807 w 7550848"/>
                  <a:gd name="connsiteY4" fmla="*/ 145912 h 3652093"/>
                  <a:gd name="connsiteX5" fmla="*/ 6809889 w 7550848"/>
                  <a:gd name="connsiteY5" fmla="*/ 932278 h 3652093"/>
                  <a:gd name="connsiteX6" fmla="*/ 535887 w 7550848"/>
                  <a:gd name="connsiteY6" fmla="*/ 3652040 h 3652093"/>
                  <a:gd name="connsiteX7" fmla="*/ -42 w 7550848"/>
                  <a:gd name="connsiteY7" fmla="*/ 3631647 h 3652093"/>
                  <a:gd name="connsiteX8" fmla="*/ 1424 w 7550848"/>
                  <a:gd name="connsiteY8" fmla="*/ 3618319 h 36520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550848" h="3652093">
                    <a:moveTo>
                      <a:pt x="1424" y="3618319"/>
                    </a:moveTo>
                    <a:cubicBezTo>
                      <a:pt x="179089" y="3630541"/>
                      <a:pt x="357295" y="3632900"/>
                      <a:pt x="535220" y="3625383"/>
                    </a:cubicBezTo>
                    <a:cubicBezTo>
                      <a:pt x="2850736" y="3533018"/>
                      <a:pt x="5062424" y="2437037"/>
                      <a:pt x="6669143" y="790200"/>
                    </a:cubicBezTo>
                    <a:cubicBezTo>
                      <a:pt x="6917315" y="538296"/>
                      <a:pt x="7153225" y="275103"/>
                      <a:pt x="7376873" y="635"/>
                    </a:cubicBezTo>
                    <a:lnTo>
                      <a:pt x="7550807" y="145912"/>
                    </a:lnTo>
                    <a:cubicBezTo>
                      <a:pt x="7316136" y="419408"/>
                      <a:pt x="7069164" y="681534"/>
                      <a:pt x="6809889" y="932278"/>
                    </a:cubicBezTo>
                    <a:cubicBezTo>
                      <a:pt x="5142394" y="2558191"/>
                      <a:pt x="2879658" y="3616586"/>
                      <a:pt x="535887" y="3652040"/>
                    </a:cubicBezTo>
                    <a:cubicBezTo>
                      <a:pt x="357006" y="3655038"/>
                      <a:pt x="178094" y="3648241"/>
                      <a:pt x="-42" y="3631647"/>
                    </a:cubicBezTo>
                    <a:lnTo>
                      <a:pt x="1424" y="3618319"/>
                    </a:lnTo>
                    <a:close/>
                  </a:path>
                </a:pathLst>
              </a:custGeom>
              <a:solidFill>
                <a:srgbClr val="7D58BD"/>
              </a:solidFill>
              <a:ln w="133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sz="1013">
                  <a:cs typeface="+mn-ea"/>
                  <a:sym typeface="+mn-lt"/>
                </a:endParaRPr>
              </a:p>
            </p:txBody>
          </p:sp>
          <p:sp>
            <p:nvSpPr>
              <p:cNvPr id="55" name="任意多边形: 形状 54">
                <a:extLst>
                  <a:ext uri="{FF2B5EF4-FFF2-40B4-BE49-F238E27FC236}">
                    <a16:creationId xmlns:a16="http://schemas.microsoft.com/office/drawing/2014/main" id="{1E816EC6-1427-82D7-2DC8-3A8BD47AEEC6}"/>
                  </a:ext>
                </a:extLst>
              </p:cNvPr>
              <p:cNvSpPr/>
              <p:nvPr/>
            </p:nvSpPr>
            <p:spPr>
              <a:xfrm rot="698765">
                <a:off x="9002135" y="1336696"/>
                <a:ext cx="486104" cy="570182"/>
              </a:xfrm>
              <a:custGeom>
                <a:avLst/>
                <a:gdLst>
                  <a:gd name="connsiteX0" fmla="*/ 0 w 577112"/>
                  <a:gd name="connsiteY0" fmla="*/ 201656 h 570182"/>
                  <a:gd name="connsiteX1" fmla="*/ 577113 w 577112"/>
                  <a:gd name="connsiteY1" fmla="*/ 570182 h 570182"/>
                  <a:gd name="connsiteX2" fmla="*/ 577113 w 577112"/>
                  <a:gd name="connsiteY2" fmla="*/ 0 h 570182"/>
                  <a:gd name="connsiteX3" fmla="*/ 0 w 577112"/>
                  <a:gd name="connsiteY3" fmla="*/ 201656 h 570182"/>
                  <a:gd name="connsiteX0" fmla="*/ 0 w 482183"/>
                  <a:gd name="connsiteY0" fmla="*/ 191514 h 570182"/>
                  <a:gd name="connsiteX1" fmla="*/ 482183 w 482183"/>
                  <a:gd name="connsiteY1" fmla="*/ 570182 h 570182"/>
                  <a:gd name="connsiteX2" fmla="*/ 482183 w 482183"/>
                  <a:gd name="connsiteY2" fmla="*/ 0 h 570182"/>
                  <a:gd name="connsiteX3" fmla="*/ 0 w 482183"/>
                  <a:gd name="connsiteY3" fmla="*/ 191514 h 570182"/>
                  <a:gd name="connsiteX0" fmla="*/ 0 w 486104"/>
                  <a:gd name="connsiteY0" fmla="*/ 223733 h 570182"/>
                  <a:gd name="connsiteX1" fmla="*/ 486104 w 486104"/>
                  <a:gd name="connsiteY1" fmla="*/ 570182 h 570182"/>
                  <a:gd name="connsiteX2" fmla="*/ 486104 w 486104"/>
                  <a:gd name="connsiteY2" fmla="*/ 0 h 570182"/>
                  <a:gd name="connsiteX3" fmla="*/ 0 w 486104"/>
                  <a:gd name="connsiteY3" fmla="*/ 223733 h 5701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6104" h="570182">
                    <a:moveTo>
                      <a:pt x="0" y="223733"/>
                    </a:moveTo>
                    <a:lnTo>
                      <a:pt x="486104" y="570182"/>
                    </a:lnTo>
                    <a:lnTo>
                      <a:pt x="486104" y="0"/>
                    </a:lnTo>
                    <a:lnTo>
                      <a:pt x="0" y="223733"/>
                    </a:lnTo>
                    <a:close/>
                  </a:path>
                </a:pathLst>
              </a:custGeom>
              <a:solidFill>
                <a:srgbClr val="7D58BD"/>
              </a:solidFill>
              <a:ln w="133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sz="1013">
                  <a:cs typeface="+mn-ea"/>
                  <a:sym typeface="+mn-lt"/>
                </a:endParaRPr>
              </a:p>
            </p:txBody>
          </p:sp>
        </p:grpSp>
        <p:grpSp>
          <p:nvGrpSpPr>
            <p:cNvPr id="57" name="组合 56">
              <a:extLst>
                <a:ext uri="{FF2B5EF4-FFF2-40B4-BE49-F238E27FC236}">
                  <a16:creationId xmlns:a16="http://schemas.microsoft.com/office/drawing/2014/main" id="{3843E52D-276D-D2C9-FE53-BC2E26C70FBE}"/>
                </a:ext>
              </a:extLst>
            </p:cNvPr>
            <p:cNvGrpSpPr/>
            <p:nvPr/>
          </p:nvGrpSpPr>
          <p:grpSpPr>
            <a:xfrm>
              <a:off x="1733578" y="1769146"/>
              <a:ext cx="8559131" cy="4186360"/>
              <a:chOff x="1733578" y="1769146"/>
              <a:chExt cx="8559131" cy="4186360"/>
            </a:xfrm>
          </p:grpSpPr>
          <p:grpSp>
            <p:nvGrpSpPr>
              <p:cNvPr id="27" name="组合 26">
                <a:extLst>
                  <a:ext uri="{FF2B5EF4-FFF2-40B4-BE49-F238E27FC236}">
                    <a16:creationId xmlns:a16="http://schemas.microsoft.com/office/drawing/2014/main" id="{F6D4E0E0-761B-C9AA-6AAF-0076F54B1B21}"/>
                  </a:ext>
                </a:extLst>
              </p:cNvPr>
              <p:cNvGrpSpPr/>
              <p:nvPr/>
            </p:nvGrpSpPr>
            <p:grpSpPr>
              <a:xfrm>
                <a:off x="1733578" y="3364349"/>
                <a:ext cx="2945357" cy="2484441"/>
                <a:chOff x="1733578" y="3364349"/>
                <a:chExt cx="2945357" cy="2484441"/>
              </a:xfrm>
            </p:grpSpPr>
            <p:grpSp>
              <p:nvGrpSpPr>
                <p:cNvPr id="47" name="组合 46">
                  <a:extLst>
                    <a:ext uri="{FF2B5EF4-FFF2-40B4-BE49-F238E27FC236}">
                      <a16:creationId xmlns:a16="http://schemas.microsoft.com/office/drawing/2014/main" id="{0D930F3F-FB12-2E4A-F03E-7A4FAAB696CB}"/>
                    </a:ext>
                  </a:extLst>
                </p:cNvPr>
                <p:cNvGrpSpPr/>
                <p:nvPr/>
              </p:nvGrpSpPr>
              <p:grpSpPr>
                <a:xfrm>
                  <a:off x="2000164" y="3364349"/>
                  <a:ext cx="2678771" cy="2071579"/>
                  <a:chOff x="-290245" y="3162712"/>
                  <a:chExt cx="2678771" cy="2071579"/>
                </a:xfrm>
              </p:grpSpPr>
              <p:sp>
                <p:nvSpPr>
                  <p:cNvPr id="52" name="矩形: 圆角 51">
                    <a:extLst>
                      <a:ext uri="{FF2B5EF4-FFF2-40B4-BE49-F238E27FC236}">
                        <a16:creationId xmlns:a16="http://schemas.microsoft.com/office/drawing/2014/main" id="{3C2D0141-614D-4C08-51D6-F004EED3BC00}"/>
                      </a:ext>
                    </a:extLst>
                  </p:cNvPr>
                  <p:cNvSpPr/>
                  <p:nvPr/>
                </p:nvSpPr>
                <p:spPr>
                  <a:xfrm>
                    <a:off x="-290245" y="3162712"/>
                    <a:ext cx="1854890" cy="60182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D2CCE4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tIns="67500" bIns="67500" rtlCol="0" anchor="ctr" anchorCtr="0">
                    <a:spAutoFit/>
                  </a:bodyPr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9pPr>
                  </a:lstStyle>
                  <a:p>
                    <a:pPr algn="ctr"/>
                    <a:r>
                      <a:rPr kumimoji="1" lang="zh-CN" altLang="en-US" sz="1200" b="1" dirty="0">
                        <a:solidFill>
                          <a:srgbClr val="FFFFFF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  <a:sym typeface="+mn-lt"/>
                      </a:rPr>
                      <a:t>基础内容</a:t>
                    </a:r>
                    <a:endParaRPr kumimoji="1" lang="en-US" altLang="zh-CN" sz="1200" b="1" dirty="0">
                      <a:solidFill>
                        <a:srgbClr val="FFFFFF"/>
                      </a:solidFill>
                      <a:latin typeface="阿里巴巴普惠体" panose="00020600040101010101" pitchFamily="18" charset="-122"/>
                      <a:ea typeface="阿里巴巴普惠体" panose="00020600040101010101" pitchFamily="18" charset="-122"/>
                      <a:cs typeface="阿里巴巴普惠体" panose="00020600040101010101" pitchFamily="18" charset="-122"/>
                      <a:sym typeface="+mn-lt"/>
                    </a:endParaRPr>
                  </a:p>
                </p:txBody>
              </p:sp>
              <p:sp>
                <p:nvSpPr>
                  <p:cNvPr id="53" name="矩形 52">
                    <a:extLst>
                      <a:ext uri="{FF2B5EF4-FFF2-40B4-BE49-F238E27FC236}">
                        <a16:creationId xmlns:a16="http://schemas.microsoft.com/office/drawing/2014/main" id="{A92B92A0-F1ED-2CFA-8FFE-0443B7531A53}"/>
                      </a:ext>
                    </a:extLst>
                  </p:cNvPr>
                  <p:cNvSpPr/>
                  <p:nvPr/>
                </p:nvSpPr>
                <p:spPr>
                  <a:xfrm>
                    <a:off x="-284686" y="3937424"/>
                    <a:ext cx="2673212" cy="129686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lIns="81000" tIns="81000" rIns="81000" bIns="81000" rtlCol="0" anchor="t" anchorCtr="0">
                    <a:spAutoFit/>
                  </a:bodyPr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9pPr>
                  </a:lstStyle>
                  <a:p>
                    <a:pPr>
                      <a:lnSpc>
                        <a:spcPct val="150000"/>
                      </a:lnSpc>
                    </a:pPr>
                    <a:r>
                      <a:rPr lang="en-US" altLang="zh-CN" sz="900" kern="100" dirty="0">
                        <a:solidFill>
                          <a:schemeClr val="tx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  <a:sym typeface="+mn-lt"/>
                      </a:rPr>
                      <a:t>1</a:t>
                    </a:r>
                    <a:r>
                      <a:rPr lang="zh-CN" altLang="en-US" sz="900" kern="100" dirty="0">
                        <a:solidFill>
                          <a:schemeClr val="tx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  <a:sym typeface="+mn-lt"/>
                      </a:rPr>
                      <a:t>、</a:t>
                    </a:r>
                    <a:r>
                      <a:rPr lang="en-US" altLang="zh-CN" sz="900" kern="100" dirty="0">
                        <a:solidFill>
                          <a:schemeClr val="tx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  <a:sym typeface="+mn-lt"/>
                      </a:rPr>
                      <a:t>VGA</a:t>
                    </a:r>
                    <a:r>
                      <a:rPr lang="zh-CN" altLang="en-US" sz="900" kern="100" dirty="0">
                        <a:solidFill>
                          <a:schemeClr val="tx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  <a:sym typeface="+mn-lt"/>
                      </a:rPr>
                      <a:t>显示器的使用，</a:t>
                    </a:r>
                    <a:r>
                      <a:rPr lang="en-US" altLang="zh-CN" sz="900" kern="100" dirty="0">
                        <a:solidFill>
                          <a:schemeClr val="tx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  <a:sym typeface="+mn-lt"/>
                      </a:rPr>
                      <a:t>2D</a:t>
                    </a:r>
                    <a:r>
                      <a:rPr lang="zh-CN" altLang="en-US" sz="900" kern="100" dirty="0">
                        <a:solidFill>
                          <a:schemeClr val="tx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  <a:sym typeface="+mn-lt"/>
                      </a:rPr>
                      <a:t>球桌展示</a:t>
                    </a:r>
                  </a:p>
                  <a:p>
                    <a:pPr>
                      <a:lnSpc>
                        <a:spcPct val="150000"/>
                      </a:lnSpc>
                    </a:pPr>
                    <a:r>
                      <a:rPr lang="en-US" altLang="zh-CN" sz="900" kern="100" dirty="0">
                        <a:solidFill>
                          <a:schemeClr val="tx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  <a:sym typeface="+mn-lt"/>
                      </a:rPr>
                      <a:t>2</a:t>
                    </a:r>
                    <a:r>
                      <a:rPr lang="zh-CN" altLang="en-US" sz="900" kern="100" dirty="0">
                        <a:solidFill>
                          <a:schemeClr val="tx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  <a:sym typeface="+mn-lt"/>
                      </a:rPr>
                      <a:t>、加速传感器和位子传感器的有线接收</a:t>
                    </a:r>
                  </a:p>
                  <a:p>
                    <a:pPr>
                      <a:lnSpc>
                        <a:spcPct val="150000"/>
                      </a:lnSpc>
                    </a:pPr>
                    <a:r>
                      <a:rPr lang="en-US" altLang="zh-CN" sz="900" kern="100" dirty="0">
                        <a:solidFill>
                          <a:schemeClr val="tx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  <a:sym typeface="+mn-lt"/>
                      </a:rPr>
                      <a:t>3</a:t>
                    </a:r>
                    <a:r>
                      <a:rPr lang="zh-CN" altLang="en-US" sz="900" kern="100" dirty="0">
                        <a:solidFill>
                          <a:schemeClr val="tx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  <a:sym typeface="+mn-lt"/>
                      </a:rPr>
                      <a:t>、乒乓球的固定直线发球和反弹</a:t>
                    </a:r>
                  </a:p>
                </p:txBody>
              </p:sp>
            </p:grpSp>
            <p:grpSp>
              <p:nvGrpSpPr>
                <p:cNvPr id="48" name="组合 47">
                  <a:extLst>
                    <a:ext uri="{FF2B5EF4-FFF2-40B4-BE49-F238E27FC236}">
                      <a16:creationId xmlns:a16="http://schemas.microsoft.com/office/drawing/2014/main" id="{2FB39461-B872-485C-9C40-38F211E3F49C}"/>
                    </a:ext>
                  </a:extLst>
                </p:cNvPr>
                <p:cNvGrpSpPr/>
                <p:nvPr/>
              </p:nvGrpSpPr>
              <p:grpSpPr>
                <a:xfrm>
                  <a:off x="1733578" y="3484704"/>
                  <a:ext cx="139700" cy="139700"/>
                  <a:chOff x="1886293" y="4670068"/>
                  <a:chExt cx="139700" cy="139700"/>
                </a:xfrm>
              </p:grpSpPr>
              <p:sp>
                <p:nvSpPr>
                  <p:cNvPr id="50" name="椭圆 49">
                    <a:extLst>
                      <a:ext uri="{FF2B5EF4-FFF2-40B4-BE49-F238E27FC236}">
                        <a16:creationId xmlns:a16="http://schemas.microsoft.com/office/drawing/2014/main" id="{03AA263E-3DC0-1E00-65D0-DB37F6E8EE4E}"/>
                      </a:ext>
                    </a:extLst>
                  </p:cNvPr>
                  <p:cNvSpPr/>
                  <p:nvPr/>
                </p:nvSpPr>
                <p:spPr>
                  <a:xfrm>
                    <a:off x="1886293" y="4670068"/>
                    <a:ext cx="139700" cy="139700"/>
                  </a:xfrm>
                  <a:prstGeom prst="ellipse">
                    <a:avLst/>
                  </a:prstGeom>
                  <a:solidFill>
                    <a:schemeClr val="accent1">
                      <a:alpha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51" name="椭圆 50">
                    <a:extLst>
                      <a:ext uri="{FF2B5EF4-FFF2-40B4-BE49-F238E27FC236}">
                        <a16:creationId xmlns:a16="http://schemas.microsoft.com/office/drawing/2014/main" id="{DFD4CCE1-3FAC-5F6C-4821-01E5358FDEED}"/>
                      </a:ext>
                    </a:extLst>
                  </p:cNvPr>
                  <p:cNvSpPr/>
                  <p:nvPr/>
                </p:nvSpPr>
                <p:spPr>
                  <a:xfrm>
                    <a:off x="1913018" y="4696793"/>
                    <a:ext cx="86250" cy="86250"/>
                  </a:xfrm>
                  <a:prstGeom prst="ellipse">
                    <a:avLst/>
                  </a:prstGeom>
                  <a:solidFill>
                    <a:srgbClr val="D2CCE4"/>
                  </a:solidFill>
                  <a:ln>
                    <a:noFill/>
                  </a:ln>
                  <a:effectLst>
                    <a:outerShdw blurRad="127000" dist="63500" dir="2700000" algn="ctr" rotWithShape="0">
                      <a:schemeClr val="accent2">
                        <a:alpha val="40000"/>
                      </a:scheme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>
                      <a:cs typeface="+mn-ea"/>
                      <a:sym typeface="+mn-lt"/>
                    </a:endParaRPr>
                  </a:p>
                </p:txBody>
              </p:sp>
            </p:grpSp>
            <p:cxnSp>
              <p:nvCxnSpPr>
                <p:cNvPr id="49" name="直接连接符 48">
                  <a:extLst>
                    <a:ext uri="{FF2B5EF4-FFF2-40B4-BE49-F238E27FC236}">
                      <a16:creationId xmlns:a16="http://schemas.microsoft.com/office/drawing/2014/main" id="{E4196F26-540B-E7A0-380C-B61CF93D9E96}"/>
                    </a:ext>
                  </a:extLst>
                </p:cNvPr>
                <p:cNvCxnSpPr>
                  <a:cxnSpLocks/>
                  <a:endCxn id="54" idx="1"/>
                </p:cNvCxnSpPr>
                <p:nvPr/>
              </p:nvCxnSpPr>
              <p:spPr>
                <a:xfrm flipH="1">
                  <a:off x="1778311" y="3554554"/>
                  <a:ext cx="25117" cy="2294236"/>
                </a:xfrm>
                <a:prstGeom prst="line">
                  <a:avLst/>
                </a:prstGeom>
                <a:solidFill>
                  <a:srgbClr val="D2CCE4"/>
                </a:solidFill>
                <a:ln>
                  <a:solidFill>
                    <a:srgbClr val="D2CCE4">
                      <a:alpha val="50000"/>
                    </a:srgbClr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0" name="组合 29">
                <a:extLst>
                  <a:ext uri="{FF2B5EF4-FFF2-40B4-BE49-F238E27FC236}">
                    <a16:creationId xmlns:a16="http://schemas.microsoft.com/office/drawing/2014/main" id="{869762A3-AC4D-41FF-C02D-987FB42FF05D}"/>
                  </a:ext>
                </a:extLst>
              </p:cNvPr>
              <p:cNvGrpSpPr/>
              <p:nvPr/>
            </p:nvGrpSpPr>
            <p:grpSpPr>
              <a:xfrm>
                <a:off x="4652209" y="2635955"/>
                <a:ext cx="2881237" cy="3319551"/>
                <a:chOff x="1733578" y="3364349"/>
                <a:chExt cx="2881237" cy="3319551"/>
              </a:xfrm>
            </p:grpSpPr>
            <p:cxnSp>
              <p:nvCxnSpPr>
                <p:cNvPr id="39" name="直接连接符 38">
                  <a:extLst>
                    <a:ext uri="{FF2B5EF4-FFF2-40B4-BE49-F238E27FC236}">
                      <a16:creationId xmlns:a16="http://schemas.microsoft.com/office/drawing/2014/main" id="{E08060A7-CB76-3D8C-A162-001E1A09AF3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769168" y="3554554"/>
                  <a:ext cx="34260" cy="3129346"/>
                </a:xfrm>
                <a:prstGeom prst="line">
                  <a:avLst/>
                </a:prstGeom>
                <a:solidFill>
                  <a:srgbClr val="7D58BD"/>
                </a:solidFill>
                <a:ln>
                  <a:solidFill>
                    <a:srgbClr val="877BB1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40" name="组合 39">
                  <a:extLst>
                    <a:ext uri="{FF2B5EF4-FFF2-40B4-BE49-F238E27FC236}">
                      <a16:creationId xmlns:a16="http://schemas.microsoft.com/office/drawing/2014/main" id="{9A591279-80BC-4E13-25D8-339C93C230FF}"/>
                    </a:ext>
                  </a:extLst>
                </p:cNvPr>
                <p:cNvGrpSpPr/>
                <p:nvPr/>
              </p:nvGrpSpPr>
              <p:grpSpPr>
                <a:xfrm>
                  <a:off x="2000164" y="3364349"/>
                  <a:ext cx="2614651" cy="2628911"/>
                  <a:chOff x="-290245" y="3162712"/>
                  <a:chExt cx="2614651" cy="2628911"/>
                </a:xfrm>
              </p:grpSpPr>
              <p:sp>
                <p:nvSpPr>
                  <p:cNvPr id="44" name="矩形: 圆角 43">
                    <a:extLst>
                      <a:ext uri="{FF2B5EF4-FFF2-40B4-BE49-F238E27FC236}">
                        <a16:creationId xmlns:a16="http://schemas.microsoft.com/office/drawing/2014/main" id="{8B53E7EB-9EA5-5D96-34DD-4E9410C67620}"/>
                      </a:ext>
                    </a:extLst>
                  </p:cNvPr>
                  <p:cNvSpPr/>
                  <p:nvPr/>
                </p:nvSpPr>
                <p:spPr>
                  <a:xfrm>
                    <a:off x="-290245" y="3162712"/>
                    <a:ext cx="1854890" cy="60182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877BB1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tIns="67500" bIns="67500" rtlCol="0" anchor="ctr" anchorCtr="0">
                    <a:spAutoFit/>
                  </a:bodyPr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9pPr>
                  </a:lstStyle>
                  <a:p>
                    <a:pPr algn="ctr"/>
                    <a:r>
                      <a:rPr kumimoji="1" lang="zh-CN" altLang="en-US" sz="1200" b="1" dirty="0">
                        <a:solidFill>
                          <a:srgbClr val="FFFFFF"/>
                        </a:solidFill>
                        <a:latin typeface="Calibri Light" panose="020F0302020204030204" pitchFamily="34" charset="0"/>
                        <a:ea typeface="微软雅黑 Light" panose="020B0502040204020203" pitchFamily="34" charset="-122"/>
                        <a:cs typeface="+mn-ea"/>
                        <a:sym typeface="+mn-lt"/>
                      </a:rPr>
                      <a:t>进阶内容</a:t>
                    </a:r>
                    <a:endParaRPr kumimoji="1" lang="en-US" altLang="zh-CN" sz="1200" b="1" dirty="0">
                      <a:solidFill>
                        <a:srgbClr val="FFFFFF"/>
                      </a:solidFill>
                      <a:latin typeface="Calibri Light" panose="020F0302020204030204" pitchFamily="34" charset="0"/>
                      <a:ea typeface="微软雅黑 Light" panose="020B0502040204020203" pitchFamily="34" charset="-122"/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45" name="矩形 44">
                    <a:extLst>
                      <a:ext uri="{FF2B5EF4-FFF2-40B4-BE49-F238E27FC236}">
                        <a16:creationId xmlns:a16="http://schemas.microsoft.com/office/drawing/2014/main" id="{94989267-F6CC-2770-D65E-97896E3A7F7C}"/>
                      </a:ext>
                    </a:extLst>
                  </p:cNvPr>
                  <p:cNvSpPr/>
                  <p:nvPr/>
                </p:nvSpPr>
                <p:spPr>
                  <a:xfrm>
                    <a:off x="-284686" y="3937424"/>
                    <a:ext cx="2609092" cy="1854199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lIns="81000" tIns="81000" rIns="81000" bIns="81000" rtlCol="0" anchor="t" anchorCtr="0">
                    <a:spAutoFit/>
                  </a:bodyPr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9pPr>
                  </a:lstStyle>
                  <a:p>
                    <a:pPr lvl="0">
                      <a:lnSpc>
                        <a:spcPct val="150000"/>
                      </a:lnSpc>
                      <a:defRPr sz="1800" spc="0">
                        <a:solidFill>
                          <a:srgbClr val="000000"/>
                        </a:solidFill>
                      </a:defRPr>
                    </a:pPr>
                    <a:r>
                      <a:rPr lang="en-US" altLang="zh-CN" sz="900" kern="100" dirty="0">
                        <a:solidFill>
                          <a:schemeClr val="tx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  <a:sym typeface="+mn-lt"/>
                      </a:rPr>
                      <a:t>1</a:t>
                    </a:r>
                    <a:r>
                      <a:rPr lang="zh-CN" altLang="en-US" sz="900" kern="100" dirty="0">
                        <a:solidFill>
                          <a:schemeClr val="tx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  <a:sym typeface="+mn-lt"/>
                      </a:rPr>
                      <a:t>、拟</a:t>
                    </a:r>
                    <a:r>
                      <a:rPr lang="en-US" altLang="zh-CN" sz="900" kern="100" dirty="0">
                        <a:solidFill>
                          <a:schemeClr val="tx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  <a:sym typeface="+mn-lt"/>
                      </a:rPr>
                      <a:t>3D</a:t>
                    </a:r>
                    <a:r>
                      <a:rPr lang="zh-CN" altLang="en-US" sz="900" kern="100" dirty="0">
                        <a:solidFill>
                          <a:schemeClr val="tx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  <a:sym typeface="+mn-lt"/>
                      </a:rPr>
                      <a:t>球桌的建立</a:t>
                    </a:r>
                    <a:endParaRPr lang="en-US" altLang="zh-CN" sz="900" kern="100" dirty="0">
                      <a:solidFill>
                        <a:schemeClr val="tx1"/>
                      </a:solidFill>
                      <a:latin typeface="阿里巴巴普惠体" panose="00020600040101010101" pitchFamily="18" charset="-122"/>
                      <a:ea typeface="阿里巴巴普惠体" panose="00020600040101010101" pitchFamily="18" charset="-122"/>
                      <a:cs typeface="阿里巴巴普惠体" panose="00020600040101010101" pitchFamily="18" charset="-122"/>
                      <a:sym typeface="+mn-lt"/>
                    </a:endParaRPr>
                  </a:p>
                  <a:p>
                    <a:pPr lvl="0">
                      <a:lnSpc>
                        <a:spcPct val="150000"/>
                      </a:lnSpc>
                      <a:defRPr sz="1800" spc="0">
                        <a:solidFill>
                          <a:srgbClr val="000000"/>
                        </a:solidFill>
                      </a:defRPr>
                    </a:pPr>
                    <a:r>
                      <a:rPr lang="en-US" altLang="zh-CN" sz="900" kern="100" dirty="0">
                        <a:solidFill>
                          <a:schemeClr val="tx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  <a:sym typeface="+mn-lt"/>
                      </a:rPr>
                      <a:t>2</a:t>
                    </a:r>
                    <a:r>
                      <a:rPr lang="zh-CN" altLang="en-US" sz="900" kern="100" dirty="0">
                        <a:solidFill>
                          <a:schemeClr val="tx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  <a:sym typeface="+mn-lt"/>
                      </a:rPr>
                      <a:t>、加速传感器和位子传感器的蓝牙无线接收</a:t>
                    </a:r>
                    <a:endParaRPr lang="en-US" altLang="zh-CN" sz="900" kern="100" dirty="0">
                      <a:solidFill>
                        <a:schemeClr val="tx1"/>
                      </a:solidFill>
                      <a:latin typeface="阿里巴巴普惠体" panose="00020600040101010101" pitchFamily="18" charset="-122"/>
                      <a:ea typeface="阿里巴巴普惠体" panose="00020600040101010101" pitchFamily="18" charset="-122"/>
                      <a:cs typeface="阿里巴巴普惠体" panose="00020600040101010101" pitchFamily="18" charset="-122"/>
                      <a:sym typeface="+mn-lt"/>
                    </a:endParaRPr>
                  </a:p>
                  <a:p>
                    <a:pPr lvl="0">
                      <a:lnSpc>
                        <a:spcPct val="150000"/>
                      </a:lnSpc>
                      <a:defRPr sz="1800" spc="0">
                        <a:solidFill>
                          <a:srgbClr val="000000"/>
                        </a:solidFill>
                      </a:defRPr>
                    </a:pPr>
                    <a:r>
                      <a:rPr lang="en-US" altLang="zh-CN" sz="900" kern="100" dirty="0">
                        <a:solidFill>
                          <a:schemeClr val="tx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  <a:sym typeface="+mn-lt"/>
                      </a:rPr>
                      <a:t>3</a:t>
                    </a:r>
                    <a:r>
                      <a:rPr lang="zh-CN" altLang="en-US" sz="900" kern="100" dirty="0">
                        <a:solidFill>
                          <a:schemeClr val="tx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  <a:sym typeface="+mn-lt"/>
                      </a:rPr>
                      <a:t>、计数器的实现和难度调整</a:t>
                    </a:r>
                    <a:endParaRPr lang="en-US" altLang="zh-CN" sz="900" kern="100" dirty="0">
                      <a:solidFill>
                        <a:schemeClr val="tx1"/>
                      </a:solidFill>
                      <a:latin typeface="阿里巴巴普惠体" panose="00020600040101010101" pitchFamily="18" charset="-122"/>
                      <a:ea typeface="阿里巴巴普惠体" panose="00020600040101010101" pitchFamily="18" charset="-122"/>
                      <a:cs typeface="阿里巴巴普惠体" panose="00020600040101010101" pitchFamily="18" charset="-122"/>
                      <a:sym typeface="+mn-lt"/>
                    </a:endParaRPr>
                  </a:p>
                  <a:p>
                    <a:pPr lvl="0">
                      <a:lnSpc>
                        <a:spcPct val="150000"/>
                      </a:lnSpc>
                      <a:defRPr sz="1800" spc="0">
                        <a:solidFill>
                          <a:srgbClr val="000000"/>
                        </a:solidFill>
                      </a:defRPr>
                    </a:pPr>
                    <a:r>
                      <a:rPr lang="en-US" altLang="zh-CN" sz="900" kern="100" dirty="0">
                        <a:solidFill>
                          <a:schemeClr val="tx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  <a:sym typeface="+mn-lt"/>
                      </a:rPr>
                      <a:t>4</a:t>
                    </a:r>
                    <a:r>
                      <a:rPr lang="zh-CN" altLang="en-US" sz="900" kern="100" dirty="0">
                        <a:solidFill>
                          <a:schemeClr val="tx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  <a:sym typeface="+mn-lt"/>
                      </a:rPr>
                      <a:t>、乒乓球随机直线发球和反弹触发机制</a:t>
                    </a:r>
                  </a:p>
                </p:txBody>
              </p:sp>
            </p:grpSp>
            <p:grpSp>
              <p:nvGrpSpPr>
                <p:cNvPr id="41" name="组合 40">
                  <a:extLst>
                    <a:ext uri="{FF2B5EF4-FFF2-40B4-BE49-F238E27FC236}">
                      <a16:creationId xmlns:a16="http://schemas.microsoft.com/office/drawing/2014/main" id="{5EE84DAE-69D6-7466-B41A-3737F0AFBD54}"/>
                    </a:ext>
                  </a:extLst>
                </p:cNvPr>
                <p:cNvGrpSpPr/>
                <p:nvPr/>
              </p:nvGrpSpPr>
              <p:grpSpPr>
                <a:xfrm>
                  <a:off x="1733578" y="3484704"/>
                  <a:ext cx="139700" cy="139700"/>
                  <a:chOff x="1886293" y="4670068"/>
                  <a:chExt cx="139700" cy="139700"/>
                </a:xfrm>
              </p:grpSpPr>
              <p:sp>
                <p:nvSpPr>
                  <p:cNvPr id="42" name="椭圆 41">
                    <a:extLst>
                      <a:ext uri="{FF2B5EF4-FFF2-40B4-BE49-F238E27FC236}">
                        <a16:creationId xmlns:a16="http://schemas.microsoft.com/office/drawing/2014/main" id="{B8234C16-58D7-2282-ED4C-4A3B41B80204}"/>
                      </a:ext>
                    </a:extLst>
                  </p:cNvPr>
                  <p:cNvSpPr/>
                  <p:nvPr/>
                </p:nvSpPr>
                <p:spPr>
                  <a:xfrm>
                    <a:off x="1886293" y="4670068"/>
                    <a:ext cx="139700" cy="139700"/>
                  </a:xfrm>
                  <a:prstGeom prst="ellipse">
                    <a:avLst/>
                  </a:prstGeom>
                  <a:solidFill>
                    <a:schemeClr val="accent2">
                      <a:alpha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43" name="椭圆 42">
                    <a:extLst>
                      <a:ext uri="{FF2B5EF4-FFF2-40B4-BE49-F238E27FC236}">
                        <a16:creationId xmlns:a16="http://schemas.microsoft.com/office/drawing/2014/main" id="{78AC72B3-AA93-FD0E-059D-1BC7F3F82CDC}"/>
                      </a:ext>
                    </a:extLst>
                  </p:cNvPr>
                  <p:cNvSpPr/>
                  <p:nvPr/>
                </p:nvSpPr>
                <p:spPr>
                  <a:xfrm>
                    <a:off x="1913018" y="4696793"/>
                    <a:ext cx="86250" cy="86250"/>
                  </a:xfrm>
                  <a:prstGeom prst="ellipse">
                    <a:avLst/>
                  </a:prstGeom>
                  <a:solidFill>
                    <a:srgbClr val="7D58BD"/>
                  </a:solidFill>
                  <a:ln>
                    <a:solidFill>
                      <a:srgbClr val="877BB1"/>
                    </a:solidFill>
                  </a:ln>
                  <a:effectLst>
                    <a:outerShdw blurRad="127000" dist="63500" dir="2700000" algn="ctr" rotWithShape="0">
                      <a:schemeClr val="accent4">
                        <a:alpha val="40000"/>
                      </a:scheme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 dirty="0">
                      <a:cs typeface="+mn-ea"/>
                      <a:sym typeface="+mn-lt"/>
                    </a:endParaRPr>
                  </a:p>
                </p:txBody>
              </p:sp>
            </p:grpSp>
          </p:grpSp>
          <p:grpSp>
            <p:nvGrpSpPr>
              <p:cNvPr id="31" name="组合 30">
                <a:extLst>
                  <a:ext uri="{FF2B5EF4-FFF2-40B4-BE49-F238E27FC236}">
                    <a16:creationId xmlns:a16="http://schemas.microsoft.com/office/drawing/2014/main" id="{A6569D63-16A0-8DA6-CDBF-70EDE48BD6E3}"/>
                  </a:ext>
                </a:extLst>
              </p:cNvPr>
              <p:cNvGrpSpPr/>
              <p:nvPr/>
            </p:nvGrpSpPr>
            <p:grpSpPr>
              <a:xfrm>
                <a:off x="7570840" y="1769146"/>
                <a:ext cx="2721869" cy="3606129"/>
                <a:chOff x="1733578" y="3364349"/>
                <a:chExt cx="2721869" cy="3606129"/>
              </a:xfrm>
            </p:grpSpPr>
            <p:grpSp>
              <p:nvGrpSpPr>
                <p:cNvPr id="32" name="组合 31">
                  <a:extLst>
                    <a:ext uri="{FF2B5EF4-FFF2-40B4-BE49-F238E27FC236}">
                      <a16:creationId xmlns:a16="http://schemas.microsoft.com/office/drawing/2014/main" id="{A22B3483-C034-B7F3-EF96-A16C274B8D80}"/>
                    </a:ext>
                  </a:extLst>
                </p:cNvPr>
                <p:cNvGrpSpPr/>
                <p:nvPr/>
              </p:nvGrpSpPr>
              <p:grpSpPr>
                <a:xfrm>
                  <a:off x="2000164" y="3364349"/>
                  <a:ext cx="2455283" cy="2074913"/>
                  <a:chOff x="-290245" y="3162712"/>
                  <a:chExt cx="2455283" cy="2074913"/>
                </a:xfrm>
              </p:grpSpPr>
              <p:sp>
                <p:nvSpPr>
                  <p:cNvPr id="37" name="矩形: 圆角 36">
                    <a:extLst>
                      <a:ext uri="{FF2B5EF4-FFF2-40B4-BE49-F238E27FC236}">
                        <a16:creationId xmlns:a16="http://schemas.microsoft.com/office/drawing/2014/main" id="{C51F2FEF-39C5-30B0-B8EF-5B678D5F8206}"/>
                      </a:ext>
                    </a:extLst>
                  </p:cNvPr>
                  <p:cNvSpPr/>
                  <p:nvPr/>
                </p:nvSpPr>
                <p:spPr>
                  <a:xfrm>
                    <a:off x="-290245" y="3162712"/>
                    <a:ext cx="1854890" cy="60182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9A99B6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tIns="67500" bIns="67500" rtlCol="0" anchor="ctr" anchorCtr="0">
                    <a:spAutoFit/>
                  </a:bodyPr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9pPr>
                  </a:lstStyle>
                  <a:p>
                    <a:pPr algn="ctr"/>
                    <a:r>
                      <a:rPr kumimoji="1" lang="zh-CN" altLang="en-US" sz="1200" b="1" dirty="0">
                        <a:solidFill>
                          <a:srgbClr val="FFFFFF"/>
                        </a:solidFill>
                        <a:latin typeface="Calibri Light" panose="020F0302020204030204" pitchFamily="34" charset="0"/>
                        <a:ea typeface="微软雅黑 Light" panose="020B0502040204020203" pitchFamily="34" charset="-122"/>
                        <a:cs typeface="+mn-ea"/>
                        <a:sym typeface="+mn-lt"/>
                      </a:rPr>
                      <a:t>花里胡哨</a:t>
                    </a:r>
                    <a:endParaRPr kumimoji="1" lang="en-US" altLang="zh-CN" sz="1200" b="1" dirty="0">
                      <a:solidFill>
                        <a:srgbClr val="FFFFFF"/>
                      </a:solidFill>
                      <a:latin typeface="Calibri Light" panose="020F0302020204030204" pitchFamily="34" charset="0"/>
                      <a:ea typeface="微软雅黑 Light" panose="020B0502040204020203" pitchFamily="34" charset="-122"/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38" name="矩形 37">
                    <a:extLst>
                      <a:ext uri="{FF2B5EF4-FFF2-40B4-BE49-F238E27FC236}">
                        <a16:creationId xmlns:a16="http://schemas.microsoft.com/office/drawing/2014/main" id="{8D38C322-2289-D634-8C48-6A07FE4C235A}"/>
                      </a:ext>
                    </a:extLst>
                  </p:cNvPr>
                  <p:cNvSpPr/>
                  <p:nvPr/>
                </p:nvSpPr>
                <p:spPr>
                  <a:xfrm>
                    <a:off x="-284686" y="3937424"/>
                    <a:ext cx="2449724" cy="130020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lIns="81000" tIns="81000" rIns="81000" bIns="81000" rtlCol="0" anchor="t" anchorCtr="0">
                    <a:spAutoFit/>
                  </a:bodyPr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9pPr>
                  </a:lstStyle>
                  <a:p>
                    <a:pPr lvl="0">
                      <a:lnSpc>
                        <a:spcPct val="150000"/>
                      </a:lnSpc>
                      <a:defRPr sz="1800" spc="0">
                        <a:solidFill>
                          <a:srgbClr val="000000"/>
                        </a:solidFill>
                      </a:defRPr>
                    </a:pPr>
                    <a:r>
                      <a:rPr lang="en-US" altLang="zh-CN" sz="900" kern="100" dirty="0">
                        <a:solidFill>
                          <a:schemeClr val="tx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  <a:sym typeface="+mn-lt"/>
                      </a:rPr>
                      <a:t>1</a:t>
                    </a:r>
                    <a:r>
                      <a:rPr lang="zh-CN" altLang="en-US" sz="900" kern="100" dirty="0">
                        <a:solidFill>
                          <a:schemeClr val="tx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  <a:sym typeface="+mn-lt"/>
                      </a:rPr>
                      <a:t>、拟</a:t>
                    </a:r>
                    <a:r>
                      <a:rPr lang="en-US" altLang="zh-CN" sz="900" kern="100" dirty="0">
                        <a:solidFill>
                          <a:schemeClr val="tx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  <a:sym typeface="+mn-lt"/>
                      </a:rPr>
                      <a:t>3D</a:t>
                    </a:r>
                    <a:r>
                      <a:rPr lang="zh-CN" altLang="en-US" sz="900" kern="100" dirty="0">
                        <a:solidFill>
                          <a:schemeClr val="tx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  <a:sym typeface="+mn-lt"/>
                      </a:rPr>
                      <a:t>的球桌显示</a:t>
                    </a:r>
                    <a:endParaRPr lang="en-US" altLang="zh-CN" sz="900" kern="100" dirty="0">
                      <a:solidFill>
                        <a:schemeClr val="tx1"/>
                      </a:solidFill>
                      <a:latin typeface="阿里巴巴普惠体" panose="00020600040101010101" pitchFamily="18" charset="-122"/>
                      <a:ea typeface="阿里巴巴普惠体" panose="00020600040101010101" pitchFamily="18" charset="-122"/>
                      <a:cs typeface="阿里巴巴普惠体" panose="00020600040101010101" pitchFamily="18" charset="-122"/>
                      <a:sym typeface="+mn-lt"/>
                    </a:endParaRPr>
                  </a:p>
                  <a:p>
                    <a:pPr lvl="0">
                      <a:lnSpc>
                        <a:spcPct val="150000"/>
                      </a:lnSpc>
                      <a:defRPr sz="1800" spc="0">
                        <a:solidFill>
                          <a:srgbClr val="000000"/>
                        </a:solidFill>
                      </a:defRPr>
                    </a:pPr>
                    <a:r>
                      <a:rPr lang="en-US" altLang="zh-CN" sz="900" kern="100" dirty="0">
                        <a:solidFill>
                          <a:schemeClr val="tx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  <a:sym typeface="+mn-lt"/>
                      </a:rPr>
                      <a:t>2</a:t>
                    </a:r>
                    <a:r>
                      <a:rPr lang="zh-CN" altLang="en-US" sz="900" kern="100" dirty="0">
                        <a:solidFill>
                          <a:schemeClr val="tx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  <a:sym typeface="+mn-lt"/>
                      </a:rPr>
                      <a:t>、体感传感的无线实时快速接收</a:t>
                    </a:r>
                    <a:endParaRPr lang="en-US" altLang="zh-CN" sz="900" kern="100" dirty="0">
                      <a:solidFill>
                        <a:schemeClr val="tx1"/>
                      </a:solidFill>
                      <a:latin typeface="阿里巴巴普惠体" panose="00020600040101010101" pitchFamily="18" charset="-122"/>
                      <a:ea typeface="阿里巴巴普惠体" panose="00020600040101010101" pitchFamily="18" charset="-122"/>
                      <a:cs typeface="阿里巴巴普惠体" panose="00020600040101010101" pitchFamily="18" charset="-122"/>
                      <a:sym typeface="+mn-lt"/>
                    </a:endParaRPr>
                  </a:p>
                  <a:p>
                    <a:pPr lvl="0">
                      <a:lnSpc>
                        <a:spcPct val="150000"/>
                      </a:lnSpc>
                      <a:defRPr sz="1800" spc="0">
                        <a:solidFill>
                          <a:srgbClr val="000000"/>
                        </a:solidFill>
                      </a:defRPr>
                    </a:pPr>
                    <a:r>
                      <a:rPr lang="en-US" altLang="zh-CN" sz="900" kern="100" dirty="0">
                        <a:solidFill>
                          <a:schemeClr val="tx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  <a:sym typeface="+mn-lt"/>
                      </a:rPr>
                      <a:t>3</a:t>
                    </a:r>
                    <a:r>
                      <a:rPr lang="zh-CN" altLang="en-US" sz="900" kern="100" dirty="0">
                        <a:solidFill>
                          <a:schemeClr val="tx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  <a:sym typeface="+mn-lt"/>
                      </a:rPr>
                      <a:t>、计数竞技和难度关卡设置</a:t>
                    </a:r>
                    <a:endParaRPr lang="en-US" altLang="zh-CN" sz="900" kern="100" dirty="0">
                      <a:solidFill>
                        <a:schemeClr val="tx1"/>
                      </a:solidFill>
                      <a:latin typeface="阿里巴巴普惠体" panose="00020600040101010101" pitchFamily="18" charset="-122"/>
                      <a:ea typeface="阿里巴巴普惠体" panose="00020600040101010101" pitchFamily="18" charset="-122"/>
                      <a:cs typeface="阿里巴巴普惠体" panose="00020600040101010101" pitchFamily="18" charset="-122"/>
                      <a:sym typeface="+mn-lt"/>
                    </a:endParaRPr>
                  </a:p>
                  <a:p>
                    <a:pPr lvl="0">
                      <a:lnSpc>
                        <a:spcPct val="150000"/>
                      </a:lnSpc>
                      <a:defRPr sz="1800" spc="0">
                        <a:solidFill>
                          <a:srgbClr val="000000"/>
                        </a:solidFill>
                      </a:defRPr>
                    </a:pPr>
                    <a:r>
                      <a:rPr lang="en-US" altLang="zh-CN" sz="900" kern="100" dirty="0">
                        <a:solidFill>
                          <a:schemeClr val="tx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  <a:sym typeface="+mn-lt"/>
                      </a:rPr>
                      <a:t>4</a:t>
                    </a:r>
                    <a:r>
                      <a:rPr lang="zh-CN" altLang="en-US" sz="900" kern="100" dirty="0">
                        <a:solidFill>
                          <a:schemeClr val="tx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  <a:sym typeface="+mn-lt"/>
                      </a:rPr>
                      <a:t>、乒乓球的随机抛物线模型</a:t>
                    </a:r>
                  </a:p>
                </p:txBody>
              </p:sp>
            </p:grpSp>
            <p:grpSp>
              <p:nvGrpSpPr>
                <p:cNvPr id="33" name="组合 32">
                  <a:extLst>
                    <a:ext uri="{FF2B5EF4-FFF2-40B4-BE49-F238E27FC236}">
                      <a16:creationId xmlns:a16="http://schemas.microsoft.com/office/drawing/2014/main" id="{CC7B5041-02F5-DC8A-FBF4-CAFE69291CDF}"/>
                    </a:ext>
                  </a:extLst>
                </p:cNvPr>
                <p:cNvGrpSpPr/>
                <p:nvPr/>
              </p:nvGrpSpPr>
              <p:grpSpPr>
                <a:xfrm>
                  <a:off x="1733578" y="3484704"/>
                  <a:ext cx="139700" cy="139700"/>
                  <a:chOff x="1886293" y="4670068"/>
                  <a:chExt cx="139700" cy="139700"/>
                </a:xfrm>
              </p:grpSpPr>
              <p:sp>
                <p:nvSpPr>
                  <p:cNvPr id="35" name="椭圆 34">
                    <a:extLst>
                      <a:ext uri="{FF2B5EF4-FFF2-40B4-BE49-F238E27FC236}">
                        <a16:creationId xmlns:a16="http://schemas.microsoft.com/office/drawing/2014/main" id="{ECF004E2-BAA6-C148-AE43-8FE555F0B7EA}"/>
                      </a:ext>
                    </a:extLst>
                  </p:cNvPr>
                  <p:cNvSpPr/>
                  <p:nvPr/>
                </p:nvSpPr>
                <p:spPr>
                  <a:xfrm>
                    <a:off x="1886293" y="4670068"/>
                    <a:ext cx="139700" cy="139700"/>
                  </a:xfrm>
                  <a:prstGeom prst="ellipse">
                    <a:avLst/>
                  </a:prstGeom>
                  <a:solidFill>
                    <a:schemeClr val="accent3">
                      <a:alpha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36" name="椭圆 35">
                    <a:extLst>
                      <a:ext uri="{FF2B5EF4-FFF2-40B4-BE49-F238E27FC236}">
                        <a16:creationId xmlns:a16="http://schemas.microsoft.com/office/drawing/2014/main" id="{53F12757-CB74-436C-550F-7250A1DAE80A}"/>
                      </a:ext>
                    </a:extLst>
                  </p:cNvPr>
                  <p:cNvSpPr/>
                  <p:nvPr/>
                </p:nvSpPr>
                <p:spPr>
                  <a:xfrm>
                    <a:off x="1913018" y="4696793"/>
                    <a:ext cx="86250" cy="86250"/>
                  </a:xfrm>
                  <a:prstGeom prst="ellipse">
                    <a:avLst/>
                  </a:prstGeom>
                  <a:solidFill>
                    <a:schemeClr val="accent3"/>
                  </a:solidFill>
                  <a:ln>
                    <a:noFill/>
                  </a:ln>
                  <a:effectLst>
                    <a:outerShdw blurRad="127000" dist="63500" dir="2700000" algn="ctr" rotWithShape="0">
                      <a:schemeClr val="accent6">
                        <a:alpha val="40000"/>
                      </a:scheme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>
                      <a:cs typeface="+mn-ea"/>
                      <a:sym typeface="+mn-lt"/>
                    </a:endParaRPr>
                  </a:p>
                </p:txBody>
              </p:sp>
            </p:grpSp>
            <p:cxnSp>
              <p:nvCxnSpPr>
                <p:cNvPr id="34" name="直接连接符 33">
                  <a:extLst>
                    <a:ext uri="{FF2B5EF4-FFF2-40B4-BE49-F238E27FC236}">
                      <a16:creationId xmlns:a16="http://schemas.microsoft.com/office/drawing/2014/main" id="{8882CF99-2B07-49AF-4377-7EC802C36AE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766031" y="3554554"/>
                  <a:ext cx="37397" cy="3415924"/>
                </a:xfrm>
                <a:prstGeom prst="line">
                  <a:avLst/>
                </a:prstGeom>
                <a:solidFill>
                  <a:srgbClr val="9A99B6"/>
                </a:solidFill>
                <a:ln>
                  <a:solidFill>
                    <a:schemeClr val="accent1">
                      <a:alpha val="50000"/>
                    </a:schemeClr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2" name="文本框 5">
            <a:extLst>
              <a:ext uri="{FF2B5EF4-FFF2-40B4-BE49-F238E27FC236}">
                <a16:creationId xmlns:a16="http://schemas.microsoft.com/office/drawing/2014/main" id="{921CB146-3116-C19E-9DB2-2ADA4E5304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4511" y="183664"/>
            <a:ext cx="126188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fontAlgn="base">
              <a:spcBef>
                <a:spcPct val="0"/>
              </a:spcBef>
              <a:spcAft>
                <a:spcPct val="0"/>
              </a:spcAft>
              <a:defRPr sz="1800" b="1" spc="3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r>
              <a:rPr lang="zh-CN" altLang="en-US" dirty="0">
                <a:solidFill>
                  <a:srgbClr val="7D58BD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项目预期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F8B40771-9D27-0BB7-D226-507FB369C356}"/>
              </a:ext>
            </a:extLst>
          </p:cNvPr>
          <p:cNvGrpSpPr/>
          <p:nvPr/>
        </p:nvGrpSpPr>
        <p:grpSpPr>
          <a:xfrm>
            <a:off x="337511" y="183664"/>
            <a:ext cx="528375" cy="484787"/>
            <a:chOff x="1417110" y="1933669"/>
            <a:chExt cx="1827515" cy="1676757"/>
          </a:xfrm>
        </p:grpSpPr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8E173377-AB52-73F8-0E15-CA4D74DEDB20}"/>
                </a:ext>
              </a:extLst>
            </p:cNvPr>
            <p:cNvSpPr/>
            <p:nvPr/>
          </p:nvSpPr>
          <p:spPr>
            <a:xfrm>
              <a:off x="1491775" y="1933669"/>
              <a:ext cx="1676757" cy="1676757"/>
            </a:xfrm>
            <a:prstGeom prst="ellips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5275D371-B0CA-3599-04E6-F4192D02717D}"/>
                </a:ext>
              </a:extLst>
            </p:cNvPr>
            <p:cNvSpPr/>
            <p:nvPr/>
          </p:nvSpPr>
          <p:spPr>
            <a:xfrm>
              <a:off x="1686851" y="2118291"/>
              <a:ext cx="1307513" cy="1307513"/>
            </a:xfrm>
            <a:prstGeom prst="ellipse">
              <a:avLst/>
            </a:prstGeom>
            <a:gradFill>
              <a:gsLst>
                <a:gs pos="100000">
                  <a:srgbClr val="9B99BC"/>
                </a:gs>
                <a:gs pos="0">
                  <a:srgbClr val="9A99B6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7254D10C-CEFD-9134-2D13-71F30729C274}"/>
                </a:ext>
              </a:extLst>
            </p:cNvPr>
            <p:cNvSpPr/>
            <p:nvPr/>
          </p:nvSpPr>
          <p:spPr>
            <a:xfrm>
              <a:off x="2772931" y="1944597"/>
              <a:ext cx="390517" cy="390517"/>
            </a:xfrm>
            <a:prstGeom prst="ellipse">
              <a:avLst/>
            </a:prstGeom>
            <a:gradFill>
              <a:gsLst>
                <a:gs pos="100000">
                  <a:srgbClr val="9A99B6"/>
                </a:gs>
                <a:gs pos="0">
                  <a:srgbClr val="9A99B6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317C8BA3-4E39-FEC2-1746-5631BF2571C4}"/>
                </a:ext>
              </a:extLst>
            </p:cNvPr>
            <p:cNvSpPr/>
            <p:nvPr/>
          </p:nvSpPr>
          <p:spPr>
            <a:xfrm>
              <a:off x="1417110" y="2261397"/>
              <a:ext cx="286781" cy="286781"/>
            </a:xfrm>
            <a:prstGeom prst="ellipse">
              <a:avLst/>
            </a:prstGeom>
            <a:gradFill>
              <a:gsLst>
                <a:gs pos="100000">
                  <a:srgbClr val="9B99BC"/>
                </a:gs>
                <a:gs pos="0">
                  <a:srgbClr val="9A99B6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0B37DD25-43B1-C166-AB8F-6172D8AEC78E}"/>
                </a:ext>
              </a:extLst>
            </p:cNvPr>
            <p:cNvSpPr/>
            <p:nvPr/>
          </p:nvSpPr>
          <p:spPr>
            <a:xfrm>
              <a:off x="1686851" y="3308201"/>
              <a:ext cx="220530" cy="220530"/>
            </a:xfrm>
            <a:prstGeom prst="ellipse">
              <a:avLst/>
            </a:prstGeom>
            <a:gradFill>
              <a:gsLst>
                <a:gs pos="100000">
                  <a:srgbClr val="9A99B6"/>
                </a:gs>
                <a:gs pos="0">
                  <a:srgbClr val="9A99B6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964BE3C4-D30F-C931-3AAD-31F2FE12F14E}"/>
                </a:ext>
              </a:extLst>
            </p:cNvPr>
            <p:cNvSpPr/>
            <p:nvPr/>
          </p:nvSpPr>
          <p:spPr>
            <a:xfrm>
              <a:off x="3016329" y="2979248"/>
              <a:ext cx="228296" cy="228296"/>
            </a:xfrm>
            <a:prstGeom prst="ellipse">
              <a:avLst/>
            </a:prstGeom>
            <a:gradFill>
              <a:gsLst>
                <a:gs pos="100000">
                  <a:srgbClr val="9B99BC"/>
                </a:gs>
                <a:gs pos="0">
                  <a:srgbClr val="9A99B6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</p:grpSp>
      <p:pic>
        <p:nvPicPr>
          <p:cNvPr id="10" name="图形 9">
            <a:extLst>
              <a:ext uri="{FF2B5EF4-FFF2-40B4-BE49-F238E27FC236}">
                <a16:creationId xmlns:a16="http://schemas.microsoft.com/office/drawing/2014/main" id="{7232CA56-1EDB-7BAD-50BF-775BEC3D08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67396" y="229955"/>
            <a:ext cx="1538937" cy="426815"/>
          </a:xfrm>
          <a:prstGeom prst="rect">
            <a:avLst/>
          </a:prstGeom>
        </p:spPr>
      </p:pic>
      <p:sp>
        <p:nvSpPr>
          <p:cNvPr id="11" name="文本框 5">
            <a:extLst>
              <a:ext uri="{FF2B5EF4-FFF2-40B4-BE49-F238E27FC236}">
                <a16:creationId xmlns:a16="http://schemas.microsoft.com/office/drawing/2014/main" id="{4E9F521A-5F92-3180-8361-3385C83288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0024" y="278417"/>
            <a:ext cx="37382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78505530-43F2-9BCB-0C10-48B0BB6C9A85}"/>
              </a:ext>
            </a:extLst>
          </p:cNvPr>
          <p:cNvCxnSpPr/>
          <p:nvPr/>
        </p:nvCxnSpPr>
        <p:spPr>
          <a:xfrm>
            <a:off x="1032788" y="522218"/>
            <a:ext cx="310126" cy="0"/>
          </a:xfrm>
          <a:prstGeom prst="line">
            <a:avLst/>
          </a:prstGeom>
          <a:ln w="19050">
            <a:solidFill>
              <a:srgbClr val="877B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16884670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组合 57">
            <a:extLst>
              <a:ext uri="{FF2B5EF4-FFF2-40B4-BE49-F238E27FC236}">
                <a16:creationId xmlns:a16="http://schemas.microsoft.com/office/drawing/2014/main" id="{60680310-5398-FBCD-95FD-BF951F3BD3E7}"/>
              </a:ext>
            </a:extLst>
          </p:cNvPr>
          <p:cNvGrpSpPr/>
          <p:nvPr/>
        </p:nvGrpSpPr>
        <p:grpSpPr>
          <a:xfrm>
            <a:off x="1078424" y="1326860"/>
            <a:ext cx="6697148" cy="3686731"/>
            <a:chOff x="1437898" y="1769146"/>
            <a:chExt cx="8929531" cy="4915641"/>
          </a:xfrm>
        </p:grpSpPr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ACCC8732-E824-A3C0-AEC8-795FB9EC1320}"/>
                </a:ext>
              </a:extLst>
            </p:cNvPr>
            <p:cNvGrpSpPr/>
            <p:nvPr/>
          </p:nvGrpSpPr>
          <p:grpSpPr>
            <a:xfrm rot="697731">
              <a:off x="1437898" y="3074122"/>
              <a:ext cx="8929531" cy="3610665"/>
              <a:chOff x="1785483" y="1336696"/>
              <a:chExt cx="7702756" cy="3929491"/>
            </a:xfrm>
          </p:grpSpPr>
          <p:sp>
            <p:nvSpPr>
              <p:cNvPr id="54" name="任意多边形: 形状 53">
                <a:extLst>
                  <a:ext uri="{FF2B5EF4-FFF2-40B4-BE49-F238E27FC236}">
                    <a16:creationId xmlns:a16="http://schemas.microsoft.com/office/drawing/2014/main" id="{2782563E-3946-7B01-8E5C-A84DC4F622E2}"/>
                  </a:ext>
                </a:extLst>
              </p:cNvPr>
              <p:cNvSpPr/>
              <p:nvPr/>
            </p:nvSpPr>
            <p:spPr>
              <a:xfrm>
                <a:off x="1785483" y="1614094"/>
                <a:ext cx="7550848" cy="3652093"/>
              </a:xfrm>
              <a:custGeom>
                <a:avLst/>
                <a:gdLst>
                  <a:gd name="connsiteX0" fmla="*/ 1424 w 7550848"/>
                  <a:gd name="connsiteY0" fmla="*/ 3618319 h 3652093"/>
                  <a:gd name="connsiteX1" fmla="*/ 535220 w 7550848"/>
                  <a:gd name="connsiteY1" fmla="*/ 3625383 h 3652093"/>
                  <a:gd name="connsiteX2" fmla="*/ 6669143 w 7550848"/>
                  <a:gd name="connsiteY2" fmla="*/ 790200 h 3652093"/>
                  <a:gd name="connsiteX3" fmla="*/ 7376873 w 7550848"/>
                  <a:gd name="connsiteY3" fmla="*/ 635 h 3652093"/>
                  <a:gd name="connsiteX4" fmla="*/ 7550807 w 7550848"/>
                  <a:gd name="connsiteY4" fmla="*/ 145912 h 3652093"/>
                  <a:gd name="connsiteX5" fmla="*/ 6809889 w 7550848"/>
                  <a:gd name="connsiteY5" fmla="*/ 932278 h 3652093"/>
                  <a:gd name="connsiteX6" fmla="*/ 535887 w 7550848"/>
                  <a:gd name="connsiteY6" fmla="*/ 3652040 h 3652093"/>
                  <a:gd name="connsiteX7" fmla="*/ -42 w 7550848"/>
                  <a:gd name="connsiteY7" fmla="*/ 3631647 h 3652093"/>
                  <a:gd name="connsiteX8" fmla="*/ 1424 w 7550848"/>
                  <a:gd name="connsiteY8" fmla="*/ 3618319 h 36520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550848" h="3652093">
                    <a:moveTo>
                      <a:pt x="1424" y="3618319"/>
                    </a:moveTo>
                    <a:cubicBezTo>
                      <a:pt x="179089" y="3630541"/>
                      <a:pt x="357295" y="3632900"/>
                      <a:pt x="535220" y="3625383"/>
                    </a:cubicBezTo>
                    <a:cubicBezTo>
                      <a:pt x="2850736" y="3533018"/>
                      <a:pt x="5062424" y="2437037"/>
                      <a:pt x="6669143" y="790200"/>
                    </a:cubicBezTo>
                    <a:cubicBezTo>
                      <a:pt x="6917315" y="538296"/>
                      <a:pt x="7153225" y="275103"/>
                      <a:pt x="7376873" y="635"/>
                    </a:cubicBezTo>
                    <a:lnTo>
                      <a:pt x="7550807" y="145912"/>
                    </a:lnTo>
                    <a:cubicBezTo>
                      <a:pt x="7316136" y="419408"/>
                      <a:pt x="7069164" y="681534"/>
                      <a:pt x="6809889" y="932278"/>
                    </a:cubicBezTo>
                    <a:cubicBezTo>
                      <a:pt x="5142394" y="2558191"/>
                      <a:pt x="2879658" y="3616586"/>
                      <a:pt x="535887" y="3652040"/>
                    </a:cubicBezTo>
                    <a:cubicBezTo>
                      <a:pt x="357006" y="3655038"/>
                      <a:pt x="178094" y="3648241"/>
                      <a:pt x="-42" y="3631647"/>
                    </a:cubicBezTo>
                    <a:lnTo>
                      <a:pt x="1424" y="3618319"/>
                    </a:lnTo>
                    <a:close/>
                  </a:path>
                </a:pathLst>
              </a:custGeom>
              <a:solidFill>
                <a:srgbClr val="7D58BD"/>
              </a:solidFill>
              <a:ln w="133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sz="1013">
                  <a:cs typeface="+mn-ea"/>
                  <a:sym typeface="+mn-lt"/>
                </a:endParaRPr>
              </a:p>
            </p:txBody>
          </p:sp>
          <p:sp>
            <p:nvSpPr>
              <p:cNvPr id="55" name="任意多边形: 形状 54">
                <a:extLst>
                  <a:ext uri="{FF2B5EF4-FFF2-40B4-BE49-F238E27FC236}">
                    <a16:creationId xmlns:a16="http://schemas.microsoft.com/office/drawing/2014/main" id="{1E816EC6-1427-82D7-2DC8-3A8BD47AEEC6}"/>
                  </a:ext>
                </a:extLst>
              </p:cNvPr>
              <p:cNvSpPr/>
              <p:nvPr/>
            </p:nvSpPr>
            <p:spPr>
              <a:xfrm rot="698765">
                <a:off x="9002135" y="1336696"/>
                <a:ext cx="486104" cy="570182"/>
              </a:xfrm>
              <a:custGeom>
                <a:avLst/>
                <a:gdLst>
                  <a:gd name="connsiteX0" fmla="*/ 0 w 577112"/>
                  <a:gd name="connsiteY0" fmla="*/ 201656 h 570182"/>
                  <a:gd name="connsiteX1" fmla="*/ 577113 w 577112"/>
                  <a:gd name="connsiteY1" fmla="*/ 570182 h 570182"/>
                  <a:gd name="connsiteX2" fmla="*/ 577113 w 577112"/>
                  <a:gd name="connsiteY2" fmla="*/ 0 h 570182"/>
                  <a:gd name="connsiteX3" fmla="*/ 0 w 577112"/>
                  <a:gd name="connsiteY3" fmla="*/ 201656 h 570182"/>
                  <a:gd name="connsiteX0" fmla="*/ 0 w 482183"/>
                  <a:gd name="connsiteY0" fmla="*/ 191514 h 570182"/>
                  <a:gd name="connsiteX1" fmla="*/ 482183 w 482183"/>
                  <a:gd name="connsiteY1" fmla="*/ 570182 h 570182"/>
                  <a:gd name="connsiteX2" fmla="*/ 482183 w 482183"/>
                  <a:gd name="connsiteY2" fmla="*/ 0 h 570182"/>
                  <a:gd name="connsiteX3" fmla="*/ 0 w 482183"/>
                  <a:gd name="connsiteY3" fmla="*/ 191514 h 570182"/>
                  <a:gd name="connsiteX0" fmla="*/ 0 w 486104"/>
                  <a:gd name="connsiteY0" fmla="*/ 223733 h 570182"/>
                  <a:gd name="connsiteX1" fmla="*/ 486104 w 486104"/>
                  <a:gd name="connsiteY1" fmla="*/ 570182 h 570182"/>
                  <a:gd name="connsiteX2" fmla="*/ 486104 w 486104"/>
                  <a:gd name="connsiteY2" fmla="*/ 0 h 570182"/>
                  <a:gd name="connsiteX3" fmla="*/ 0 w 486104"/>
                  <a:gd name="connsiteY3" fmla="*/ 223733 h 5701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6104" h="570182">
                    <a:moveTo>
                      <a:pt x="0" y="223733"/>
                    </a:moveTo>
                    <a:lnTo>
                      <a:pt x="486104" y="570182"/>
                    </a:lnTo>
                    <a:lnTo>
                      <a:pt x="486104" y="0"/>
                    </a:lnTo>
                    <a:lnTo>
                      <a:pt x="0" y="223733"/>
                    </a:lnTo>
                    <a:close/>
                  </a:path>
                </a:pathLst>
              </a:custGeom>
              <a:solidFill>
                <a:srgbClr val="7D58BD"/>
              </a:solidFill>
              <a:ln w="133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sz="1013">
                  <a:cs typeface="+mn-ea"/>
                  <a:sym typeface="+mn-lt"/>
                </a:endParaRPr>
              </a:p>
            </p:txBody>
          </p:sp>
        </p:grpSp>
        <p:grpSp>
          <p:nvGrpSpPr>
            <p:cNvPr id="57" name="组合 56">
              <a:extLst>
                <a:ext uri="{FF2B5EF4-FFF2-40B4-BE49-F238E27FC236}">
                  <a16:creationId xmlns:a16="http://schemas.microsoft.com/office/drawing/2014/main" id="{3843E52D-276D-D2C9-FE53-BC2E26C70FBE}"/>
                </a:ext>
              </a:extLst>
            </p:cNvPr>
            <p:cNvGrpSpPr/>
            <p:nvPr/>
          </p:nvGrpSpPr>
          <p:grpSpPr>
            <a:xfrm>
              <a:off x="1733578" y="1769146"/>
              <a:ext cx="8559131" cy="4186360"/>
              <a:chOff x="1733578" y="1769146"/>
              <a:chExt cx="8559131" cy="4186360"/>
            </a:xfrm>
          </p:grpSpPr>
          <p:grpSp>
            <p:nvGrpSpPr>
              <p:cNvPr id="27" name="组合 26">
                <a:extLst>
                  <a:ext uri="{FF2B5EF4-FFF2-40B4-BE49-F238E27FC236}">
                    <a16:creationId xmlns:a16="http://schemas.microsoft.com/office/drawing/2014/main" id="{F6D4E0E0-761B-C9AA-6AAF-0076F54B1B21}"/>
                  </a:ext>
                </a:extLst>
              </p:cNvPr>
              <p:cNvGrpSpPr/>
              <p:nvPr/>
            </p:nvGrpSpPr>
            <p:grpSpPr>
              <a:xfrm>
                <a:off x="1733578" y="3364349"/>
                <a:ext cx="2945357" cy="2484441"/>
                <a:chOff x="1733578" y="3364349"/>
                <a:chExt cx="2945357" cy="2484441"/>
              </a:xfrm>
            </p:grpSpPr>
            <p:grpSp>
              <p:nvGrpSpPr>
                <p:cNvPr id="47" name="组合 46">
                  <a:extLst>
                    <a:ext uri="{FF2B5EF4-FFF2-40B4-BE49-F238E27FC236}">
                      <a16:creationId xmlns:a16="http://schemas.microsoft.com/office/drawing/2014/main" id="{0D930F3F-FB12-2E4A-F03E-7A4FAAB696CB}"/>
                    </a:ext>
                  </a:extLst>
                </p:cNvPr>
                <p:cNvGrpSpPr/>
                <p:nvPr/>
              </p:nvGrpSpPr>
              <p:grpSpPr>
                <a:xfrm>
                  <a:off x="2000164" y="3364349"/>
                  <a:ext cx="2678771" cy="2071579"/>
                  <a:chOff x="-290245" y="3162712"/>
                  <a:chExt cx="2678771" cy="2071579"/>
                </a:xfrm>
              </p:grpSpPr>
              <p:sp>
                <p:nvSpPr>
                  <p:cNvPr id="52" name="矩形: 圆角 51">
                    <a:extLst>
                      <a:ext uri="{FF2B5EF4-FFF2-40B4-BE49-F238E27FC236}">
                        <a16:creationId xmlns:a16="http://schemas.microsoft.com/office/drawing/2014/main" id="{3C2D0141-614D-4C08-51D6-F004EED3BC00}"/>
                      </a:ext>
                    </a:extLst>
                  </p:cNvPr>
                  <p:cNvSpPr/>
                  <p:nvPr/>
                </p:nvSpPr>
                <p:spPr>
                  <a:xfrm>
                    <a:off x="-290245" y="3162712"/>
                    <a:ext cx="1854890" cy="60182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D2CCE4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tIns="67500" bIns="67500" rtlCol="0" anchor="ctr" anchorCtr="0">
                    <a:spAutoFit/>
                  </a:bodyPr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9pPr>
                  </a:lstStyle>
                  <a:p>
                    <a:pPr algn="ctr"/>
                    <a:r>
                      <a:rPr kumimoji="1" lang="zh-CN" altLang="en-US" sz="1200" b="1" dirty="0">
                        <a:solidFill>
                          <a:srgbClr val="FFFFFF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  <a:sym typeface="+mn-lt"/>
                      </a:rPr>
                      <a:t>基础内容</a:t>
                    </a:r>
                    <a:endParaRPr kumimoji="1" lang="en-US" altLang="zh-CN" sz="1200" b="1" dirty="0">
                      <a:solidFill>
                        <a:srgbClr val="FFFFFF"/>
                      </a:solidFill>
                      <a:latin typeface="阿里巴巴普惠体" panose="00020600040101010101" pitchFamily="18" charset="-122"/>
                      <a:ea typeface="阿里巴巴普惠体" panose="00020600040101010101" pitchFamily="18" charset="-122"/>
                      <a:cs typeface="阿里巴巴普惠体" panose="00020600040101010101" pitchFamily="18" charset="-122"/>
                      <a:sym typeface="+mn-lt"/>
                    </a:endParaRPr>
                  </a:p>
                </p:txBody>
              </p:sp>
              <p:sp>
                <p:nvSpPr>
                  <p:cNvPr id="53" name="矩形 52">
                    <a:extLst>
                      <a:ext uri="{FF2B5EF4-FFF2-40B4-BE49-F238E27FC236}">
                        <a16:creationId xmlns:a16="http://schemas.microsoft.com/office/drawing/2014/main" id="{A92B92A0-F1ED-2CFA-8FFE-0443B7531A53}"/>
                      </a:ext>
                    </a:extLst>
                  </p:cNvPr>
                  <p:cNvSpPr/>
                  <p:nvPr/>
                </p:nvSpPr>
                <p:spPr>
                  <a:xfrm>
                    <a:off x="-284686" y="3937424"/>
                    <a:ext cx="2673212" cy="129686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lIns="81000" tIns="81000" rIns="81000" bIns="81000" rtlCol="0" anchor="t" anchorCtr="0">
                    <a:spAutoFit/>
                  </a:bodyPr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9pPr>
                  </a:lstStyle>
                  <a:p>
                    <a:pPr>
                      <a:lnSpc>
                        <a:spcPct val="150000"/>
                      </a:lnSpc>
                    </a:pPr>
                    <a:r>
                      <a:rPr lang="en-US" altLang="zh-CN" sz="900" kern="100" dirty="0">
                        <a:solidFill>
                          <a:schemeClr val="tx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  <a:sym typeface="+mn-lt"/>
                      </a:rPr>
                      <a:t>1</a:t>
                    </a:r>
                    <a:r>
                      <a:rPr lang="zh-CN" altLang="en-US" sz="900" kern="100" dirty="0">
                        <a:solidFill>
                          <a:schemeClr val="tx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  <a:sym typeface="+mn-lt"/>
                      </a:rPr>
                      <a:t>、</a:t>
                    </a:r>
                    <a:r>
                      <a:rPr lang="en-US" altLang="zh-CN" sz="900" kern="100" dirty="0">
                        <a:solidFill>
                          <a:schemeClr val="tx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  <a:sym typeface="+mn-lt"/>
                      </a:rPr>
                      <a:t>VGA</a:t>
                    </a:r>
                    <a:r>
                      <a:rPr lang="zh-CN" altLang="en-US" sz="900" kern="100" dirty="0">
                        <a:solidFill>
                          <a:schemeClr val="tx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  <a:sym typeface="+mn-lt"/>
                      </a:rPr>
                      <a:t>显示器的使用，</a:t>
                    </a:r>
                    <a:r>
                      <a:rPr lang="en-US" altLang="zh-CN" sz="900" kern="100" dirty="0">
                        <a:solidFill>
                          <a:schemeClr val="tx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  <a:sym typeface="+mn-lt"/>
                      </a:rPr>
                      <a:t>2D</a:t>
                    </a:r>
                    <a:r>
                      <a:rPr lang="zh-CN" altLang="en-US" sz="900" kern="100" dirty="0">
                        <a:solidFill>
                          <a:schemeClr val="tx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  <a:sym typeface="+mn-lt"/>
                      </a:rPr>
                      <a:t>球桌展示</a:t>
                    </a:r>
                  </a:p>
                  <a:p>
                    <a:pPr>
                      <a:lnSpc>
                        <a:spcPct val="150000"/>
                      </a:lnSpc>
                    </a:pPr>
                    <a:r>
                      <a:rPr lang="en-US" altLang="zh-CN" sz="900" kern="100" dirty="0">
                        <a:solidFill>
                          <a:schemeClr val="tx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  <a:sym typeface="+mn-lt"/>
                      </a:rPr>
                      <a:t>2</a:t>
                    </a:r>
                    <a:r>
                      <a:rPr lang="zh-CN" altLang="en-US" sz="900" kern="100" dirty="0">
                        <a:solidFill>
                          <a:schemeClr val="tx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  <a:sym typeface="+mn-lt"/>
                      </a:rPr>
                      <a:t>、加速传感器和位子传感器的有线接收</a:t>
                    </a:r>
                  </a:p>
                  <a:p>
                    <a:pPr>
                      <a:lnSpc>
                        <a:spcPct val="150000"/>
                      </a:lnSpc>
                    </a:pPr>
                    <a:r>
                      <a:rPr lang="en-US" altLang="zh-CN" sz="900" kern="100" dirty="0">
                        <a:solidFill>
                          <a:schemeClr val="tx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  <a:sym typeface="+mn-lt"/>
                      </a:rPr>
                      <a:t>3</a:t>
                    </a:r>
                    <a:r>
                      <a:rPr lang="zh-CN" altLang="en-US" sz="900" kern="100" dirty="0">
                        <a:solidFill>
                          <a:schemeClr val="tx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  <a:sym typeface="+mn-lt"/>
                      </a:rPr>
                      <a:t>、乒乓球的固定直线发球和反弹</a:t>
                    </a:r>
                  </a:p>
                </p:txBody>
              </p:sp>
            </p:grpSp>
            <p:grpSp>
              <p:nvGrpSpPr>
                <p:cNvPr id="48" name="组合 47">
                  <a:extLst>
                    <a:ext uri="{FF2B5EF4-FFF2-40B4-BE49-F238E27FC236}">
                      <a16:creationId xmlns:a16="http://schemas.microsoft.com/office/drawing/2014/main" id="{2FB39461-B872-485C-9C40-38F211E3F49C}"/>
                    </a:ext>
                  </a:extLst>
                </p:cNvPr>
                <p:cNvGrpSpPr/>
                <p:nvPr/>
              </p:nvGrpSpPr>
              <p:grpSpPr>
                <a:xfrm>
                  <a:off x="1733578" y="3484704"/>
                  <a:ext cx="139700" cy="139700"/>
                  <a:chOff x="1886293" y="4670068"/>
                  <a:chExt cx="139700" cy="139700"/>
                </a:xfrm>
              </p:grpSpPr>
              <p:sp>
                <p:nvSpPr>
                  <p:cNvPr id="50" name="椭圆 49">
                    <a:extLst>
                      <a:ext uri="{FF2B5EF4-FFF2-40B4-BE49-F238E27FC236}">
                        <a16:creationId xmlns:a16="http://schemas.microsoft.com/office/drawing/2014/main" id="{03AA263E-3DC0-1E00-65D0-DB37F6E8EE4E}"/>
                      </a:ext>
                    </a:extLst>
                  </p:cNvPr>
                  <p:cNvSpPr/>
                  <p:nvPr/>
                </p:nvSpPr>
                <p:spPr>
                  <a:xfrm>
                    <a:off x="1886293" y="4670068"/>
                    <a:ext cx="139700" cy="139700"/>
                  </a:xfrm>
                  <a:prstGeom prst="ellipse">
                    <a:avLst/>
                  </a:prstGeom>
                  <a:solidFill>
                    <a:schemeClr val="accent1">
                      <a:alpha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51" name="椭圆 50">
                    <a:extLst>
                      <a:ext uri="{FF2B5EF4-FFF2-40B4-BE49-F238E27FC236}">
                        <a16:creationId xmlns:a16="http://schemas.microsoft.com/office/drawing/2014/main" id="{DFD4CCE1-3FAC-5F6C-4821-01E5358FDEED}"/>
                      </a:ext>
                    </a:extLst>
                  </p:cNvPr>
                  <p:cNvSpPr/>
                  <p:nvPr/>
                </p:nvSpPr>
                <p:spPr>
                  <a:xfrm>
                    <a:off x="1913018" y="4696793"/>
                    <a:ext cx="86250" cy="86250"/>
                  </a:xfrm>
                  <a:prstGeom prst="ellipse">
                    <a:avLst/>
                  </a:prstGeom>
                  <a:solidFill>
                    <a:srgbClr val="D2CCE4"/>
                  </a:solidFill>
                  <a:ln>
                    <a:solidFill>
                      <a:srgbClr val="C8BBE2"/>
                    </a:solidFill>
                  </a:ln>
                  <a:effectLst>
                    <a:outerShdw blurRad="127000" dist="63500" dir="2700000" algn="ctr" rotWithShape="0">
                      <a:schemeClr val="accent2">
                        <a:alpha val="40000"/>
                      </a:scheme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>
                      <a:cs typeface="+mn-ea"/>
                      <a:sym typeface="+mn-lt"/>
                    </a:endParaRPr>
                  </a:p>
                </p:txBody>
              </p:sp>
            </p:grpSp>
            <p:cxnSp>
              <p:nvCxnSpPr>
                <p:cNvPr id="49" name="直接连接符 48">
                  <a:extLst>
                    <a:ext uri="{FF2B5EF4-FFF2-40B4-BE49-F238E27FC236}">
                      <a16:creationId xmlns:a16="http://schemas.microsoft.com/office/drawing/2014/main" id="{E4196F26-540B-E7A0-380C-B61CF93D9E96}"/>
                    </a:ext>
                  </a:extLst>
                </p:cNvPr>
                <p:cNvCxnSpPr>
                  <a:cxnSpLocks/>
                  <a:endCxn id="54" idx="1"/>
                </p:cNvCxnSpPr>
                <p:nvPr/>
              </p:nvCxnSpPr>
              <p:spPr>
                <a:xfrm flipH="1">
                  <a:off x="1778311" y="3554554"/>
                  <a:ext cx="25117" cy="2294236"/>
                </a:xfrm>
                <a:prstGeom prst="line">
                  <a:avLst/>
                </a:prstGeom>
                <a:solidFill>
                  <a:srgbClr val="D2CCE4"/>
                </a:solidFill>
                <a:ln>
                  <a:solidFill>
                    <a:srgbClr val="D2CCE4">
                      <a:alpha val="50000"/>
                    </a:srgbClr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0" name="组合 29">
                <a:extLst>
                  <a:ext uri="{FF2B5EF4-FFF2-40B4-BE49-F238E27FC236}">
                    <a16:creationId xmlns:a16="http://schemas.microsoft.com/office/drawing/2014/main" id="{869762A3-AC4D-41FF-C02D-987FB42FF05D}"/>
                  </a:ext>
                </a:extLst>
              </p:cNvPr>
              <p:cNvGrpSpPr/>
              <p:nvPr/>
            </p:nvGrpSpPr>
            <p:grpSpPr>
              <a:xfrm>
                <a:off x="4652209" y="2635955"/>
                <a:ext cx="2881237" cy="3319551"/>
                <a:chOff x="1733578" y="3364349"/>
                <a:chExt cx="2881237" cy="3319551"/>
              </a:xfrm>
            </p:grpSpPr>
            <p:cxnSp>
              <p:nvCxnSpPr>
                <p:cNvPr id="39" name="直接连接符 38">
                  <a:extLst>
                    <a:ext uri="{FF2B5EF4-FFF2-40B4-BE49-F238E27FC236}">
                      <a16:creationId xmlns:a16="http://schemas.microsoft.com/office/drawing/2014/main" id="{E08060A7-CB76-3D8C-A162-001E1A09AF3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769168" y="3554554"/>
                  <a:ext cx="34260" cy="3129346"/>
                </a:xfrm>
                <a:prstGeom prst="line">
                  <a:avLst/>
                </a:prstGeom>
                <a:solidFill>
                  <a:srgbClr val="7D58BD"/>
                </a:solidFill>
                <a:ln>
                  <a:solidFill>
                    <a:srgbClr val="877BB1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40" name="组合 39">
                  <a:extLst>
                    <a:ext uri="{FF2B5EF4-FFF2-40B4-BE49-F238E27FC236}">
                      <a16:creationId xmlns:a16="http://schemas.microsoft.com/office/drawing/2014/main" id="{9A591279-80BC-4E13-25D8-339C93C230FF}"/>
                    </a:ext>
                  </a:extLst>
                </p:cNvPr>
                <p:cNvGrpSpPr/>
                <p:nvPr/>
              </p:nvGrpSpPr>
              <p:grpSpPr>
                <a:xfrm>
                  <a:off x="2000164" y="3364349"/>
                  <a:ext cx="2614651" cy="2628911"/>
                  <a:chOff x="-290245" y="3162712"/>
                  <a:chExt cx="2614651" cy="2628911"/>
                </a:xfrm>
              </p:grpSpPr>
              <p:sp>
                <p:nvSpPr>
                  <p:cNvPr id="44" name="矩形: 圆角 43">
                    <a:extLst>
                      <a:ext uri="{FF2B5EF4-FFF2-40B4-BE49-F238E27FC236}">
                        <a16:creationId xmlns:a16="http://schemas.microsoft.com/office/drawing/2014/main" id="{8B53E7EB-9EA5-5D96-34DD-4E9410C67620}"/>
                      </a:ext>
                    </a:extLst>
                  </p:cNvPr>
                  <p:cNvSpPr/>
                  <p:nvPr/>
                </p:nvSpPr>
                <p:spPr>
                  <a:xfrm>
                    <a:off x="-290245" y="3162712"/>
                    <a:ext cx="1854890" cy="60182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877BB1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tIns="67500" bIns="67500" rtlCol="0" anchor="ctr" anchorCtr="0">
                    <a:spAutoFit/>
                  </a:bodyPr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9pPr>
                  </a:lstStyle>
                  <a:p>
                    <a:pPr algn="ctr"/>
                    <a:r>
                      <a:rPr kumimoji="1" lang="zh-CN" altLang="en-US" sz="1200" b="1" dirty="0">
                        <a:solidFill>
                          <a:srgbClr val="FFFFFF"/>
                        </a:solidFill>
                        <a:latin typeface="Calibri Light" panose="020F0302020204030204" pitchFamily="34" charset="0"/>
                        <a:ea typeface="微软雅黑 Light" panose="020B0502040204020203" pitchFamily="34" charset="-122"/>
                        <a:cs typeface="+mn-ea"/>
                        <a:sym typeface="+mn-lt"/>
                      </a:rPr>
                      <a:t>进阶内容</a:t>
                    </a:r>
                    <a:endParaRPr kumimoji="1" lang="en-US" altLang="zh-CN" sz="1200" b="1" dirty="0">
                      <a:solidFill>
                        <a:srgbClr val="FFFFFF"/>
                      </a:solidFill>
                      <a:latin typeface="Calibri Light" panose="020F0302020204030204" pitchFamily="34" charset="0"/>
                      <a:ea typeface="微软雅黑 Light" panose="020B0502040204020203" pitchFamily="34" charset="-122"/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45" name="矩形 44">
                    <a:extLst>
                      <a:ext uri="{FF2B5EF4-FFF2-40B4-BE49-F238E27FC236}">
                        <a16:creationId xmlns:a16="http://schemas.microsoft.com/office/drawing/2014/main" id="{94989267-F6CC-2770-D65E-97896E3A7F7C}"/>
                      </a:ext>
                    </a:extLst>
                  </p:cNvPr>
                  <p:cNvSpPr/>
                  <p:nvPr/>
                </p:nvSpPr>
                <p:spPr>
                  <a:xfrm>
                    <a:off x="-284686" y="3937424"/>
                    <a:ext cx="2609092" cy="1854199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lIns="81000" tIns="81000" rIns="81000" bIns="81000" rtlCol="0" anchor="t" anchorCtr="0">
                    <a:spAutoFit/>
                  </a:bodyPr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9pPr>
                  </a:lstStyle>
                  <a:p>
                    <a:pPr lvl="0">
                      <a:lnSpc>
                        <a:spcPct val="150000"/>
                      </a:lnSpc>
                      <a:defRPr sz="1800" spc="0">
                        <a:solidFill>
                          <a:srgbClr val="000000"/>
                        </a:solidFill>
                      </a:defRPr>
                    </a:pPr>
                    <a:r>
                      <a:rPr lang="en-US" altLang="zh-CN" sz="900" kern="100" dirty="0">
                        <a:solidFill>
                          <a:schemeClr val="tx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  <a:sym typeface="+mn-lt"/>
                      </a:rPr>
                      <a:t>1</a:t>
                    </a:r>
                    <a:r>
                      <a:rPr lang="zh-CN" altLang="en-US" sz="900" kern="100" dirty="0">
                        <a:solidFill>
                          <a:schemeClr val="tx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  <a:sym typeface="+mn-lt"/>
                      </a:rPr>
                      <a:t>、拟</a:t>
                    </a:r>
                    <a:r>
                      <a:rPr lang="en-US" altLang="zh-CN" sz="900" kern="100" dirty="0">
                        <a:solidFill>
                          <a:schemeClr val="tx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  <a:sym typeface="+mn-lt"/>
                      </a:rPr>
                      <a:t>3D</a:t>
                    </a:r>
                    <a:r>
                      <a:rPr lang="zh-CN" altLang="en-US" sz="900" kern="100" dirty="0">
                        <a:solidFill>
                          <a:schemeClr val="tx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  <a:sym typeface="+mn-lt"/>
                      </a:rPr>
                      <a:t>球桌的建立</a:t>
                    </a:r>
                    <a:endParaRPr lang="en-US" altLang="zh-CN" sz="900" kern="100" dirty="0">
                      <a:solidFill>
                        <a:schemeClr val="tx1"/>
                      </a:solidFill>
                      <a:latin typeface="阿里巴巴普惠体" panose="00020600040101010101" pitchFamily="18" charset="-122"/>
                      <a:ea typeface="阿里巴巴普惠体" panose="00020600040101010101" pitchFamily="18" charset="-122"/>
                      <a:cs typeface="阿里巴巴普惠体" panose="00020600040101010101" pitchFamily="18" charset="-122"/>
                      <a:sym typeface="+mn-lt"/>
                    </a:endParaRPr>
                  </a:p>
                  <a:p>
                    <a:pPr lvl="0">
                      <a:lnSpc>
                        <a:spcPct val="150000"/>
                      </a:lnSpc>
                      <a:defRPr sz="1800" spc="0">
                        <a:solidFill>
                          <a:srgbClr val="000000"/>
                        </a:solidFill>
                      </a:defRPr>
                    </a:pPr>
                    <a:r>
                      <a:rPr lang="en-US" altLang="zh-CN" sz="900" kern="100" dirty="0">
                        <a:solidFill>
                          <a:schemeClr val="tx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  <a:sym typeface="+mn-lt"/>
                      </a:rPr>
                      <a:t>2</a:t>
                    </a:r>
                    <a:r>
                      <a:rPr lang="zh-CN" altLang="en-US" sz="900" kern="100" dirty="0">
                        <a:solidFill>
                          <a:schemeClr val="tx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  <a:sym typeface="+mn-lt"/>
                      </a:rPr>
                      <a:t>、加速传感器和位子传感器的蓝牙无线接收</a:t>
                    </a:r>
                    <a:endParaRPr lang="en-US" altLang="zh-CN" sz="900" kern="100" dirty="0">
                      <a:solidFill>
                        <a:schemeClr val="tx1"/>
                      </a:solidFill>
                      <a:latin typeface="阿里巴巴普惠体" panose="00020600040101010101" pitchFamily="18" charset="-122"/>
                      <a:ea typeface="阿里巴巴普惠体" panose="00020600040101010101" pitchFamily="18" charset="-122"/>
                      <a:cs typeface="阿里巴巴普惠体" panose="00020600040101010101" pitchFamily="18" charset="-122"/>
                      <a:sym typeface="+mn-lt"/>
                    </a:endParaRPr>
                  </a:p>
                  <a:p>
                    <a:pPr lvl="0">
                      <a:lnSpc>
                        <a:spcPct val="150000"/>
                      </a:lnSpc>
                      <a:defRPr sz="1800" spc="0">
                        <a:solidFill>
                          <a:srgbClr val="000000"/>
                        </a:solidFill>
                      </a:defRPr>
                    </a:pPr>
                    <a:r>
                      <a:rPr lang="en-US" altLang="zh-CN" sz="900" kern="100" dirty="0">
                        <a:solidFill>
                          <a:schemeClr val="tx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  <a:sym typeface="+mn-lt"/>
                      </a:rPr>
                      <a:t>3</a:t>
                    </a:r>
                    <a:r>
                      <a:rPr lang="zh-CN" altLang="en-US" sz="900" kern="100" dirty="0">
                        <a:solidFill>
                          <a:schemeClr val="tx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  <a:sym typeface="+mn-lt"/>
                      </a:rPr>
                      <a:t>、计数器的实现和难度调整</a:t>
                    </a:r>
                    <a:endParaRPr lang="en-US" altLang="zh-CN" sz="900" kern="100" dirty="0">
                      <a:solidFill>
                        <a:schemeClr val="tx1"/>
                      </a:solidFill>
                      <a:latin typeface="阿里巴巴普惠体" panose="00020600040101010101" pitchFamily="18" charset="-122"/>
                      <a:ea typeface="阿里巴巴普惠体" panose="00020600040101010101" pitchFamily="18" charset="-122"/>
                      <a:cs typeface="阿里巴巴普惠体" panose="00020600040101010101" pitchFamily="18" charset="-122"/>
                      <a:sym typeface="+mn-lt"/>
                    </a:endParaRPr>
                  </a:p>
                  <a:p>
                    <a:pPr lvl="0">
                      <a:lnSpc>
                        <a:spcPct val="150000"/>
                      </a:lnSpc>
                      <a:defRPr sz="1800" spc="0">
                        <a:solidFill>
                          <a:srgbClr val="000000"/>
                        </a:solidFill>
                      </a:defRPr>
                    </a:pPr>
                    <a:r>
                      <a:rPr lang="en-US" altLang="zh-CN" sz="900" kern="100" dirty="0">
                        <a:solidFill>
                          <a:schemeClr val="tx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  <a:sym typeface="+mn-lt"/>
                      </a:rPr>
                      <a:t>4</a:t>
                    </a:r>
                    <a:r>
                      <a:rPr lang="zh-CN" altLang="en-US" sz="900" kern="100" dirty="0">
                        <a:solidFill>
                          <a:schemeClr val="tx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  <a:sym typeface="+mn-lt"/>
                      </a:rPr>
                      <a:t>、乒乓球随机直线发球和反弹触发机制</a:t>
                    </a:r>
                  </a:p>
                </p:txBody>
              </p:sp>
            </p:grpSp>
            <p:grpSp>
              <p:nvGrpSpPr>
                <p:cNvPr id="41" name="组合 40">
                  <a:extLst>
                    <a:ext uri="{FF2B5EF4-FFF2-40B4-BE49-F238E27FC236}">
                      <a16:creationId xmlns:a16="http://schemas.microsoft.com/office/drawing/2014/main" id="{5EE84DAE-69D6-7466-B41A-3737F0AFBD54}"/>
                    </a:ext>
                  </a:extLst>
                </p:cNvPr>
                <p:cNvGrpSpPr/>
                <p:nvPr/>
              </p:nvGrpSpPr>
              <p:grpSpPr>
                <a:xfrm>
                  <a:off x="1733578" y="3484704"/>
                  <a:ext cx="139700" cy="139700"/>
                  <a:chOff x="1886293" y="4670068"/>
                  <a:chExt cx="139700" cy="139700"/>
                </a:xfrm>
              </p:grpSpPr>
              <p:sp>
                <p:nvSpPr>
                  <p:cNvPr id="42" name="椭圆 41">
                    <a:extLst>
                      <a:ext uri="{FF2B5EF4-FFF2-40B4-BE49-F238E27FC236}">
                        <a16:creationId xmlns:a16="http://schemas.microsoft.com/office/drawing/2014/main" id="{B8234C16-58D7-2282-ED4C-4A3B41B80204}"/>
                      </a:ext>
                    </a:extLst>
                  </p:cNvPr>
                  <p:cNvSpPr/>
                  <p:nvPr/>
                </p:nvSpPr>
                <p:spPr>
                  <a:xfrm>
                    <a:off x="1886293" y="4670068"/>
                    <a:ext cx="139700" cy="139700"/>
                  </a:xfrm>
                  <a:prstGeom prst="ellipse">
                    <a:avLst/>
                  </a:prstGeom>
                  <a:solidFill>
                    <a:schemeClr val="accent2">
                      <a:alpha val="40000"/>
                    </a:schemeClr>
                  </a:solidFill>
                  <a:ln>
                    <a:solidFill>
                      <a:srgbClr val="E5DFF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43" name="椭圆 42">
                    <a:extLst>
                      <a:ext uri="{FF2B5EF4-FFF2-40B4-BE49-F238E27FC236}">
                        <a16:creationId xmlns:a16="http://schemas.microsoft.com/office/drawing/2014/main" id="{78AC72B3-AA93-FD0E-059D-1BC7F3F82CDC}"/>
                      </a:ext>
                    </a:extLst>
                  </p:cNvPr>
                  <p:cNvSpPr/>
                  <p:nvPr/>
                </p:nvSpPr>
                <p:spPr>
                  <a:xfrm>
                    <a:off x="1913018" y="4696793"/>
                    <a:ext cx="86250" cy="86250"/>
                  </a:xfrm>
                  <a:prstGeom prst="ellipse">
                    <a:avLst/>
                  </a:prstGeom>
                  <a:solidFill>
                    <a:srgbClr val="7D58BD"/>
                  </a:solidFill>
                  <a:ln>
                    <a:solidFill>
                      <a:srgbClr val="877BB1"/>
                    </a:solidFill>
                  </a:ln>
                  <a:effectLst>
                    <a:outerShdw blurRad="127000" dist="63500" dir="2700000" algn="ctr" rotWithShape="0">
                      <a:schemeClr val="accent4">
                        <a:alpha val="40000"/>
                      </a:scheme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 dirty="0">
                      <a:cs typeface="+mn-ea"/>
                      <a:sym typeface="+mn-lt"/>
                    </a:endParaRPr>
                  </a:p>
                </p:txBody>
              </p:sp>
            </p:grpSp>
          </p:grpSp>
          <p:grpSp>
            <p:nvGrpSpPr>
              <p:cNvPr id="31" name="组合 30">
                <a:extLst>
                  <a:ext uri="{FF2B5EF4-FFF2-40B4-BE49-F238E27FC236}">
                    <a16:creationId xmlns:a16="http://schemas.microsoft.com/office/drawing/2014/main" id="{A6569D63-16A0-8DA6-CDBF-70EDE48BD6E3}"/>
                  </a:ext>
                </a:extLst>
              </p:cNvPr>
              <p:cNvGrpSpPr/>
              <p:nvPr/>
            </p:nvGrpSpPr>
            <p:grpSpPr>
              <a:xfrm>
                <a:off x="7570840" y="1769146"/>
                <a:ext cx="2721869" cy="3606129"/>
                <a:chOff x="1733578" y="3364349"/>
                <a:chExt cx="2721869" cy="3606129"/>
              </a:xfrm>
            </p:grpSpPr>
            <p:grpSp>
              <p:nvGrpSpPr>
                <p:cNvPr id="32" name="组合 31">
                  <a:extLst>
                    <a:ext uri="{FF2B5EF4-FFF2-40B4-BE49-F238E27FC236}">
                      <a16:creationId xmlns:a16="http://schemas.microsoft.com/office/drawing/2014/main" id="{A22B3483-C034-B7F3-EF96-A16C274B8D80}"/>
                    </a:ext>
                  </a:extLst>
                </p:cNvPr>
                <p:cNvGrpSpPr/>
                <p:nvPr/>
              </p:nvGrpSpPr>
              <p:grpSpPr>
                <a:xfrm>
                  <a:off x="2000164" y="3364349"/>
                  <a:ext cx="2455283" cy="2351912"/>
                  <a:chOff x="-290245" y="3162712"/>
                  <a:chExt cx="2455283" cy="2351912"/>
                </a:xfrm>
              </p:grpSpPr>
              <p:sp>
                <p:nvSpPr>
                  <p:cNvPr id="37" name="矩形: 圆角 36">
                    <a:extLst>
                      <a:ext uri="{FF2B5EF4-FFF2-40B4-BE49-F238E27FC236}">
                        <a16:creationId xmlns:a16="http://schemas.microsoft.com/office/drawing/2014/main" id="{C51F2FEF-39C5-30B0-B8EF-5B678D5F8206}"/>
                      </a:ext>
                    </a:extLst>
                  </p:cNvPr>
                  <p:cNvSpPr/>
                  <p:nvPr/>
                </p:nvSpPr>
                <p:spPr>
                  <a:xfrm>
                    <a:off x="-290245" y="3162712"/>
                    <a:ext cx="1854890" cy="60182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9A99B6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tIns="67500" bIns="67500" rtlCol="0" anchor="ctr" anchorCtr="0">
                    <a:spAutoFit/>
                  </a:bodyPr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9pPr>
                  </a:lstStyle>
                  <a:p>
                    <a:pPr algn="ctr"/>
                    <a:r>
                      <a:rPr kumimoji="1" lang="zh-CN" altLang="en-US" sz="1200" b="1" dirty="0">
                        <a:solidFill>
                          <a:srgbClr val="FFFFFF"/>
                        </a:solidFill>
                        <a:latin typeface="Calibri Light" panose="020F0302020204030204" pitchFamily="34" charset="0"/>
                        <a:ea typeface="微软雅黑 Light" panose="020B0502040204020203" pitchFamily="34" charset="-122"/>
                        <a:cs typeface="+mn-ea"/>
                        <a:sym typeface="+mn-lt"/>
                      </a:rPr>
                      <a:t>花里胡哨</a:t>
                    </a:r>
                    <a:endParaRPr kumimoji="1" lang="en-US" altLang="zh-CN" sz="1200" b="1" dirty="0">
                      <a:solidFill>
                        <a:srgbClr val="FFFFFF"/>
                      </a:solidFill>
                      <a:latin typeface="Calibri Light" panose="020F0302020204030204" pitchFamily="34" charset="0"/>
                      <a:ea typeface="微软雅黑 Light" panose="020B0502040204020203" pitchFamily="34" charset="-122"/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38" name="矩形 37">
                    <a:extLst>
                      <a:ext uri="{FF2B5EF4-FFF2-40B4-BE49-F238E27FC236}">
                        <a16:creationId xmlns:a16="http://schemas.microsoft.com/office/drawing/2014/main" id="{8D38C322-2289-D634-8C48-6A07FE4C235A}"/>
                      </a:ext>
                    </a:extLst>
                  </p:cNvPr>
                  <p:cNvSpPr/>
                  <p:nvPr/>
                </p:nvSpPr>
                <p:spPr>
                  <a:xfrm>
                    <a:off x="-284686" y="3937424"/>
                    <a:ext cx="2449724" cy="15772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lIns="81000" tIns="81000" rIns="81000" bIns="81000" rtlCol="0" anchor="t" anchorCtr="0">
                    <a:spAutoFit/>
                  </a:bodyPr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9pPr>
                  </a:lstStyle>
                  <a:p>
                    <a:pPr lvl="0">
                      <a:lnSpc>
                        <a:spcPct val="150000"/>
                      </a:lnSpc>
                      <a:defRPr sz="1800" spc="0">
                        <a:solidFill>
                          <a:srgbClr val="000000"/>
                        </a:solidFill>
                      </a:defRPr>
                    </a:pPr>
                    <a:r>
                      <a:rPr lang="en-US" altLang="zh-CN" sz="900" kern="100" dirty="0">
                        <a:solidFill>
                          <a:schemeClr val="tx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  <a:sym typeface="+mn-lt"/>
                      </a:rPr>
                      <a:t>1</a:t>
                    </a:r>
                    <a:r>
                      <a:rPr lang="zh-CN" altLang="en-US" sz="900" kern="100" dirty="0">
                        <a:solidFill>
                          <a:schemeClr val="tx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  <a:sym typeface="+mn-lt"/>
                      </a:rPr>
                      <a:t>、拟</a:t>
                    </a:r>
                    <a:r>
                      <a:rPr lang="en-US" altLang="zh-CN" sz="900" kern="100" dirty="0">
                        <a:solidFill>
                          <a:schemeClr val="tx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  <a:sym typeface="+mn-lt"/>
                      </a:rPr>
                      <a:t>3D</a:t>
                    </a:r>
                    <a:r>
                      <a:rPr lang="zh-CN" altLang="en-US" sz="900" kern="100" dirty="0">
                        <a:solidFill>
                          <a:schemeClr val="tx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  <a:sym typeface="+mn-lt"/>
                      </a:rPr>
                      <a:t>的球桌显示</a:t>
                    </a:r>
                    <a:endParaRPr lang="en-US" altLang="zh-CN" sz="900" kern="100" dirty="0">
                      <a:solidFill>
                        <a:schemeClr val="tx1"/>
                      </a:solidFill>
                      <a:latin typeface="阿里巴巴普惠体" panose="00020600040101010101" pitchFamily="18" charset="-122"/>
                      <a:ea typeface="阿里巴巴普惠体" panose="00020600040101010101" pitchFamily="18" charset="-122"/>
                      <a:cs typeface="阿里巴巴普惠体" panose="00020600040101010101" pitchFamily="18" charset="-122"/>
                      <a:sym typeface="+mn-lt"/>
                    </a:endParaRPr>
                  </a:p>
                  <a:p>
                    <a:pPr lvl="0">
                      <a:lnSpc>
                        <a:spcPct val="150000"/>
                      </a:lnSpc>
                      <a:defRPr sz="1800" spc="0">
                        <a:solidFill>
                          <a:srgbClr val="000000"/>
                        </a:solidFill>
                      </a:defRPr>
                    </a:pPr>
                    <a:r>
                      <a:rPr lang="en-US" altLang="zh-CN" sz="900" kern="100" dirty="0">
                        <a:solidFill>
                          <a:schemeClr val="tx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  <a:sym typeface="+mn-lt"/>
                      </a:rPr>
                      <a:t>2</a:t>
                    </a:r>
                    <a:r>
                      <a:rPr lang="zh-CN" altLang="en-US" sz="900" kern="100" dirty="0">
                        <a:solidFill>
                          <a:schemeClr val="tx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  <a:sym typeface="+mn-lt"/>
                      </a:rPr>
                      <a:t>、体感传感的无线实时快速接收</a:t>
                    </a:r>
                    <a:endParaRPr lang="en-US" altLang="zh-CN" sz="900" kern="100" dirty="0">
                      <a:solidFill>
                        <a:schemeClr val="tx1"/>
                      </a:solidFill>
                      <a:latin typeface="阿里巴巴普惠体" panose="00020600040101010101" pitchFamily="18" charset="-122"/>
                      <a:ea typeface="阿里巴巴普惠体" panose="00020600040101010101" pitchFamily="18" charset="-122"/>
                      <a:cs typeface="阿里巴巴普惠体" panose="00020600040101010101" pitchFamily="18" charset="-122"/>
                      <a:sym typeface="+mn-lt"/>
                    </a:endParaRPr>
                  </a:p>
                  <a:p>
                    <a:pPr lvl="0">
                      <a:lnSpc>
                        <a:spcPct val="150000"/>
                      </a:lnSpc>
                      <a:defRPr sz="1800" spc="0">
                        <a:solidFill>
                          <a:srgbClr val="000000"/>
                        </a:solidFill>
                      </a:defRPr>
                    </a:pPr>
                    <a:r>
                      <a:rPr lang="en-US" altLang="zh-CN" sz="900" kern="100" dirty="0">
                        <a:solidFill>
                          <a:schemeClr val="tx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  <a:sym typeface="+mn-lt"/>
                      </a:rPr>
                      <a:t>3</a:t>
                    </a:r>
                    <a:r>
                      <a:rPr lang="zh-CN" altLang="en-US" sz="900" kern="100" dirty="0">
                        <a:solidFill>
                          <a:schemeClr val="tx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  <a:sym typeface="+mn-lt"/>
                      </a:rPr>
                      <a:t>、计数竞技和难度关卡设置</a:t>
                    </a:r>
                    <a:endParaRPr lang="en-US" altLang="zh-CN" sz="900" kern="100" dirty="0">
                      <a:solidFill>
                        <a:schemeClr val="tx1"/>
                      </a:solidFill>
                      <a:latin typeface="阿里巴巴普惠体" panose="00020600040101010101" pitchFamily="18" charset="-122"/>
                      <a:ea typeface="阿里巴巴普惠体" panose="00020600040101010101" pitchFamily="18" charset="-122"/>
                      <a:cs typeface="阿里巴巴普惠体" panose="00020600040101010101" pitchFamily="18" charset="-122"/>
                      <a:sym typeface="+mn-lt"/>
                    </a:endParaRPr>
                  </a:p>
                  <a:p>
                    <a:pPr lvl="0">
                      <a:lnSpc>
                        <a:spcPct val="150000"/>
                      </a:lnSpc>
                      <a:defRPr sz="1800" spc="0">
                        <a:solidFill>
                          <a:srgbClr val="000000"/>
                        </a:solidFill>
                      </a:defRPr>
                    </a:pPr>
                    <a:r>
                      <a:rPr lang="en-US" altLang="zh-CN" sz="900" kern="100" dirty="0">
                        <a:solidFill>
                          <a:schemeClr val="tx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  <a:sym typeface="+mn-lt"/>
                      </a:rPr>
                      <a:t>4</a:t>
                    </a:r>
                    <a:r>
                      <a:rPr lang="zh-CN" altLang="en-US" sz="900" kern="100" dirty="0">
                        <a:solidFill>
                          <a:schemeClr val="tx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  <a:sym typeface="+mn-lt"/>
                      </a:rPr>
                      <a:t>、乒乓球的随机抛物线模型</a:t>
                    </a:r>
                    <a:endParaRPr lang="en-US" altLang="zh-CN" sz="900" kern="100" dirty="0">
                      <a:solidFill>
                        <a:schemeClr val="tx1"/>
                      </a:solidFill>
                      <a:latin typeface="阿里巴巴普惠体" panose="00020600040101010101" pitchFamily="18" charset="-122"/>
                      <a:ea typeface="阿里巴巴普惠体" panose="00020600040101010101" pitchFamily="18" charset="-122"/>
                      <a:cs typeface="阿里巴巴普惠体" panose="00020600040101010101" pitchFamily="18" charset="-122"/>
                      <a:sym typeface="+mn-lt"/>
                    </a:endParaRPr>
                  </a:p>
                  <a:p>
                    <a:pPr lvl="0">
                      <a:lnSpc>
                        <a:spcPct val="150000"/>
                      </a:lnSpc>
                      <a:defRPr sz="1800" spc="0">
                        <a:solidFill>
                          <a:srgbClr val="000000"/>
                        </a:solidFill>
                      </a:defRPr>
                    </a:pPr>
                    <a:r>
                      <a:rPr lang="en-US" altLang="zh-CN" sz="900" kern="100" dirty="0">
                        <a:solidFill>
                          <a:schemeClr val="tx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  <a:sym typeface="+mn-lt"/>
                      </a:rPr>
                      <a:t>5</a:t>
                    </a:r>
                    <a:r>
                      <a:rPr lang="zh-CN" altLang="en-US" sz="900" kern="100" dirty="0">
                        <a:solidFill>
                          <a:schemeClr val="tx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  <a:sym typeface="+mn-lt"/>
                      </a:rPr>
                      <a:t>、音乐播放器的制作</a:t>
                    </a:r>
                  </a:p>
                </p:txBody>
              </p:sp>
            </p:grpSp>
            <p:grpSp>
              <p:nvGrpSpPr>
                <p:cNvPr id="33" name="组合 32">
                  <a:extLst>
                    <a:ext uri="{FF2B5EF4-FFF2-40B4-BE49-F238E27FC236}">
                      <a16:creationId xmlns:a16="http://schemas.microsoft.com/office/drawing/2014/main" id="{CC7B5041-02F5-DC8A-FBF4-CAFE69291CDF}"/>
                    </a:ext>
                  </a:extLst>
                </p:cNvPr>
                <p:cNvGrpSpPr/>
                <p:nvPr/>
              </p:nvGrpSpPr>
              <p:grpSpPr>
                <a:xfrm>
                  <a:off x="1733578" y="3484704"/>
                  <a:ext cx="139700" cy="139700"/>
                  <a:chOff x="1886293" y="4670068"/>
                  <a:chExt cx="139700" cy="139700"/>
                </a:xfrm>
              </p:grpSpPr>
              <p:sp>
                <p:nvSpPr>
                  <p:cNvPr id="35" name="椭圆 34">
                    <a:extLst>
                      <a:ext uri="{FF2B5EF4-FFF2-40B4-BE49-F238E27FC236}">
                        <a16:creationId xmlns:a16="http://schemas.microsoft.com/office/drawing/2014/main" id="{ECF004E2-BAA6-C148-AE43-8FE555F0B7EA}"/>
                      </a:ext>
                    </a:extLst>
                  </p:cNvPr>
                  <p:cNvSpPr/>
                  <p:nvPr/>
                </p:nvSpPr>
                <p:spPr>
                  <a:xfrm>
                    <a:off x="1886293" y="4670068"/>
                    <a:ext cx="139700" cy="139700"/>
                  </a:xfrm>
                  <a:prstGeom prst="ellipse">
                    <a:avLst/>
                  </a:prstGeom>
                  <a:solidFill>
                    <a:schemeClr val="accent3">
                      <a:alpha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36" name="椭圆 35">
                    <a:extLst>
                      <a:ext uri="{FF2B5EF4-FFF2-40B4-BE49-F238E27FC236}">
                        <a16:creationId xmlns:a16="http://schemas.microsoft.com/office/drawing/2014/main" id="{53F12757-CB74-436C-550F-7250A1DAE80A}"/>
                      </a:ext>
                    </a:extLst>
                  </p:cNvPr>
                  <p:cNvSpPr/>
                  <p:nvPr/>
                </p:nvSpPr>
                <p:spPr>
                  <a:xfrm>
                    <a:off x="1913018" y="4696793"/>
                    <a:ext cx="86250" cy="86250"/>
                  </a:xfrm>
                  <a:prstGeom prst="ellipse">
                    <a:avLst/>
                  </a:prstGeom>
                  <a:solidFill>
                    <a:schemeClr val="accent3"/>
                  </a:solidFill>
                  <a:ln>
                    <a:noFill/>
                  </a:ln>
                  <a:effectLst>
                    <a:outerShdw blurRad="127000" dist="63500" dir="2700000" algn="ctr" rotWithShape="0">
                      <a:schemeClr val="accent6">
                        <a:alpha val="40000"/>
                      </a:scheme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>
                      <a:cs typeface="+mn-ea"/>
                      <a:sym typeface="+mn-lt"/>
                    </a:endParaRPr>
                  </a:p>
                </p:txBody>
              </p:sp>
            </p:grpSp>
            <p:cxnSp>
              <p:nvCxnSpPr>
                <p:cNvPr id="34" name="直接连接符 33">
                  <a:extLst>
                    <a:ext uri="{FF2B5EF4-FFF2-40B4-BE49-F238E27FC236}">
                      <a16:creationId xmlns:a16="http://schemas.microsoft.com/office/drawing/2014/main" id="{8882CF99-2B07-49AF-4377-7EC802C36AE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766031" y="3554554"/>
                  <a:ext cx="37397" cy="3415924"/>
                </a:xfrm>
                <a:prstGeom prst="line">
                  <a:avLst/>
                </a:prstGeom>
                <a:solidFill>
                  <a:srgbClr val="9A99B6"/>
                </a:solidFill>
                <a:ln>
                  <a:solidFill>
                    <a:schemeClr val="accent1">
                      <a:alpha val="50000"/>
                    </a:schemeClr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2" name="文本框 5">
            <a:extLst>
              <a:ext uri="{FF2B5EF4-FFF2-40B4-BE49-F238E27FC236}">
                <a16:creationId xmlns:a16="http://schemas.microsoft.com/office/drawing/2014/main" id="{921CB146-3116-C19E-9DB2-2ADA4E5304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4511" y="183664"/>
            <a:ext cx="180049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fontAlgn="base">
              <a:spcBef>
                <a:spcPct val="0"/>
              </a:spcBef>
              <a:spcAft>
                <a:spcPct val="0"/>
              </a:spcAft>
              <a:defRPr sz="1800" b="1" spc="3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r>
              <a:rPr lang="zh-CN" altLang="en-US" dirty="0">
                <a:solidFill>
                  <a:srgbClr val="7D58BD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项目完成情况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F8B40771-9D27-0BB7-D226-507FB369C356}"/>
              </a:ext>
            </a:extLst>
          </p:cNvPr>
          <p:cNvGrpSpPr/>
          <p:nvPr/>
        </p:nvGrpSpPr>
        <p:grpSpPr>
          <a:xfrm>
            <a:off x="337511" y="183664"/>
            <a:ext cx="528375" cy="484787"/>
            <a:chOff x="1417110" y="1933669"/>
            <a:chExt cx="1827515" cy="1676757"/>
          </a:xfrm>
        </p:grpSpPr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8E173377-AB52-73F8-0E15-CA4D74DEDB20}"/>
                </a:ext>
              </a:extLst>
            </p:cNvPr>
            <p:cNvSpPr/>
            <p:nvPr/>
          </p:nvSpPr>
          <p:spPr>
            <a:xfrm>
              <a:off x="1491775" y="1933669"/>
              <a:ext cx="1676757" cy="1676757"/>
            </a:xfrm>
            <a:prstGeom prst="ellips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5275D371-B0CA-3599-04E6-F4192D02717D}"/>
                </a:ext>
              </a:extLst>
            </p:cNvPr>
            <p:cNvSpPr/>
            <p:nvPr/>
          </p:nvSpPr>
          <p:spPr>
            <a:xfrm>
              <a:off x="1686851" y="2118291"/>
              <a:ext cx="1307513" cy="1307513"/>
            </a:xfrm>
            <a:prstGeom prst="ellipse">
              <a:avLst/>
            </a:prstGeom>
            <a:gradFill>
              <a:gsLst>
                <a:gs pos="100000">
                  <a:srgbClr val="9B99BC"/>
                </a:gs>
                <a:gs pos="0">
                  <a:srgbClr val="9A99B6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7254D10C-CEFD-9134-2D13-71F30729C274}"/>
                </a:ext>
              </a:extLst>
            </p:cNvPr>
            <p:cNvSpPr/>
            <p:nvPr/>
          </p:nvSpPr>
          <p:spPr>
            <a:xfrm>
              <a:off x="2772931" y="1944597"/>
              <a:ext cx="390517" cy="390517"/>
            </a:xfrm>
            <a:prstGeom prst="ellipse">
              <a:avLst/>
            </a:prstGeom>
            <a:gradFill>
              <a:gsLst>
                <a:gs pos="100000">
                  <a:srgbClr val="9A99B6"/>
                </a:gs>
                <a:gs pos="0">
                  <a:srgbClr val="9A99B6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317C8BA3-4E39-FEC2-1746-5631BF2571C4}"/>
                </a:ext>
              </a:extLst>
            </p:cNvPr>
            <p:cNvSpPr/>
            <p:nvPr/>
          </p:nvSpPr>
          <p:spPr>
            <a:xfrm>
              <a:off x="1417110" y="2261397"/>
              <a:ext cx="286781" cy="286781"/>
            </a:xfrm>
            <a:prstGeom prst="ellipse">
              <a:avLst/>
            </a:prstGeom>
            <a:gradFill>
              <a:gsLst>
                <a:gs pos="100000">
                  <a:srgbClr val="9B99BC"/>
                </a:gs>
                <a:gs pos="0">
                  <a:srgbClr val="9A99B6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0B37DD25-43B1-C166-AB8F-6172D8AEC78E}"/>
                </a:ext>
              </a:extLst>
            </p:cNvPr>
            <p:cNvSpPr/>
            <p:nvPr/>
          </p:nvSpPr>
          <p:spPr>
            <a:xfrm>
              <a:off x="1686851" y="3308201"/>
              <a:ext cx="220530" cy="220530"/>
            </a:xfrm>
            <a:prstGeom prst="ellipse">
              <a:avLst/>
            </a:prstGeom>
            <a:gradFill>
              <a:gsLst>
                <a:gs pos="100000">
                  <a:srgbClr val="9A99B6"/>
                </a:gs>
                <a:gs pos="0">
                  <a:srgbClr val="9A99B6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964BE3C4-D30F-C931-3AAD-31F2FE12F14E}"/>
                </a:ext>
              </a:extLst>
            </p:cNvPr>
            <p:cNvSpPr/>
            <p:nvPr/>
          </p:nvSpPr>
          <p:spPr>
            <a:xfrm>
              <a:off x="3016329" y="2979248"/>
              <a:ext cx="228296" cy="228296"/>
            </a:xfrm>
            <a:prstGeom prst="ellipse">
              <a:avLst/>
            </a:prstGeom>
            <a:gradFill>
              <a:gsLst>
                <a:gs pos="100000">
                  <a:srgbClr val="9B99BC"/>
                </a:gs>
                <a:gs pos="0">
                  <a:srgbClr val="9A99B6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</p:grpSp>
      <p:pic>
        <p:nvPicPr>
          <p:cNvPr id="10" name="图形 9">
            <a:extLst>
              <a:ext uri="{FF2B5EF4-FFF2-40B4-BE49-F238E27FC236}">
                <a16:creationId xmlns:a16="http://schemas.microsoft.com/office/drawing/2014/main" id="{7232CA56-1EDB-7BAD-50BF-775BEC3D08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67396" y="229955"/>
            <a:ext cx="1538937" cy="426815"/>
          </a:xfrm>
          <a:prstGeom prst="rect">
            <a:avLst/>
          </a:prstGeom>
        </p:spPr>
      </p:pic>
      <p:sp>
        <p:nvSpPr>
          <p:cNvPr id="11" name="文本框 5">
            <a:extLst>
              <a:ext uri="{FF2B5EF4-FFF2-40B4-BE49-F238E27FC236}">
                <a16:creationId xmlns:a16="http://schemas.microsoft.com/office/drawing/2014/main" id="{4E9F521A-5F92-3180-8361-3385C83288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0024" y="278417"/>
            <a:ext cx="37382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78505530-43F2-9BCB-0C10-48B0BB6C9A85}"/>
              </a:ext>
            </a:extLst>
          </p:cNvPr>
          <p:cNvCxnSpPr/>
          <p:nvPr/>
        </p:nvCxnSpPr>
        <p:spPr>
          <a:xfrm>
            <a:off x="1032788" y="522218"/>
            <a:ext cx="310126" cy="0"/>
          </a:xfrm>
          <a:prstGeom prst="line">
            <a:avLst/>
          </a:prstGeom>
          <a:ln w="19050">
            <a:solidFill>
              <a:srgbClr val="877B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任意多边形: 形状 12">
            <a:extLst>
              <a:ext uri="{FF2B5EF4-FFF2-40B4-BE49-F238E27FC236}">
                <a16:creationId xmlns:a16="http://schemas.microsoft.com/office/drawing/2014/main" id="{7CB3781C-BAD8-8FD3-777A-E0C655587845}"/>
              </a:ext>
            </a:extLst>
          </p:cNvPr>
          <p:cNvSpPr/>
          <p:nvPr/>
        </p:nvSpPr>
        <p:spPr>
          <a:xfrm>
            <a:off x="1370278" y="3209436"/>
            <a:ext cx="203341" cy="178285"/>
          </a:xfrm>
          <a:custGeom>
            <a:avLst/>
            <a:gdLst>
              <a:gd name="T0" fmla="*/ 213 w 427"/>
              <a:gd name="T1" fmla="*/ 0 h 427"/>
              <a:gd name="T2" fmla="*/ 0 w 427"/>
              <a:gd name="T3" fmla="*/ 213 h 427"/>
              <a:gd name="T4" fmla="*/ 213 w 427"/>
              <a:gd name="T5" fmla="*/ 427 h 427"/>
              <a:gd name="T6" fmla="*/ 427 w 427"/>
              <a:gd name="T7" fmla="*/ 213 h 427"/>
              <a:gd name="T8" fmla="*/ 213 w 427"/>
              <a:gd name="T9" fmla="*/ 0 h 427"/>
              <a:gd name="T10" fmla="*/ 180 w 427"/>
              <a:gd name="T11" fmla="*/ 312 h 427"/>
              <a:gd name="T12" fmla="*/ 82 w 427"/>
              <a:gd name="T13" fmla="*/ 214 h 427"/>
              <a:gd name="T14" fmla="*/ 120 w 427"/>
              <a:gd name="T15" fmla="*/ 176 h 427"/>
              <a:gd name="T16" fmla="*/ 180 w 427"/>
              <a:gd name="T17" fmla="*/ 236 h 427"/>
              <a:gd name="T18" fmla="*/ 308 w 427"/>
              <a:gd name="T19" fmla="*/ 108 h 427"/>
              <a:gd name="T20" fmla="*/ 346 w 427"/>
              <a:gd name="T21" fmla="*/ 146 h 427"/>
              <a:gd name="T22" fmla="*/ 180 w 427"/>
              <a:gd name="T23" fmla="*/ 312 h 4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427" h="427">
                <a:moveTo>
                  <a:pt x="213" y="0"/>
                </a:moveTo>
                <a:cubicBezTo>
                  <a:pt x="96" y="0"/>
                  <a:pt x="0" y="96"/>
                  <a:pt x="0" y="213"/>
                </a:cubicBezTo>
                <a:cubicBezTo>
                  <a:pt x="0" y="331"/>
                  <a:pt x="96" y="427"/>
                  <a:pt x="213" y="427"/>
                </a:cubicBezTo>
                <a:cubicBezTo>
                  <a:pt x="331" y="427"/>
                  <a:pt x="427" y="331"/>
                  <a:pt x="427" y="213"/>
                </a:cubicBezTo>
                <a:cubicBezTo>
                  <a:pt x="427" y="96"/>
                  <a:pt x="331" y="0"/>
                  <a:pt x="213" y="0"/>
                </a:cubicBezTo>
                <a:close/>
                <a:moveTo>
                  <a:pt x="180" y="312"/>
                </a:moveTo>
                <a:lnTo>
                  <a:pt x="82" y="214"/>
                </a:lnTo>
                <a:lnTo>
                  <a:pt x="120" y="176"/>
                </a:lnTo>
                <a:lnTo>
                  <a:pt x="180" y="236"/>
                </a:lnTo>
                <a:lnTo>
                  <a:pt x="308" y="108"/>
                </a:lnTo>
                <a:lnTo>
                  <a:pt x="346" y="146"/>
                </a:lnTo>
                <a:lnTo>
                  <a:pt x="180" y="312"/>
                </a:lnTo>
                <a:close/>
              </a:path>
            </a:pathLst>
          </a:custGeom>
          <a:solidFill>
            <a:srgbClr val="7D58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任意多边形: 形状 13">
            <a:extLst>
              <a:ext uri="{FF2B5EF4-FFF2-40B4-BE49-F238E27FC236}">
                <a16:creationId xmlns:a16="http://schemas.microsoft.com/office/drawing/2014/main" id="{E45C5FAA-E230-1CD9-792B-0F95B31ECBBC}"/>
              </a:ext>
            </a:extLst>
          </p:cNvPr>
          <p:cNvSpPr/>
          <p:nvPr/>
        </p:nvSpPr>
        <p:spPr>
          <a:xfrm>
            <a:off x="1366078" y="3426902"/>
            <a:ext cx="203341" cy="178285"/>
          </a:xfrm>
          <a:custGeom>
            <a:avLst/>
            <a:gdLst>
              <a:gd name="T0" fmla="*/ 213 w 427"/>
              <a:gd name="T1" fmla="*/ 0 h 427"/>
              <a:gd name="T2" fmla="*/ 0 w 427"/>
              <a:gd name="T3" fmla="*/ 213 h 427"/>
              <a:gd name="T4" fmla="*/ 213 w 427"/>
              <a:gd name="T5" fmla="*/ 427 h 427"/>
              <a:gd name="T6" fmla="*/ 427 w 427"/>
              <a:gd name="T7" fmla="*/ 213 h 427"/>
              <a:gd name="T8" fmla="*/ 213 w 427"/>
              <a:gd name="T9" fmla="*/ 0 h 427"/>
              <a:gd name="T10" fmla="*/ 180 w 427"/>
              <a:gd name="T11" fmla="*/ 312 h 427"/>
              <a:gd name="T12" fmla="*/ 82 w 427"/>
              <a:gd name="T13" fmla="*/ 214 h 427"/>
              <a:gd name="T14" fmla="*/ 120 w 427"/>
              <a:gd name="T15" fmla="*/ 176 h 427"/>
              <a:gd name="T16" fmla="*/ 180 w 427"/>
              <a:gd name="T17" fmla="*/ 236 h 427"/>
              <a:gd name="T18" fmla="*/ 308 w 427"/>
              <a:gd name="T19" fmla="*/ 108 h 427"/>
              <a:gd name="T20" fmla="*/ 346 w 427"/>
              <a:gd name="T21" fmla="*/ 146 h 427"/>
              <a:gd name="T22" fmla="*/ 180 w 427"/>
              <a:gd name="T23" fmla="*/ 312 h 4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427" h="427">
                <a:moveTo>
                  <a:pt x="213" y="0"/>
                </a:moveTo>
                <a:cubicBezTo>
                  <a:pt x="96" y="0"/>
                  <a:pt x="0" y="96"/>
                  <a:pt x="0" y="213"/>
                </a:cubicBezTo>
                <a:cubicBezTo>
                  <a:pt x="0" y="331"/>
                  <a:pt x="96" y="427"/>
                  <a:pt x="213" y="427"/>
                </a:cubicBezTo>
                <a:cubicBezTo>
                  <a:pt x="331" y="427"/>
                  <a:pt x="427" y="331"/>
                  <a:pt x="427" y="213"/>
                </a:cubicBezTo>
                <a:cubicBezTo>
                  <a:pt x="427" y="96"/>
                  <a:pt x="331" y="0"/>
                  <a:pt x="213" y="0"/>
                </a:cubicBezTo>
                <a:close/>
                <a:moveTo>
                  <a:pt x="180" y="312"/>
                </a:moveTo>
                <a:lnTo>
                  <a:pt x="82" y="214"/>
                </a:lnTo>
                <a:lnTo>
                  <a:pt x="120" y="176"/>
                </a:lnTo>
                <a:lnTo>
                  <a:pt x="180" y="236"/>
                </a:lnTo>
                <a:lnTo>
                  <a:pt x="308" y="108"/>
                </a:lnTo>
                <a:lnTo>
                  <a:pt x="346" y="146"/>
                </a:lnTo>
                <a:lnTo>
                  <a:pt x="180" y="312"/>
                </a:lnTo>
                <a:close/>
              </a:path>
            </a:pathLst>
          </a:custGeom>
          <a:solidFill>
            <a:srgbClr val="7D58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任意多边形: 形状 14">
            <a:extLst>
              <a:ext uri="{FF2B5EF4-FFF2-40B4-BE49-F238E27FC236}">
                <a16:creationId xmlns:a16="http://schemas.microsoft.com/office/drawing/2014/main" id="{4B993543-CECD-BCD6-D08C-95B9AC4B809F}"/>
              </a:ext>
            </a:extLst>
          </p:cNvPr>
          <p:cNvSpPr/>
          <p:nvPr/>
        </p:nvSpPr>
        <p:spPr>
          <a:xfrm>
            <a:off x="1366077" y="3805373"/>
            <a:ext cx="203341" cy="178285"/>
          </a:xfrm>
          <a:custGeom>
            <a:avLst/>
            <a:gdLst>
              <a:gd name="T0" fmla="*/ 213 w 427"/>
              <a:gd name="T1" fmla="*/ 0 h 427"/>
              <a:gd name="T2" fmla="*/ 0 w 427"/>
              <a:gd name="T3" fmla="*/ 213 h 427"/>
              <a:gd name="T4" fmla="*/ 213 w 427"/>
              <a:gd name="T5" fmla="*/ 427 h 427"/>
              <a:gd name="T6" fmla="*/ 427 w 427"/>
              <a:gd name="T7" fmla="*/ 213 h 427"/>
              <a:gd name="T8" fmla="*/ 213 w 427"/>
              <a:gd name="T9" fmla="*/ 0 h 427"/>
              <a:gd name="T10" fmla="*/ 180 w 427"/>
              <a:gd name="T11" fmla="*/ 312 h 427"/>
              <a:gd name="T12" fmla="*/ 82 w 427"/>
              <a:gd name="T13" fmla="*/ 214 h 427"/>
              <a:gd name="T14" fmla="*/ 120 w 427"/>
              <a:gd name="T15" fmla="*/ 176 h 427"/>
              <a:gd name="T16" fmla="*/ 180 w 427"/>
              <a:gd name="T17" fmla="*/ 236 h 427"/>
              <a:gd name="T18" fmla="*/ 308 w 427"/>
              <a:gd name="T19" fmla="*/ 108 h 427"/>
              <a:gd name="T20" fmla="*/ 346 w 427"/>
              <a:gd name="T21" fmla="*/ 146 h 427"/>
              <a:gd name="T22" fmla="*/ 180 w 427"/>
              <a:gd name="T23" fmla="*/ 312 h 4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427" h="427">
                <a:moveTo>
                  <a:pt x="213" y="0"/>
                </a:moveTo>
                <a:cubicBezTo>
                  <a:pt x="96" y="0"/>
                  <a:pt x="0" y="96"/>
                  <a:pt x="0" y="213"/>
                </a:cubicBezTo>
                <a:cubicBezTo>
                  <a:pt x="0" y="331"/>
                  <a:pt x="96" y="427"/>
                  <a:pt x="213" y="427"/>
                </a:cubicBezTo>
                <a:cubicBezTo>
                  <a:pt x="331" y="427"/>
                  <a:pt x="427" y="331"/>
                  <a:pt x="427" y="213"/>
                </a:cubicBezTo>
                <a:cubicBezTo>
                  <a:pt x="427" y="96"/>
                  <a:pt x="331" y="0"/>
                  <a:pt x="213" y="0"/>
                </a:cubicBezTo>
                <a:close/>
                <a:moveTo>
                  <a:pt x="180" y="312"/>
                </a:moveTo>
                <a:lnTo>
                  <a:pt x="82" y="214"/>
                </a:lnTo>
                <a:lnTo>
                  <a:pt x="120" y="176"/>
                </a:lnTo>
                <a:lnTo>
                  <a:pt x="180" y="236"/>
                </a:lnTo>
                <a:lnTo>
                  <a:pt x="308" y="108"/>
                </a:lnTo>
                <a:lnTo>
                  <a:pt x="346" y="146"/>
                </a:lnTo>
                <a:lnTo>
                  <a:pt x="180" y="312"/>
                </a:lnTo>
                <a:close/>
              </a:path>
            </a:pathLst>
          </a:custGeom>
          <a:solidFill>
            <a:srgbClr val="7D58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任意多边形: 形状 15">
            <a:extLst>
              <a:ext uri="{FF2B5EF4-FFF2-40B4-BE49-F238E27FC236}">
                <a16:creationId xmlns:a16="http://schemas.microsoft.com/office/drawing/2014/main" id="{89CEB245-9FFB-92D4-7927-51AE73FEDEA1}"/>
              </a:ext>
            </a:extLst>
          </p:cNvPr>
          <p:cNvSpPr/>
          <p:nvPr/>
        </p:nvSpPr>
        <p:spPr>
          <a:xfrm>
            <a:off x="3554616" y="3298578"/>
            <a:ext cx="203341" cy="178285"/>
          </a:xfrm>
          <a:custGeom>
            <a:avLst/>
            <a:gdLst>
              <a:gd name="T0" fmla="*/ 213 w 427"/>
              <a:gd name="T1" fmla="*/ 0 h 427"/>
              <a:gd name="T2" fmla="*/ 0 w 427"/>
              <a:gd name="T3" fmla="*/ 213 h 427"/>
              <a:gd name="T4" fmla="*/ 213 w 427"/>
              <a:gd name="T5" fmla="*/ 427 h 427"/>
              <a:gd name="T6" fmla="*/ 427 w 427"/>
              <a:gd name="T7" fmla="*/ 213 h 427"/>
              <a:gd name="T8" fmla="*/ 213 w 427"/>
              <a:gd name="T9" fmla="*/ 0 h 427"/>
              <a:gd name="T10" fmla="*/ 180 w 427"/>
              <a:gd name="T11" fmla="*/ 312 h 427"/>
              <a:gd name="T12" fmla="*/ 82 w 427"/>
              <a:gd name="T13" fmla="*/ 214 h 427"/>
              <a:gd name="T14" fmla="*/ 120 w 427"/>
              <a:gd name="T15" fmla="*/ 176 h 427"/>
              <a:gd name="T16" fmla="*/ 180 w 427"/>
              <a:gd name="T17" fmla="*/ 236 h 427"/>
              <a:gd name="T18" fmla="*/ 308 w 427"/>
              <a:gd name="T19" fmla="*/ 108 h 427"/>
              <a:gd name="T20" fmla="*/ 346 w 427"/>
              <a:gd name="T21" fmla="*/ 146 h 427"/>
              <a:gd name="T22" fmla="*/ 180 w 427"/>
              <a:gd name="T23" fmla="*/ 312 h 4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427" h="427">
                <a:moveTo>
                  <a:pt x="213" y="0"/>
                </a:moveTo>
                <a:cubicBezTo>
                  <a:pt x="96" y="0"/>
                  <a:pt x="0" y="96"/>
                  <a:pt x="0" y="213"/>
                </a:cubicBezTo>
                <a:cubicBezTo>
                  <a:pt x="0" y="331"/>
                  <a:pt x="96" y="427"/>
                  <a:pt x="213" y="427"/>
                </a:cubicBezTo>
                <a:cubicBezTo>
                  <a:pt x="331" y="427"/>
                  <a:pt x="427" y="331"/>
                  <a:pt x="427" y="213"/>
                </a:cubicBezTo>
                <a:cubicBezTo>
                  <a:pt x="427" y="96"/>
                  <a:pt x="331" y="0"/>
                  <a:pt x="213" y="0"/>
                </a:cubicBezTo>
                <a:close/>
                <a:moveTo>
                  <a:pt x="180" y="312"/>
                </a:moveTo>
                <a:lnTo>
                  <a:pt x="82" y="214"/>
                </a:lnTo>
                <a:lnTo>
                  <a:pt x="120" y="176"/>
                </a:lnTo>
                <a:lnTo>
                  <a:pt x="180" y="236"/>
                </a:lnTo>
                <a:lnTo>
                  <a:pt x="308" y="108"/>
                </a:lnTo>
                <a:lnTo>
                  <a:pt x="346" y="146"/>
                </a:lnTo>
                <a:lnTo>
                  <a:pt x="180" y="312"/>
                </a:lnTo>
                <a:close/>
              </a:path>
            </a:pathLst>
          </a:custGeom>
          <a:solidFill>
            <a:srgbClr val="7D58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任意多边形: 形状 16">
            <a:extLst>
              <a:ext uri="{FF2B5EF4-FFF2-40B4-BE49-F238E27FC236}">
                <a16:creationId xmlns:a16="http://schemas.microsoft.com/office/drawing/2014/main" id="{32E68892-18AF-4D76-4366-65C4BADF0185}"/>
              </a:ext>
            </a:extLst>
          </p:cNvPr>
          <p:cNvSpPr/>
          <p:nvPr/>
        </p:nvSpPr>
        <p:spPr>
          <a:xfrm>
            <a:off x="3557996" y="3526254"/>
            <a:ext cx="203341" cy="178285"/>
          </a:xfrm>
          <a:custGeom>
            <a:avLst/>
            <a:gdLst>
              <a:gd name="T0" fmla="*/ 213 w 427"/>
              <a:gd name="T1" fmla="*/ 0 h 427"/>
              <a:gd name="T2" fmla="*/ 0 w 427"/>
              <a:gd name="T3" fmla="*/ 213 h 427"/>
              <a:gd name="T4" fmla="*/ 213 w 427"/>
              <a:gd name="T5" fmla="*/ 427 h 427"/>
              <a:gd name="T6" fmla="*/ 427 w 427"/>
              <a:gd name="T7" fmla="*/ 213 h 427"/>
              <a:gd name="T8" fmla="*/ 213 w 427"/>
              <a:gd name="T9" fmla="*/ 0 h 427"/>
              <a:gd name="T10" fmla="*/ 180 w 427"/>
              <a:gd name="T11" fmla="*/ 312 h 427"/>
              <a:gd name="T12" fmla="*/ 82 w 427"/>
              <a:gd name="T13" fmla="*/ 214 h 427"/>
              <a:gd name="T14" fmla="*/ 120 w 427"/>
              <a:gd name="T15" fmla="*/ 176 h 427"/>
              <a:gd name="T16" fmla="*/ 180 w 427"/>
              <a:gd name="T17" fmla="*/ 236 h 427"/>
              <a:gd name="T18" fmla="*/ 308 w 427"/>
              <a:gd name="T19" fmla="*/ 108 h 427"/>
              <a:gd name="T20" fmla="*/ 346 w 427"/>
              <a:gd name="T21" fmla="*/ 146 h 427"/>
              <a:gd name="T22" fmla="*/ 180 w 427"/>
              <a:gd name="T23" fmla="*/ 312 h 4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427" h="427">
                <a:moveTo>
                  <a:pt x="213" y="0"/>
                </a:moveTo>
                <a:cubicBezTo>
                  <a:pt x="96" y="0"/>
                  <a:pt x="0" y="96"/>
                  <a:pt x="0" y="213"/>
                </a:cubicBezTo>
                <a:cubicBezTo>
                  <a:pt x="0" y="331"/>
                  <a:pt x="96" y="427"/>
                  <a:pt x="213" y="427"/>
                </a:cubicBezTo>
                <a:cubicBezTo>
                  <a:pt x="331" y="427"/>
                  <a:pt x="427" y="331"/>
                  <a:pt x="427" y="213"/>
                </a:cubicBezTo>
                <a:cubicBezTo>
                  <a:pt x="427" y="96"/>
                  <a:pt x="331" y="0"/>
                  <a:pt x="213" y="0"/>
                </a:cubicBezTo>
                <a:close/>
                <a:moveTo>
                  <a:pt x="180" y="312"/>
                </a:moveTo>
                <a:lnTo>
                  <a:pt x="82" y="214"/>
                </a:lnTo>
                <a:lnTo>
                  <a:pt x="120" y="176"/>
                </a:lnTo>
                <a:lnTo>
                  <a:pt x="180" y="236"/>
                </a:lnTo>
                <a:lnTo>
                  <a:pt x="308" y="108"/>
                </a:lnTo>
                <a:lnTo>
                  <a:pt x="346" y="146"/>
                </a:lnTo>
                <a:lnTo>
                  <a:pt x="180" y="312"/>
                </a:lnTo>
                <a:close/>
              </a:path>
            </a:pathLst>
          </a:custGeom>
          <a:solidFill>
            <a:srgbClr val="7D58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任意多边形: 形状 17">
            <a:extLst>
              <a:ext uri="{FF2B5EF4-FFF2-40B4-BE49-F238E27FC236}">
                <a16:creationId xmlns:a16="http://schemas.microsoft.com/office/drawing/2014/main" id="{BAFCDB33-B68E-39EE-5C9F-1866A4F1A408}"/>
              </a:ext>
            </a:extLst>
          </p:cNvPr>
          <p:cNvSpPr/>
          <p:nvPr/>
        </p:nvSpPr>
        <p:spPr>
          <a:xfrm>
            <a:off x="5734814" y="2848287"/>
            <a:ext cx="203341" cy="178285"/>
          </a:xfrm>
          <a:custGeom>
            <a:avLst/>
            <a:gdLst>
              <a:gd name="T0" fmla="*/ 213 w 427"/>
              <a:gd name="T1" fmla="*/ 0 h 427"/>
              <a:gd name="T2" fmla="*/ 0 w 427"/>
              <a:gd name="T3" fmla="*/ 213 h 427"/>
              <a:gd name="T4" fmla="*/ 213 w 427"/>
              <a:gd name="T5" fmla="*/ 427 h 427"/>
              <a:gd name="T6" fmla="*/ 427 w 427"/>
              <a:gd name="T7" fmla="*/ 213 h 427"/>
              <a:gd name="T8" fmla="*/ 213 w 427"/>
              <a:gd name="T9" fmla="*/ 0 h 427"/>
              <a:gd name="T10" fmla="*/ 180 w 427"/>
              <a:gd name="T11" fmla="*/ 312 h 427"/>
              <a:gd name="T12" fmla="*/ 82 w 427"/>
              <a:gd name="T13" fmla="*/ 214 h 427"/>
              <a:gd name="T14" fmla="*/ 120 w 427"/>
              <a:gd name="T15" fmla="*/ 176 h 427"/>
              <a:gd name="T16" fmla="*/ 180 w 427"/>
              <a:gd name="T17" fmla="*/ 236 h 427"/>
              <a:gd name="T18" fmla="*/ 308 w 427"/>
              <a:gd name="T19" fmla="*/ 108 h 427"/>
              <a:gd name="T20" fmla="*/ 346 w 427"/>
              <a:gd name="T21" fmla="*/ 146 h 427"/>
              <a:gd name="T22" fmla="*/ 180 w 427"/>
              <a:gd name="T23" fmla="*/ 312 h 4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427" h="427">
                <a:moveTo>
                  <a:pt x="213" y="0"/>
                </a:moveTo>
                <a:cubicBezTo>
                  <a:pt x="96" y="0"/>
                  <a:pt x="0" y="96"/>
                  <a:pt x="0" y="213"/>
                </a:cubicBezTo>
                <a:cubicBezTo>
                  <a:pt x="0" y="331"/>
                  <a:pt x="96" y="427"/>
                  <a:pt x="213" y="427"/>
                </a:cubicBezTo>
                <a:cubicBezTo>
                  <a:pt x="331" y="427"/>
                  <a:pt x="427" y="331"/>
                  <a:pt x="427" y="213"/>
                </a:cubicBezTo>
                <a:cubicBezTo>
                  <a:pt x="427" y="96"/>
                  <a:pt x="331" y="0"/>
                  <a:pt x="213" y="0"/>
                </a:cubicBezTo>
                <a:close/>
                <a:moveTo>
                  <a:pt x="180" y="312"/>
                </a:moveTo>
                <a:lnTo>
                  <a:pt x="82" y="214"/>
                </a:lnTo>
                <a:lnTo>
                  <a:pt x="120" y="176"/>
                </a:lnTo>
                <a:lnTo>
                  <a:pt x="180" y="236"/>
                </a:lnTo>
                <a:lnTo>
                  <a:pt x="308" y="108"/>
                </a:lnTo>
                <a:lnTo>
                  <a:pt x="346" y="146"/>
                </a:lnTo>
                <a:lnTo>
                  <a:pt x="180" y="312"/>
                </a:lnTo>
                <a:close/>
              </a:path>
            </a:pathLst>
          </a:custGeom>
          <a:solidFill>
            <a:srgbClr val="7D58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任意多边形: 形状 18">
            <a:extLst>
              <a:ext uri="{FF2B5EF4-FFF2-40B4-BE49-F238E27FC236}">
                <a16:creationId xmlns:a16="http://schemas.microsoft.com/office/drawing/2014/main" id="{5213DE97-3786-AB87-1719-88741C38C746}"/>
              </a:ext>
            </a:extLst>
          </p:cNvPr>
          <p:cNvSpPr/>
          <p:nvPr/>
        </p:nvSpPr>
        <p:spPr>
          <a:xfrm>
            <a:off x="359098" y="987303"/>
            <a:ext cx="469794" cy="609685"/>
          </a:xfrm>
          <a:custGeom>
            <a:avLst/>
            <a:gdLst>
              <a:gd name="T0" fmla="*/ 3577 w 8220"/>
              <a:gd name="T1" fmla="*/ 0 h 10666"/>
              <a:gd name="T2" fmla="*/ 4643 w 8220"/>
              <a:gd name="T3" fmla="*/ 0 h 10666"/>
              <a:gd name="T4" fmla="*/ 4643 w 8220"/>
              <a:gd name="T5" fmla="*/ 1066 h 10666"/>
              <a:gd name="T6" fmla="*/ 3577 w 8220"/>
              <a:gd name="T7" fmla="*/ 1066 h 10666"/>
              <a:gd name="T8" fmla="*/ 3577 w 8220"/>
              <a:gd name="T9" fmla="*/ 0 h 10666"/>
              <a:gd name="T10" fmla="*/ 754 w 8220"/>
              <a:gd name="T11" fmla="*/ 2731 h 10666"/>
              <a:gd name="T12" fmla="*/ 0 w 8220"/>
              <a:gd name="T13" fmla="*/ 1977 h 10666"/>
              <a:gd name="T14" fmla="*/ 754 w 8220"/>
              <a:gd name="T15" fmla="*/ 1223 h 10666"/>
              <a:gd name="T16" fmla="*/ 1508 w 8220"/>
              <a:gd name="T17" fmla="*/ 1977 h 10666"/>
              <a:gd name="T18" fmla="*/ 754 w 8220"/>
              <a:gd name="T19" fmla="*/ 2731 h 10666"/>
              <a:gd name="T20" fmla="*/ 7466 w 8220"/>
              <a:gd name="T21" fmla="*/ 1223 h 10666"/>
              <a:gd name="T22" fmla="*/ 8220 w 8220"/>
              <a:gd name="T23" fmla="*/ 1977 h 10666"/>
              <a:gd name="T24" fmla="*/ 7466 w 8220"/>
              <a:gd name="T25" fmla="*/ 2731 h 10666"/>
              <a:gd name="T26" fmla="*/ 6712 w 8220"/>
              <a:gd name="T27" fmla="*/ 1977 h 10666"/>
              <a:gd name="T28" fmla="*/ 7466 w 8220"/>
              <a:gd name="T29" fmla="*/ 1223 h 10666"/>
              <a:gd name="T30" fmla="*/ 5710 w 8220"/>
              <a:gd name="T31" fmla="*/ 8533 h 10666"/>
              <a:gd name="T32" fmla="*/ 5710 w 8220"/>
              <a:gd name="T33" fmla="*/ 7744 h 10666"/>
              <a:gd name="T34" fmla="*/ 7310 w 8220"/>
              <a:gd name="T35" fmla="*/ 5066 h 10666"/>
              <a:gd name="T36" fmla="*/ 4110 w 8220"/>
              <a:gd name="T37" fmla="*/ 2133 h 10666"/>
              <a:gd name="T38" fmla="*/ 910 w 8220"/>
              <a:gd name="T39" fmla="*/ 5066 h 10666"/>
              <a:gd name="T40" fmla="*/ 2510 w 8220"/>
              <a:gd name="T41" fmla="*/ 7744 h 10666"/>
              <a:gd name="T42" fmla="*/ 2510 w 8220"/>
              <a:gd name="T43" fmla="*/ 8533 h 10666"/>
              <a:gd name="T44" fmla="*/ 3043 w 8220"/>
              <a:gd name="T45" fmla="*/ 9066 h 10666"/>
              <a:gd name="T46" fmla="*/ 5177 w 8220"/>
              <a:gd name="T47" fmla="*/ 9066 h 10666"/>
              <a:gd name="T48" fmla="*/ 5710 w 8220"/>
              <a:gd name="T49" fmla="*/ 8533 h 10666"/>
              <a:gd name="T50" fmla="*/ 4643 w 8220"/>
              <a:gd name="T51" fmla="*/ 7466 h 10666"/>
              <a:gd name="T52" fmla="*/ 4643 w 8220"/>
              <a:gd name="T53" fmla="*/ 8000 h 10666"/>
              <a:gd name="T54" fmla="*/ 3577 w 8220"/>
              <a:gd name="T55" fmla="*/ 8000 h 10666"/>
              <a:gd name="T56" fmla="*/ 3577 w 8220"/>
              <a:gd name="T57" fmla="*/ 7466 h 10666"/>
              <a:gd name="T58" fmla="*/ 3339 w 8220"/>
              <a:gd name="T59" fmla="*/ 7023 h 10666"/>
              <a:gd name="T60" fmla="*/ 1977 w 8220"/>
              <a:gd name="T61" fmla="*/ 5066 h 10666"/>
              <a:gd name="T62" fmla="*/ 4110 w 8220"/>
              <a:gd name="T63" fmla="*/ 3200 h 10666"/>
              <a:gd name="T64" fmla="*/ 6243 w 8220"/>
              <a:gd name="T65" fmla="*/ 5066 h 10666"/>
              <a:gd name="T66" fmla="*/ 4881 w 8220"/>
              <a:gd name="T67" fmla="*/ 7023 h 10666"/>
              <a:gd name="T68" fmla="*/ 4643 w 8220"/>
              <a:gd name="T69" fmla="*/ 7466 h 10666"/>
              <a:gd name="T70" fmla="*/ 3043 w 8220"/>
              <a:gd name="T71" fmla="*/ 9600 h 10666"/>
              <a:gd name="T72" fmla="*/ 5177 w 8220"/>
              <a:gd name="T73" fmla="*/ 9600 h 10666"/>
              <a:gd name="T74" fmla="*/ 5177 w 8220"/>
              <a:gd name="T75" fmla="*/ 10666 h 10666"/>
              <a:gd name="T76" fmla="*/ 3043 w 8220"/>
              <a:gd name="T77" fmla="*/ 10666 h 10666"/>
              <a:gd name="T78" fmla="*/ 3043 w 8220"/>
              <a:gd name="T79" fmla="*/ 9600 h 10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8220" h="10666">
                <a:moveTo>
                  <a:pt x="3577" y="0"/>
                </a:moveTo>
                <a:lnTo>
                  <a:pt x="4643" y="0"/>
                </a:lnTo>
                <a:lnTo>
                  <a:pt x="4643" y="1066"/>
                </a:lnTo>
                <a:lnTo>
                  <a:pt x="3577" y="1066"/>
                </a:lnTo>
                <a:lnTo>
                  <a:pt x="3577" y="0"/>
                </a:lnTo>
                <a:close/>
                <a:moveTo>
                  <a:pt x="754" y="2731"/>
                </a:moveTo>
                <a:lnTo>
                  <a:pt x="0" y="1977"/>
                </a:lnTo>
                <a:lnTo>
                  <a:pt x="754" y="1223"/>
                </a:lnTo>
                <a:lnTo>
                  <a:pt x="1508" y="1977"/>
                </a:lnTo>
                <a:lnTo>
                  <a:pt x="754" y="2731"/>
                </a:lnTo>
                <a:close/>
                <a:moveTo>
                  <a:pt x="7466" y="1223"/>
                </a:moveTo>
                <a:lnTo>
                  <a:pt x="8220" y="1977"/>
                </a:lnTo>
                <a:lnTo>
                  <a:pt x="7466" y="2731"/>
                </a:lnTo>
                <a:lnTo>
                  <a:pt x="6712" y="1977"/>
                </a:lnTo>
                <a:lnTo>
                  <a:pt x="7466" y="1223"/>
                </a:lnTo>
                <a:close/>
                <a:moveTo>
                  <a:pt x="5710" y="8533"/>
                </a:moveTo>
                <a:lnTo>
                  <a:pt x="5710" y="7744"/>
                </a:lnTo>
                <a:cubicBezTo>
                  <a:pt x="6488" y="7172"/>
                  <a:pt x="7310" y="6280"/>
                  <a:pt x="7310" y="5066"/>
                </a:cubicBezTo>
                <a:cubicBezTo>
                  <a:pt x="7310" y="3394"/>
                  <a:pt x="5935" y="2133"/>
                  <a:pt x="4110" y="2133"/>
                </a:cubicBezTo>
                <a:cubicBezTo>
                  <a:pt x="2285" y="2133"/>
                  <a:pt x="910" y="3394"/>
                  <a:pt x="910" y="5066"/>
                </a:cubicBezTo>
                <a:cubicBezTo>
                  <a:pt x="910" y="6280"/>
                  <a:pt x="1732" y="7171"/>
                  <a:pt x="2510" y="7744"/>
                </a:cubicBezTo>
                <a:lnTo>
                  <a:pt x="2510" y="8533"/>
                </a:lnTo>
                <a:cubicBezTo>
                  <a:pt x="2510" y="8828"/>
                  <a:pt x="2749" y="9066"/>
                  <a:pt x="3043" y="9066"/>
                </a:cubicBezTo>
                <a:lnTo>
                  <a:pt x="5177" y="9066"/>
                </a:lnTo>
                <a:cubicBezTo>
                  <a:pt x="5471" y="9066"/>
                  <a:pt x="5710" y="8828"/>
                  <a:pt x="5710" y="8533"/>
                </a:cubicBezTo>
                <a:close/>
                <a:moveTo>
                  <a:pt x="4643" y="7466"/>
                </a:moveTo>
                <a:lnTo>
                  <a:pt x="4643" y="8000"/>
                </a:lnTo>
                <a:lnTo>
                  <a:pt x="3577" y="8000"/>
                </a:lnTo>
                <a:lnTo>
                  <a:pt x="3577" y="7466"/>
                </a:lnTo>
                <a:cubicBezTo>
                  <a:pt x="3577" y="7288"/>
                  <a:pt x="3488" y="7122"/>
                  <a:pt x="3339" y="7023"/>
                </a:cubicBezTo>
                <a:cubicBezTo>
                  <a:pt x="2718" y="6608"/>
                  <a:pt x="1977" y="5932"/>
                  <a:pt x="1977" y="5066"/>
                </a:cubicBezTo>
                <a:cubicBezTo>
                  <a:pt x="1977" y="3985"/>
                  <a:pt x="2874" y="3200"/>
                  <a:pt x="4110" y="3200"/>
                </a:cubicBezTo>
                <a:cubicBezTo>
                  <a:pt x="5346" y="3200"/>
                  <a:pt x="6243" y="3985"/>
                  <a:pt x="6243" y="5066"/>
                </a:cubicBezTo>
                <a:cubicBezTo>
                  <a:pt x="6243" y="5932"/>
                  <a:pt x="5502" y="6608"/>
                  <a:pt x="4881" y="7023"/>
                </a:cubicBezTo>
                <a:cubicBezTo>
                  <a:pt x="4732" y="7122"/>
                  <a:pt x="4643" y="7288"/>
                  <a:pt x="4643" y="7466"/>
                </a:cubicBezTo>
                <a:close/>
                <a:moveTo>
                  <a:pt x="3043" y="9600"/>
                </a:moveTo>
                <a:lnTo>
                  <a:pt x="5177" y="9600"/>
                </a:lnTo>
                <a:lnTo>
                  <a:pt x="5177" y="10666"/>
                </a:lnTo>
                <a:lnTo>
                  <a:pt x="3043" y="10666"/>
                </a:lnTo>
                <a:lnTo>
                  <a:pt x="3043" y="9600"/>
                </a:lnTo>
                <a:close/>
              </a:path>
            </a:pathLst>
          </a:custGeom>
          <a:solidFill>
            <a:srgbClr val="7D58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文本框 5">
            <a:extLst>
              <a:ext uri="{FF2B5EF4-FFF2-40B4-BE49-F238E27FC236}">
                <a16:creationId xmlns:a16="http://schemas.microsoft.com/office/drawing/2014/main" id="{A80632B3-BE89-A257-B0AA-5325E0822A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4510" y="1100181"/>
            <a:ext cx="314701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fontAlgn="base">
              <a:spcBef>
                <a:spcPct val="0"/>
              </a:spcBef>
              <a:spcAft>
                <a:spcPct val="0"/>
              </a:spcAft>
              <a:defRPr sz="1800" b="1" spc="3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r>
              <a:rPr lang="zh-CN" altLang="en-US" dirty="0">
                <a:solidFill>
                  <a:srgbClr val="7D58BD"/>
                </a:solidFill>
                <a:latin typeface="汉仪润圆-45简" panose="00020600040101010101" pitchFamily="18" charset="-122"/>
                <a:ea typeface="汉仪润圆-45简" panose="00020600040101010101" pitchFamily="18" charset="-122"/>
              </a:rPr>
              <a:t>大二忙如狗，三天睡两顿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931631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5">
            <a:extLst>
              <a:ext uri="{FF2B5EF4-FFF2-40B4-BE49-F238E27FC236}">
                <a16:creationId xmlns:a16="http://schemas.microsoft.com/office/drawing/2014/main" id="{B59E266D-1C4E-4E64-8BCF-39CE373918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4511" y="183664"/>
            <a:ext cx="180049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fontAlgn="base">
              <a:spcBef>
                <a:spcPct val="0"/>
              </a:spcBef>
              <a:spcAft>
                <a:spcPct val="0"/>
              </a:spcAft>
              <a:defRPr sz="1800" b="1" spc="3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r>
              <a:rPr lang="zh-CN" altLang="en-US" dirty="0">
                <a:solidFill>
                  <a:srgbClr val="7D58BD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前期设计框图</a:t>
            </a: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61A49C64-A868-4D20-A1AA-09C68AC708FD}"/>
              </a:ext>
            </a:extLst>
          </p:cNvPr>
          <p:cNvCxnSpPr/>
          <p:nvPr/>
        </p:nvCxnSpPr>
        <p:spPr>
          <a:xfrm>
            <a:off x="1032788" y="522218"/>
            <a:ext cx="310126" cy="0"/>
          </a:xfrm>
          <a:prstGeom prst="line">
            <a:avLst/>
          </a:prstGeom>
          <a:ln w="19050">
            <a:solidFill>
              <a:srgbClr val="7E68A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组合 5">
            <a:extLst>
              <a:ext uri="{FF2B5EF4-FFF2-40B4-BE49-F238E27FC236}">
                <a16:creationId xmlns:a16="http://schemas.microsoft.com/office/drawing/2014/main" id="{537C4AA6-A115-4F3D-9BE3-5A60CD15505B}"/>
              </a:ext>
            </a:extLst>
          </p:cNvPr>
          <p:cNvGrpSpPr/>
          <p:nvPr/>
        </p:nvGrpSpPr>
        <p:grpSpPr>
          <a:xfrm>
            <a:off x="337511" y="183664"/>
            <a:ext cx="528375" cy="484787"/>
            <a:chOff x="1417110" y="1933669"/>
            <a:chExt cx="1827515" cy="1676757"/>
          </a:xfrm>
        </p:grpSpPr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234B62E5-5994-480D-ADD9-B0489E545BC1}"/>
                </a:ext>
              </a:extLst>
            </p:cNvPr>
            <p:cNvSpPr/>
            <p:nvPr/>
          </p:nvSpPr>
          <p:spPr>
            <a:xfrm>
              <a:off x="1491775" y="1933669"/>
              <a:ext cx="1676757" cy="1676757"/>
            </a:xfrm>
            <a:prstGeom prst="ellips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823E4A65-25B0-4470-9D3E-9D693D0E6C14}"/>
                </a:ext>
              </a:extLst>
            </p:cNvPr>
            <p:cNvSpPr/>
            <p:nvPr/>
          </p:nvSpPr>
          <p:spPr>
            <a:xfrm>
              <a:off x="1686851" y="2118291"/>
              <a:ext cx="1307513" cy="1307513"/>
            </a:xfrm>
            <a:prstGeom prst="ellipse">
              <a:avLst/>
            </a:prstGeom>
            <a:gradFill>
              <a:gsLst>
                <a:gs pos="100000">
                  <a:srgbClr val="9B99BC"/>
                </a:gs>
                <a:gs pos="0">
                  <a:srgbClr val="9A99B6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7C7E072B-DAEE-43C7-9277-5DBB5A0F44C9}"/>
                </a:ext>
              </a:extLst>
            </p:cNvPr>
            <p:cNvSpPr/>
            <p:nvPr/>
          </p:nvSpPr>
          <p:spPr>
            <a:xfrm>
              <a:off x="2772931" y="1944597"/>
              <a:ext cx="390517" cy="390517"/>
            </a:xfrm>
            <a:prstGeom prst="ellipse">
              <a:avLst/>
            </a:prstGeom>
            <a:gradFill>
              <a:gsLst>
                <a:gs pos="100000">
                  <a:srgbClr val="9A99B6"/>
                </a:gs>
                <a:gs pos="0">
                  <a:srgbClr val="9A99B6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E2047A28-96B7-4565-8376-62575F53C6B8}"/>
                </a:ext>
              </a:extLst>
            </p:cNvPr>
            <p:cNvSpPr/>
            <p:nvPr/>
          </p:nvSpPr>
          <p:spPr>
            <a:xfrm>
              <a:off x="1417110" y="2261397"/>
              <a:ext cx="286781" cy="286781"/>
            </a:xfrm>
            <a:prstGeom prst="ellipse">
              <a:avLst/>
            </a:prstGeom>
            <a:gradFill>
              <a:gsLst>
                <a:gs pos="100000">
                  <a:srgbClr val="9B99BC"/>
                </a:gs>
                <a:gs pos="0">
                  <a:srgbClr val="9A99B6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73835B4D-1F15-4F30-B6D9-BD424734F3AB}"/>
                </a:ext>
              </a:extLst>
            </p:cNvPr>
            <p:cNvSpPr/>
            <p:nvPr/>
          </p:nvSpPr>
          <p:spPr>
            <a:xfrm>
              <a:off x="1686851" y="3308201"/>
              <a:ext cx="220530" cy="220530"/>
            </a:xfrm>
            <a:prstGeom prst="ellipse">
              <a:avLst/>
            </a:prstGeom>
            <a:gradFill>
              <a:gsLst>
                <a:gs pos="100000">
                  <a:srgbClr val="9A99B6"/>
                </a:gs>
                <a:gs pos="0">
                  <a:srgbClr val="9A99B6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84368B76-AE30-433A-B09B-2F151F794203}"/>
                </a:ext>
              </a:extLst>
            </p:cNvPr>
            <p:cNvSpPr/>
            <p:nvPr/>
          </p:nvSpPr>
          <p:spPr>
            <a:xfrm>
              <a:off x="3016329" y="2979248"/>
              <a:ext cx="228296" cy="228296"/>
            </a:xfrm>
            <a:prstGeom prst="ellipse">
              <a:avLst/>
            </a:prstGeom>
            <a:gradFill>
              <a:gsLst>
                <a:gs pos="100000">
                  <a:srgbClr val="9B99BC"/>
                </a:gs>
                <a:gs pos="0">
                  <a:srgbClr val="9A99B6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</p:grpSp>
      <p:sp>
        <p:nvSpPr>
          <p:cNvPr id="13" name="文本框 5">
            <a:extLst>
              <a:ext uri="{FF2B5EF4-FFF2-40B4-BE49-F238E27FC236}">
                <a16:creationId xmlns:a16="http://schemas.microsoft.com/office/drawing/2014/main" id="{3EC38601-EFD6-4BD3-906F-1A354A9AE2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0024" y="278417"/>
            <a:ext cx="37382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5">
            <a:extLst>
              <a:ext uri="{FF2B5EF4-FFF2-40B4-BE49-F238E27FC236}">
                <a16:creationId xmlns:a16="http://schemas.microsoft.com/office/drawing/2014/main" id="{5DCD9290-BF7D-485B-AF49-22B68B3104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9098" y="970751"/>
            <a:ext cx="1005403" cy="338554"/>
          </a:xfrm>
          <a:prstGeom prst="rect">
            <a:avLst/>
          </a:prstGeom>
          <a:solidFill>
            <a:srgbClr val="9B99BC"/>
          </a:solidFill>
          <a:ln>
            <a:noFill/>
          </a:ln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600" dirty="0">
                <a:solidFill>
                  <a:schemeClr val="bg1"/>
                </a:solidFill>
                <a:latin typeface="汉仪润圆-45简" panose="00020600040101010101" pitchFamily="18" charset="-122"/>
                <a:ea typeface="汉仪润圆-45简" panose="00020600040101010101" pitchFamily="18" charset="-122"/>
              </a:rPr>
              <a:t>模块分离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5C43CBCD-6E42-4ADC-B627-4A235191B81B}"/>
              </a:ext>
            </a:extLst>
          </p:cNvPr>
          <p:cNvSpPr txBox="1"/>
          <p:nvPr/>
        </p:nvSpPr>
        <p:spPr>
          <a:xfrm>
            <a:off x="359098" y="1297487"/>
            <a:ext cx="2572566" cy="31718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7E68AE"/>
                </a:solidFill>
                <a:latin typeface="汉仪润圆-45简" panose="00020600040101010101" pitchFamily="18" charset="-122"/>
                <a:ea typeface="汉仪润圆-45简" panose="00020600040101010101" pitchFamily="18" charset="-122"/>
              </a:rPr>
              <a:t>将整个数字系统设计分为三个</a:t>
            </a:r>
            <a:endParaRPr lang="en-US" altLang="zh-CN" dirty="0">
              <a:solidFill>
                <a:srgbClr val="7E68AE"/>
              </a:solidFill>
              <a:latin typeface="汉仪润圆-45简" panose="00020600040101010101" pitchFamily="18" charset="-122"/>
              <a:ea typeface="汉仪润圆-45简" panose="00020600040101010101" pitchFamily="18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7E68AE"/>
                </a:solidFill>
                <a:latin typeface="汉仪润圆-45简" panose="00020600040101010101" pitchFamily="18" charset="-122"/>
                <a:ea typeface="汉仪润圆-45简" panose="00020600040101010101" pitchFamily="18" charset="-122"/>
              </a:rPr>
              <a:t>模块，每个模块有自己的专属功能。</a:t>
            </a:r>
            <a:endParaRPr lang="en-US" altLang="zh-CN" dirty="0">
              <a:solidFill>
                <a:srgbClr val="7E68AE"/>
              </a:solidFill>
              <a:latin typeface="汉仪润圆-45简" panose="00020600040101010101" pitchFamily="18" charset="-122"/>
              <a:ea typeface="汉仪润圆-45简" panose="00020600040101010101" pitchFamily="18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7E68AE"/>
                </a:solidFill>
                <a:latin typeface="汉仪润圆-45简" panose="00020600040101010101" pitchFamily="18" charset="-122"/>
                <a:ea typeface="汉仪润圆-45简" panose="00020600040101010101" pitchFamily="18" charset="-122"/>
              </a:rPr>
              <a:t>体感模块：得到加速度并发送传输。</a:t>
            </a:r>
            <a:endParaRPr lang="en-US" altLang="zh-CN" dirty="0">
              <a:solidFill>
                <a:srgbClr val="7E68AE"/>
              </a:solidFill>
              <a:latin typeface="汉仪润圆-45简" panose="00020600040101010101" pitchFamily="18" charset="-122"/>
              <a:ea typeface="汉仪润圆-45简" panose="00020600040101010101" pitchFamily="18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7E68AE"/>
                </a:solidFill>
                <a:latin typeface="汉仪润圆-45简" panose="00020600040101010101" pitchFamily="18" charset="-122"/>
                <a:ea typeface="汉仪润圆-45简" panose="00020600040101010101" pitchFamily="18" charset="-122"/>
              </a:rPr>
              <a:t>显示控制模块：对结果进行展示和可视化。</a:t>
            </a:r>
            <a:endParaRPr lang="en-US" altLang="zh-CN" dirty="0">
              <a:solidFill>
                <a:srgbClr val="7E68AE"/>
              </a:solidFill>
              <a:latin typeface="汉仪润圆-45简" panose="00020600040101010101" pitchFamily="18" charset="-122"/>
              <a:ea typeface="汉仪润圆-45简" panose="00020600040101010101" pitchFamily="18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7E68AE"/>
                </a:solidFill>
                <a:latin typeface="汉仪润圆-45简" panose="00020600040101010101" pitchFamily="18" charset="-122"/>
                <a:ea typeface="汉仪润圆-45简" panose="00020600040101010101" pitchFamily="18" charset="-122"/>
              </a:rPr>
              <a:t>顶层设计模块：对专用处理器进行编写，进行编码译码解码的过程。</a:t>
            </a:r>
          </a:p>
        </p:txBody>
      </p:sp>
      <p:pic>
        <p:nvPicPr>
          <p:cNvPr id="18" name="图形 17">
            <a:extLst>
              <a:ext uri="{FF2B5EF4-FFF2-40B4-BE49-F238E27FC236}">
                <a16:creationId xmlns:a16="http://schemas.microsoft.com/office/drawing/2014/main" id="{9184BD1C-C666-40DC-952A-7A345B36BB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67396" y="229955"/>
            <a:ext cx="1538937" cy="426815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808A107A-CEAE-FA92-7D35-B06254B9EB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1664" y="731282"/>
            <a:ext cx="4234516" cy="4197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473973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DF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B0485FC-4892-4810-81CD-6AB27970BF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982" y="998"/>
            <a:ext cx="9165964" cy="5142501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C5800CD1-0C39-46AA-9946-350ECBAC3D55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0">
                <a:srgbClr val="D2CCE4"/>
              </a:gs>
              <a:gs pos="31000">
                <a:srgbClr val="8F90C1">
                  <a:alpha val="60000"/>
                </a:srgbClr>
              </a:gs>
              <a:gs pos="100000">
                <a:srgbClr val="C8BBE2">
                  <a:alpha val="61000"/>
                </a:srgb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ADE26974-6456-445D-B9A8-1F4C0016C858}"/>
              </a:ext>
            </a:extLst>
          </p:cNvPr>
          <p:cNvSpPr/>
          <p:nvPr/>
        </p:nvSpPr>
        <p:spPr>
          <a:xfrm>
            <a:off x="5517708" y="1933669"/>
            <a:ext cx="1676757" cy="1676757"/>
          </a:xfrm>
          <a:prstGeom prst="ellipse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E1F7FF"/>
              </a:solidFill>
              <a:latin typeface="华文细黑" panose="02010600040101010101" pitchFamily="2" charset="-122"/>
            </a:endParaRPr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0596BE32-EDC0-4B5C-BC9F-A7850447CAFD}"/>
              </a:ext>
            </a:extLst>
          </p:cNvPr>
          <p:cNvSpPr/>
          <p:nvPr/>
        </p:nvSpPr>
        <p:spPr>
          <a:xfrm>
            <a:off x="5712784" y="2118291"/>
            <a:ext cx="1307513" cy="1307513"/>
          </a:xfrm>
          <a:prstGeom prst="ellipse">
            <a:avLst/>
          </a:prstGeom>
          <a:solidFill>
            <a:srgbClr val="877BB1"/>
          </a:solidFill>
          <a:ln>
            <a:noFill/>
          </a:ln>
          <a:effectLst>
            <a:outerShdw blurRad="1397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E1F7FF"/>
              </a:solidFill>
              <a:latin typeface="华文细黑" panose="02010600040101010101" pitchFamily="2" charset="-122"/>
            </a:endParaRPr>
          </a:p>
        </p:txBody>
      </p:sp>
      <p:sp>
        <p:nvSpPr>
          <p:cNvPr id="21" name="文本框 5">
            <a:extLst>
              <a:ext uri="{FF2B5EF4-FFF2-40B4-BE49-F238E27FC236}">
                <a16:creationId xmlns:a16="http://schemas.microsoft.com/office/drawing/2014/main" id="{49399D84-EAD4-4F7A-B971-0B82D184D3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78476" y="2356549"/>
            <a:ext cx="94449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5">
            <a:extLst>
              <a:ext uri="{FF2B5EF4-FFF2-40B4-BE49-F238E27FC236}">
                <a16:creationId xmlns:a16="http://schemas.microsoft.com/office/drawing/2014/main" id="{3D59A51E-2C1B-4680-895A-E422BD528F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44657" y="2524953"/>
            <a:ext cx="2031325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3600" b="1" dirty="0">
                <a:solidFill>
                  <a:schemeClr val="bg1"/>
                </a:solidFill>
                <a:latin typeface="汉仪润圆-45简" panose="00020600040101010101" pitchFamily="18" charset="-122"/>
                <a:ea typeface="汉仪润圆-45简" panose="00020600040101010101" pitchFamily="18" charset="-122"/>
              </a:rPr>
              <a:t>视频展示</a:t>
            </a:r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1D296312-F566-4885-99BF-EAC305AD61F2}"/>
              </a:ext>
            </a:extLst>
          </p:cNvPr>
          <p:cNvSpPr/>
          <p:nvPr/>
        </p:nvSpPr>
        <p:spPr>
          <a:xfrm>
            <a:off x="6308821" y="3432059"/>
            <a:ext cx="390517" cy="390517"/>
          </a:xfrm>
          <a:prstGeom prst="ellipse">
            <a:avLst/>
          </a:prstGeom>
          <a:solidFill>
            <a:srgbClr val="E5DFF1"/>
          </a:solidFill>
          <a:ln>
            <a:noFill/>
          </a:ln>
          <a:effectLst>
            <a:outerShdw blurRad="1397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E1F7FF"/>
              </a:solidFill>
              <a:latin typeface="华文细黑" panose="02010600040101010101" pitchFamily="2" charset="-122"/>
            </a:endParaRPr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F92F875F-2FA3-446F-9CC9-7B4F12ED9977}"/>
              </a:ext>
            </a:extLst>
          </p:cNvPr>
          <p:cNvSpPr/>
          <p:nvPr/>
        </p:nvSpPr>
        <p:spPr>
          <a:xfrm>
            <a:off x="5443043" y="2261397"/>
            <a:ext cx="286781" cy="286781"/>
          </a:xfrm>
          <a:prstGeom prst="ellipse">
            <a:avLst/>
          </a:prstGeom>
          <a:solidFill>
            <a:srgbClr val="E5DFF1"/>
          </a:solidFill>
          <a:ln>
            <a:noFill/>
          </a:ln>
          <a:effectLst>
            <a:outerShdw blurRad="1397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E1F7FF"/>
              </a:solidFill>
              <a:latin typeface="华文细黑" panose="02010600040101010101" pitchFamily="2" charset="-122"/>
            </a:endParaRPr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6D7FD710-B9A1-4B6F-8AA3-FC0CFD8BA8F0}"/>
              </a:ext>
            </a:extLst>
          </p:cNvPr>
          <p:cNvSpPr/>
          <p:nvPr/>
        </p:nvSpPr>
        <p:spPr>
          <a:xfrm>
            <a:off x="5649651" y="1265984"/>
            <a:ext cx="160345" cy="160345"/>
          </a:xfrm>
          <a:prstGeom prst="ellipse">
            <a:avLst/>
          </a:prstGeom>
          <a:solidFill>
            <a:srgbClr val="E5DFF1"/>
          </a:solidFill>
          <a:ln>
            <a:noFill/>
          </a:ln>
          <a:effectLst>
            <a:outerShdw blurRad="1397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E1F7FF"/>
              </a:solidFill>
              <a:latin typeface="华文细黑" panose="02010600040101010101" pitchFamily="2" charset="-122"/>
            </a:endParaRPr>
          </a:p>
        </p:txBody>
      </p:sp>
      <p:sp>
        <p:nvSpPr>
          <p:cNvPr id="28" name="椭圆 27">
            <a:extLst>
              <a:ext uri="{FF2B5EF4-FFF2-40B4-BE49-F238E27FC236}">
                <a16:creationId xmlns:a16="http://schemas.microsoft.com/office/drawing/2014/main" id="{CDAD19E9-9464-4EA0-B811-F57FDA7E816B}"/>
              </a:ext>
            </a:extLst>
          </p:cNvPr>
          <p:cNvSpPr/>
          <p:nvPr/>
        </p:nvSpPr>
        <p:spPr>
          <a:xfrm>
            <a:off x="6776586" y="1968670"/>
            <a:ext cx="220530" cy="220530"/>
          </a:xfrm>
          <a:prstGeom prst="ellipse">
            <a:avLst/>
          </a:prstGeom>
          <a:solidFill>
            <a:srgbClr val="E5DFF1"/>
          </a:solidFill>
          <a:ln>
            <a:noFill/>
          </a:ln>
          <a:effectLst>
            <a:outerShdw blurRad="1397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E1F7FF"/>
              </a:solidFill>
              <a:latin typeface="华文细黑" panose="02010600040101010101" pitchFamily="2" charset="-122"/>
            </a:endParaRPr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F60B97C7-082C-4C5D-BF43-F2EA9D19BF88}"/>
              </a:ext>
            </a:extLst>
          </p:cNvPr>
          <p:cNvSpPr/>
          <p:nvPr/>
        </p:nvSpPr>
        <p:spPr>
          <a:xfrm>
            <a:off x="7042262" y="2979248"/>
            <a:ext cx="228296" cy="228296"/>
          </a:xfrm>
          <a:prstGeom prst="ellipse">
            <a:avLst/>
          </a:prstGeom>
          <a:solidFill>
            <a:srgbClr val="E5DFF1"/>
          </a:solidFill>
          <a:ln>
            <a:noFill/>
          </a:ln>
          <a:effectLst>
            <a:outerShdw blurRad="1397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E1F7FF"/>
              </a:solidFill>
              <a:latin typeface="华文细黑" panose="02010600040101010101" pitchFamily="2" charset="-122"/>
            </a:endParaRPr>
          </a:p>
        </p:txBody>
      </p:sp>
      <p:sp>
        <p:nvSpPr>
          <p:cNvPr id="30" name="椭圆 29">
            <a:extLst>
              <a:ext uri="{FF2B5EF4-FFF2-40B4-BE49-F238E27FC236}">
                <a16:creationId xmlns:a16="http://schemas.microsoft.com/office/drawing/2014/main" id="{645294C6-3EE8-463B-AD66-BC7E36486915}"/>
              </a:ext>
            </a:extLst>
          </p:cNvPr>
          <p:cNvSpPr/>
          <p:nvPr/>
        </p:nvSpPr>
        <p:spPr>
          <a:xfrm>
            <a:off x="7001872" y="3605505"/>
            <a:ext cx="154542" cy="154542"/>
          </a:xfrm>
          <a:prstGeom prst="ellipse">
            <a:avLst/>
          </a:prstGeom>
          <a:solidFill>
            <a:srgbClr val="E5DFF1"/>
          </a:solidFill>
          <a:ln>
            <a:noFill/>
          </a:ln>
          <a:effectLst>
            <a:outerShdw blurRad="1397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E1F7FF"/>
              </a:solidFill>
              <a:latin typeface="华文细黑" panose="02010600040101010101" pitchFamily="2" charset="-122"/>
            </a:endParaRPr>
          </a:p>
        </p:txBody>
      </p:sp>
      <p:sp>
        <p:nvSpPr>
          <p:cNvPr id="31" name="椭圆 30">
            <a:extLst>
              <a:ext uri="{FF2B5EF4-FFF2-40B4-BE49-F238E27FC236}">
                <a16:creationId xmlns:a16="http://schemas.microsoft.com/office/drawing/2014/main" id="{70998EF2-5D42-43A2-9856-0ADD9FF7DF19}"/>
              </a:ext>
            </a:extLst>
          </p:cNvPr>
          <p:cNvSpPr/>
          <p:nvPr/>
        </p:nvSpPr>
        <p:spPr>
          <a:xfrm>
            <a:off x="5003951" y="2747757"/>
            <a:ext cx="99708" cy="99708"/>
          </a:xfrm>
          <a:prstGeom prst="ellipse">
            <a:avLst/>
          </a:prstGeom>
          <a:solidFill>
            <a:srgbClr val="E5DFF1"/>
          </a:solidFill>
          <a:ln>
            <a:noFill/>
          </a:ln>
          <a:effectLst>
            <a:outerShdw blurRad="1397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E1F7FF"/>
              </a:solidFill>
              <a:latin typeface="华文细黑" panose="02010600040101010101" pitchFamily="2" charset="-122"/>
            </a:endParaRPr>
          </a:p>
        </p:txBody>
      </p: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53A9D325-594E-4053-8748-B0B4ED86E13D}"/>
              </a:ext>
            </a:extLst>
          </p:cNvPr>
          <p:cNvCxnSpPr/>
          <p:nvPr/>
        </p:nvCxnSpPr>
        <p:spPr>
          <a:xfrm>
            <a:off x="4401047" y="3178811"/>
            <a:ext cx="341906" cy="0"/>
          </a:xfrm>
          <a:prstGeom prst="line">
            <a:avLst/>
          </a:prstGeom>
          <a:ln w="28575">
            <a:solidFill>
              <a:srgbClr val="877B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矩形 32">
            <a:extLst>
              <a:ext uri="{FF2B5EF4-FFF2-40B4-BE49-F238E27FC236}">
                <a16:creationId xmlns:a16="http://schemas.microsoft.com/office/drawing/2014/main" id="{100A714C-FA09-42E4-9975-65B9D61BC226}"/>
              </a:ext>
            </a:extLst>
          </p:cNvPr>
          <p:cNvSpPr/>
          <p:nvPr/>
        </p:nvSpPr>
        <p:spPr>
          <a:xfrm>
            <a:off x="2256146" y="3152576"/>
            <a:ext cx="4120426" cy="5825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bg1"/>
                </a:solidFill>
                <a:latin typeface="汉仪润圆-45简" panose="00020600040101010101" pitchFamily="18" charset="-122"/>
                <a:ea typeface="汉仪润圆-45简" panose="00020600040101010101" pitchFamily="18" charset="-122"/>
              </a:rPr>
              <a:t>深夜不睡觉小剧场</a:t>
            </a:r>
          </a:p>
        </p:txBody>
      </p:sp>
      <p:pic>
        <p:nvPicPr>
          <p:cNvPr id="24" name="图形 23">
            <a:extLst>
              <a:ext uri="{FF2B5EF4-FFF2-40B4-BE49-F238E27FC236}">
                <a16:creationId xmlns:a16="http://schemas.microsoft.com/office/drawing/2014/main" id="{DD41F8B4-2B06-4208-BEB1-298094A76A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02531" y="4504587"/>
            <a:ext cx="1538937" cy="426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314606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5">
            <a:extLst>
              <a:ext uri="{FF2B5EF4-FFF2-40B4-BE49-F238E27FC236}">
                <a16:creationId xmlns:a16="http://schemas.microsoft.com/office/drawing/2014/main" id="{C54EC501-4EB3-4DED-B568-06BCF1A0D9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4511" y="183664"/>
            <a:ext cx="126188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fontAlgn="base">
              <a:spcBef>
                <a:spcPct val="0"/>
              </a:spcBef>
              <a:spcAft>
                <a:spcPct val="0"/>
              </a:spcAft>
              <a:defRPr sz="1800" b="1" spc="3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r>
              <a:rPr lang="zh-CN" altLang="en-US" dirty="0">
                <a:solidFill>
                  <a:srgbClr val="7D58BD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视频展示</a:t>
            </a: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FB907395-A817-4FB0-8371-BD571ADC9EE9}"/>
              </a:ext>
            </a:extLst>
          </p:cNvPr>
          <p:cNvCxnSpPr/>
          <p:nvPr/>
        </p:nvCxnSpPr>
        <p:spPr>
          <a:xfrm>
            <a:off x="1032788" y="522218"/>
            <a:ext cx="310126" cy="0"/>
          </a:xfrm>
          <a:prstGeom prst="line">
            <a:avLst/>
          </a:prstGeom>
          <a:ln w="19050">
            <a:solidFill>
              <a:srgbClr val="877B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6">
            <a:extLst>
              <a:ext uri="{FF2B5EF4-FFF2-40B4-BE49-F238E27FC236}">
                <a16:creationId xmlns:a16="http://schemas.microsoft.com/office/drawing/2014/main" id="{69E54191-4E4B-4C2B-90A6-2289533E3E08}"/>
              </a:ext>
            </a:extLst>
          </p:cNvPr>
          <p:cNvGrpSpPr/>
          <p:nvPr/>
        </p:nvGrpSpPr>
        <p:grpSpPr>
          <a:xfrm>
            <a:off x="337511" y="183664"/>
            <a:ext cx="528375" cy="484787"/>
            <a:chOff x="1417110" y="1933669"/>
            <a:chExt cx="1827515" cy="1676757"/>
          </a:xfrm>
        </p:grpSpPr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4127E8CC-F3EE-4B08-A3E3-C9B558DFBD3C}"/>
                </a:ext>
              </a:extLst>
            </p:cNvPr>
            <p:cNvSpPr/>
            <p:nvPr/>
          </p:nvSpPr>
          <p:spPr>
            <a:xfrm>
              <a:off x="1491775" y="1933669"/>
              <a:ext cx="1676757" cy="1676757"/>
            </a:xfrm>
            <a:prstGeom prst="ellips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58DBBF9F-C2DB-45C4-AFB7-0D3640961647}"/>
                </a:ext>
              </a:extLst>
            </p:cNvPr>
            <p:cNvSpPr/>
            <p:nvPr/>
          </p:nvSpPr>
          <p:spPr>
            <a:xfrm>
              <a:off x="1686851" y="2118291"/>
              <a:ext cx="1307513" cy="1307513"/>
            </a:xfrm>
            <a:prstGeom prst="ellipse">
              <a:avLst/>
            </a:prstGeom>
            <a:gradFill>
              <a:gsLst>
                <a:gs pos="100000">
                  <a:srgbClr val="9B99BC"/>
                </a:gs>
                <a:gs pos="0">
                  <a:srgbClr val="9A99B6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7DB8D72D-7729-4057-899D-5F10A0BD2822}"/>
                </a:ext>
              </a:extLst>
            </p:cNvPr>
            <p:cNvSpPr/>
            <p:nvPr/>
          </p:nvSpPr>
          <p:spPr>
            <a:xfrm>
              <a:off x="2772931" y="1944597"/>
              <a:ext cx="390517" cy="390517"/>
            </a:xfrm>
            <a:prstGeom prst="ellipse">
              <a:avLst/>
            </a:prstGeom>
            <a:gradFill>
              <a:gsLst>
                <a:gs pos="100000">
                  <a:srgbClr val="9A99B6"/>
                </a:gs>
                <a:gs pos="0">
                  <a:srgbClr val="9A99B6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E16DC0E1-D513-4E9C-BF8F-BB7D105EB814}"/>
                </a:ext>
              </a:extLst>
            </p:cNvPr>
            <p:cNvSpPr/>
            <p:nvPr/>
          </p:nvSpPr>
          <p:spPr>
            <a:xfrm>
              <a:off x="1417110" y="2261397"/>
              <a:ext cx="286781" cy="286781"/>
            </a:xfrm>
            <a:prstGeom prst="ellipse">
              <a:avLst/>
            </a:prstGeom>
            <a:gradFill>
              <a:gsLst>
                <a:gs pos="100000">
                  <a:srgbClr val="9B99BC"/>
                </a:gs>
                <a:gs pos="0">
                  <a:srgbClr val="9A99B6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674A605B-6C69-47E1-BEF8-D6FEB639F0A3}"/>
                </a:ext>
              </a:extLst>
            </p:cNvPr>
            <p:cNvSpPr/>
            <p:nvPr/>
          </p:nvSpPr>
          <p:spPr>
            <a:xfrm>
              <a:off x="1686851" y="3308201"/>
              <a:ext cx="220530" cy="220530"/>
            </a:xfrm>
            <a:prstGeom prst="ellipse">
              <a:avLst/>
            </a:prstGeom>
            <a:gradFill>
              <a:gsLst>
                <a:gs pos="100000">
                  <a:srgbClr val="9A99B6"/>
                </a:gs>
                <a:gs pos="0">
                  <a:srgbClr val="9A99B6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B0C82E02-B6A1-457C-88E9-0EE279122391}"/>
                </a:ext>
              </a:extLst>
            </p:cNvPr>
            <p:cNvSpPr/>
            <p:nvPr/>
          </p:nvSpPr>
          <p:spPr>
            <a:xfrm>
              <a:off x="3016329" y="2979248"/>
              <a:ext cx="228296" cy="228296"/>
            </a:xfrm>
            <a:prstGeom prst="ellipse">
              <a:avLst/>
            </a:prstGeom>
            <a:gradFill>
              <a:gsLst>
                <a:gs pos="100000">
                  <a:srgbClr val="9B99BC"/>
                </a:gs>
                <a:gs pos="0">
                  <a:srgbClr val="9A99B6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</p:grpSp>
      <p:sp>
        <p:nvSpPr>
          <p:cNvPr id="14" name="文本框 5">
            <a:extLst>
              <a:ext uri="{FF2B5EF4-FFF2-40B4-BE49-F238E27FC236}">
                <a16:creationId xmlns:a16="http://schemas.microsoft.com/office/drawing/2014/main" id="{56F637D2-888C-4A6B-A782-980DB16BC4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0024" y="278417"/>
            <a:ext cx="36420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0" name="图形 19">
            <a:extLst>
              <a:ext uri="{FF2B5EF4-FFF2-40B4-BE49-F238E27FC236}">
                <a16:creationId xmlns:a16="http://schemas.microsoft.com/office/drawing/2014/main" id="{7433DA54-9F86-495A-8DEE-AC8829150F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67396" y="229955"/>
            <a:ext cx="1538937" cy="426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940224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>
            <a:extLst>
              <a:ext uri="{FF2B5EF4-FFF2-40B4-BE49-F238E27FC236}">
                <a16:creationId xmlns:a16="http://schemas.microsoft.com/office/drawing/2014/main" id="{5CCE2F49-9CC0-460D-91B1-65254417920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31" y="26190"/>
            <a:ext cx="9144000" cy="5143500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C5800CD1-0C39-46AA-9946-350ECBAC3D55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0">
                <a:srgbClr val="D2CCE4"/>
              </a:gs>
              <a:gs pos="75000">
                <a:srgbClr val="8F90C1">
                  <a:alpha val="60000"/>
                </a:srgbClr>
              </a:gs>
              <a:gs pos="100000">
                <a:srgbClr val="C8BBE2">
                  <a:alpha val="61000"/>
                </a:srgb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椭圆 1">
            <a:extLst>
              <a:ext uri="{FF2B5EF4-FFF2-40B4-BE49-F238E27FC236}">
                <a16:creationId xmlns:a16="http://schemas.microsoft.com/office/drawing/2014/main" id="{F9CB02C6-7952-4D49-B01C-FBED09A77911}"/>
              </a:ext>
            </a:extLst>
          </p:cNvPr>
          <p:cNvSpPr/>
          <p:nvPr/>
        </p:nvSpPr>
        <p:spPr>
          <a:xfrm>
            <a:off x="1491775" y="1933669"/>
            <a:ext cx="1676757" cy="1676757"/>
          </a:xfrm>
          <a:prstGeom prst="ellipse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华文细黑" panose="02010600040101010101" pitchFamily="2" charset="-122"/>
            </a:endParaRPr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EB3FDB8D-F736-433A-B131-466FD56453A5}"/>
              </a:ext>
            </a:extLst>
          </p:cNvPr>
          <p:cNvSpPr/>
          <p:nvPr/>
        </p:nvSpPr>
        <p:spPr>
          <a:xfrm>
            <a:off x="1686851" y="2118291"/>
            <a:ext cx="1307513" cy="1307513"/>
          </a:xfrm>
          <a:prstGeom prst="ellipse">
            <a:avLst/>
          </a:prstGeom>
          <a:solidFill>
            <a:srgbClr val="877BB1"/>
          </a:solidFill>
          <a:ln>
            <a:noFill/>
          </a:ln>
          <a:effectLst>
            <a:outerShdw blurRad="1397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华文细黑" panose="02010600040101010101" pitchFamily="2" charset="-122"/>
            </a:endParaRPr>
          </a:p>
        </p:txBody>
      </p:sp>
      <p:sp>
        <p:nvSpPr>
          <p:cNvPr id="4" name="文本框 5">
            <a:extLst>
              <a:ext uri="{FF2B5EF4-FFF2-40B4-BE49-F238E27FC236}">
                <a16:creationId xmlns:a16="http://schemas.microsoft.com/office/drawing/2014/main" id="{4754C6DF-E7EE-4517-9CD4-5589BE68CC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52542" y="2356549"/>
            <a:ext cx="94449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5">
            <a:extLst>
              <a:ext uri="{FF2B5EF4-FFF2-40B4-BE49-F238E27FC236}">
                <a16:creationId xmlns:a16="http://schemas.microsoft.com/office/drawing/2014/main" id="{0517D207-AEB2-413E-A742-FD3E89734C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00261" y="1943644"/>
            <a:ext cx="2339102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3600" b="1" spc="600" dirty="0">
                <a:solidFill>
                  <a:schemeClr val="bg1"/>
                </a:solidFill>
                <a:latin typeface="汉仪润圆-45简" panose="00020600040101010101" pitchFamily="18" charset="-122"/>
                <a:ea typeface="汉仪润圆-45简" panose="00020600040101010101" pitchFamily="18" charset="-122"/>
              </a:rPr>
              <a:t>设计历程</a:t>
            </a: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0E3B5508-81F9-40D6-833E-7F897160FBFF}"/>
              </a:ext>
            </a:extLst>
          </p:cNvPr>
          <p:cNvCxnSpPr/>
          <p:nvPr/>
        </p:nvCxnSpPr>
        <p:spPr>
          <a:xfrm>
            <a:off x="3605703" y="2597940"/>
            <a:ext cx="341906" cy="0"/>
          </a:xfrm>
          <a:prstGeom prst="line">
            <a:avLst/>
          </a:prstGeom>
          <a:ln w="28575">
            <a:solidFill>
              <a:srgbClr val="877B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>
            <a:extLst>
              <a:ext uri="{FF2B5EF4-FFF2-40B4-BE49-F238E27FC236}">
                <a16:creationId xmlns:a16="http://schemas.microsoft.com/office/drawing/2014/main" id="{85998A61-7568-41B0-9E14-2FD7DD0C112B}"/>
              </a:ext>
            </a:extLst>
          </p:cNvPr>
          <p:cNvSpPr/>
          <p:nvPr/>
        </p:nvSpPr>
        <p:spPr>
          <a:xfrm>
            <a:off x="3500261" y="2587012"/>
            <a:ext cx="4120426" cy="5873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bg1"/>
                </a:solidFill>
                <a:ea typeface="汉仪润圆-45简" panose="00020600040101010101" pitchFamily="18" charset="-122"/>
              </a:rPr>
              <a:t>分而治之，集中协作</a:t>
            </a: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91ED0BBD-2DA5-43BE-B561-49CA5DFC63F7}"/>
              </a:ext>
            </a:extLst>
          </p:cNvPr>
          <p:cNvSpPr/>
          <p:nvPr/>
        </p:nvSpPr>
        <p:spPr>
          <a:xfrm>
            <a:off x="2772931" y="1944597"/>
            <a:ext cx="390517" cy="390517"/>
          </a:xfrm>
          <a:prstGeom prst="ellipse">
            <a:avLst/>
          </a:prstGeom>
          <a:solidFill>
            <a:srgbClr val="E5DFF1"/>
          </a:solidFill>
          <a:ln>
            <a:noFill/>
          </a:ln>
          <a:effectLst>
            <a:outerShdw blurRad="1397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华文细黑" panose="02010600040101010101" pitchFamily="2" charset="-122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0A871258-C578-4E58-B30B-D676B25733EE}"/>
              </a:ext>
            </a:extLst>
          </p:cNvPr>
          <p:cNvSpPr/>
          <p:nvPr/>
        </p:nvSpPr>
        <p:spPr>
          <a:xfrm>
            <a:off x="1417110" y="2261397"/>
            <a:ext cx="286781" cy="286781"/>
          </a:xfrm>
          <a:prstGeom prst="ellipse">
            <a:avLst/>
          </a:prstGeom>
          <a:solidFill>
            <a:srgbClr val="E5DFF1"/>
          </a:solidFill>
          <a:ln>
            <a:noFill/>
          </a:ln>
          <a:effectLst>
            <a:outerShdw blurRad="1397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华文细黑" panose="02010600040101010101" pitchFamily="2" charset="-122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26FAC885-8DC2-42EF-A4A0-E8B79EB394AC}"/>
              </a:ext>
            </a:extLst>
          </p:cNvPr>
          <p:cNvSpPr/>
          <p:nvPr/>
        </p:nvSpPr>
        <p:spPr>
          <a:xfrm>
            <a:off x="1273719" y="3647274"/>
            <a:ext cx="160345" cy="160345"/>
          </a:xfrm>
          <a:prstGeom prst="ellipse">
            <a:avLst/>
          </a:prstGeom>
          <a:solidFill>
            <a:srgbClr val="E5DFF1"/>
          </a:solidFill>
          <a:ln>
            <a:noFill/>
          </a:ln>
          <a:effectLst>
            <a:outerShdw blurRad="1397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华文细黑" panose="02010600040101010101" pitchFamily="2" charset="-122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12C3314D-AB66-4A43-AE1E-AF2FE94F40B7}"/>
              </a:ext>
            </a:extLst>
          </p:cNvPr>
          <p:cNvSpPr/>
          <p:nvPr/>
        </p:nvSpPr>
        <p:spPr>
          <a:xfrm>
            <a:off x="1686851" y="3308201"/>
            <a:ext cx="220530" cy="220530"/>
          </a:xfrm>
          <a:prstGeom prst="ellipse">
            <a:avLst/>
          </a:prstGeom>
          <a:solidFill>
            <a:srgbClr val="E5DFF1"/>
          </a:solidFill>
          <a:ln>
            <a:noFill/>
          </a:ln>
          <a:effectLst>
            <a:outerShdw blurRad="1397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华文细黑" panose="02010600040101010101" pitchFamily="2" charset="-122"/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4140F06B-B3C5-47EA-9407-6C41C94E176B}"/>
              </a:ext>
            </a:extLst>
          </p:cNvPr>
          <p:cNvSpPr/>
          <p:nvPr/>
        </p:nvSpPr>
        <p:spPr>
          <a:xfrm>
            <a:off x="3016329" y="2979248"/>
            <a:ext cx="228296" cy="228296"/>
          </a:xfrm>
          <a:prstGeom prst="ellipse">
            <a:avLst/>
          </a:prstGeom>
          <a:solidFill>
            <a:srgbClr val="E5DFF1"/>
          </a:solidFill>
          <a:ln>
            <a:noFill/>
          </a:ln>
          <a:effectLst>
            <a:outerShdw blurRad="1397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华文细黑" panose="02010600040101010101" pitchFamily="2" charset="-122"/>
            </a:endParaRP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86D9ECB0-F038-4764-BCA6-6107F148E458}"/>
              </a:ext>
            </a:extLst>
          </p:cNvPr>
          <p:cNvSpPr/>
          <p:nvPr/>
        </p:nvSpPr>
        <p:spPr>
          <a:xfrm>
            <a:off x="2839822" y="3599497"/>
            <a:ext cx="154542" cy="154542"/>
          </a:xfrm>
          <a:prstGeom prst="ellipse">
            <a:avLst/>
          </a:prstGeom>
          <a:solidFill>
            <a:srgbClr val="E5DFF1"/>
          </a:solidFill>
          <a:ln>
            <a:noFill/>
          </a:ln>
          <a:effectLst>
            <a:outerShdw blurRad="1397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华文细黑" panose="02010600040101010101" pitchFamily="2" charset="-122"/>
            </a:endParaRP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1A6F8B76-265E-44F7-AE12-8D48D48DD2BA}"/>
              </a:ext>
            </a:extLst>
          </p:cNvPr>
          <p:cNvSpPr/>
          <p:nvPr/>
        </p:nvSpPr>
        <p:spPr>
          <a:xfrm>
            <a:off x="1252338" y="2979248"/>
            <a:ext cx="99708" cy="99708"/>
          </a:xfrm>
          <a:prstGeom prst="ellipse">
            <a:avLst/>
          </a:prstGeom>
          <a:solidFill>
            <a:srgbClr val="E5DFF1"/>
          </a:solidFill>
          <a:ln>
            <a:noFill/>
          </a:ln>
          <a:effectLst>
            <a:outerShdw blurRad="1397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华文细黑" panose="02010600040101010101" pitchFamily="2" charset="-122"/>
            </a:endParaRPr>
          </a:p>
        </p:txBody>
      </p:sp>
      <p:pic>
        <p:nvPicPr>
          <p:cNvPr id="23" name="图形 22">
            <a:extLst>
              <a:ext uri="{FF2B5EF4-FFF2-40B4-BE49-F238E27FC236}">
                <a16:creationId xmlns:a16="http://schemas.microsoft.com/office/drawing/2014/main" id="{1D9A194C-50E3-4E7F-BEF8-58A63A3644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02531" y="4504587"/>
            <a:ext cx="1538937" cy="426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238626"/>
      </p:ext>
    </p:extLst>
  </p:cSld>
  <p:clrMapOvr>
    <a:masterClrMapping/>
  </p:clrMapOvr>
  <p:transition spd="slow">
    <p:wip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#938142;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#938142;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">
  <a:themeElements>
    <a:clrScheme name="简约质感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7506E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00"/>
      </a:hlink>
      <a:folHlink>
        <a:srgbClr val="954F72"/>
      </a:folHlink>
    </a:clrScheme>
    <a:fontScheme name="font">
      <a:majorFont>
        <a:latin typeface="Arial"/>
        <a:ea typeface="微软雅黑"/>
        <a:cs typeface=""/>
      </a:majorFont>
      <a:minorFont>
        <a:latin typeface="Calibri Light"/>
        <a:ea typeface="微软雅黑 Light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1312</TotalTime>
  <Words>2332</Words>
  <Application>Microsoft Office PowerPoint</Application>
  <PresentationFormat>全屏显示(16:9)</PresentationFormat>
  <Paragraphs>269</Paragraphs>
  <Slides>31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41" baseType="lpstr">
      <vt:lpstr>Gill Sans</vt:lpstr>
      <vt:lpstr>阿里巴巴普惠体</vt:lpstr>
      <vt:lpstr>方正宋刻本秀楷简体</vt:lpstr>
      <vt:lpstr>汉仪润圆-45简</vt:lpstr>
      <vt:lpstr>华文细黑</vt:lpstr>
      <vt:lpstr>微软雅黑</vt:lpstr>
      <vt:lpstr>Arial</vt:lpstr>
      <vt:lpstr>Calibri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zzf</dc:creator>
  <cp:lastModifiedBy>黄启彬</cp:lastModifiedBy>
  <cp:revision>1356</cp:revision>
  <dcterms:created xsi:type="dcterms:W3CDTF">2016-04-24T15:52:00Z</dcterms:created>
  <dcterms:modified xsi:type="dcterms:W3CDTF">2023-07-02T01:02:23Z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2052-10.1.0.5850</vt:lpwstr>
  </property>
</Properties>
</file>